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95" r:id="rId4"/>
    <p:sldId id="296" r:id="rId5"/>
    <p:sldId id="259" r:id="rId6"/>
    <p:sldId id="260" r:id="rId7"/>
    <p:sldId id="261" r:id="rId8"/>
    <p:sldId id="293" r:id="rId9"/>
    <p:sldId id="290" r:id="rId10"/>
    <p:sldId id="292" r:id="rId11"/>
    <p:sldId id="294" r:id="rId12"/>
    <p:sldId id="270" r:id="rId13"/>
    <p:sldId id="271" r:id="rId14"/>
    <p:sldId id="263" r:id="rId15"/>
    <p:sldId id="264" r:id="rId16"/>
    <p:sldId id="291" r:id="rId17"/>
    <p:sldId id="266" r:id="rId18"/>
    <p:sldId id="284" r:id="rId19"/>
    <p:sldId id="285" r:id="rId20"/>
    <p:sldId id="286" r:id="rId21"/>
    <p:sldId id="287" r:id="rId22"/>
    <p:sldId id="288" r:id="rId23"/>
    <p:sldId id="289" r:id="rId24"/>
    <p:sldId id="281" r:id="rId25"/>
    <p:sldId id="268" r:id="rId26"/>
    <p:sldId id="28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50"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ru-RU"/>
              <a:t>Образец заголовка</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18.02.2019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15199224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18.02.2019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5649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18.02.2019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880898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18.02.2019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911370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ru-RU"/>
              <a:t>Образец заголовка</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7" name="Date Placeholder 6"/>
          <p:cNvSpPr>
            <a:spLocks noGrp="1"/>
          </p:cNvSpPr>
          <p:nvPr>
            <p:ph type="dt" sz="half" idx="10"/>
          </p:nvPr>
        </p:nvSpPr>
        <p:spPr/>
        <p:txBody>
          <a:bodyPr/>
          <a:lstStyle/>
          <a:p>
            <a:fld id="{5B106E36-FD25-4E2D-B0AA-010F637433A0}" type="datetimeFigureOut">
              <a:rPr lang="ru-RU" smtClean="0"/>
              <a:pPr/>
              <a:t>18.02.2019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0889334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0"/>
          </p:nvPr>
        </p:nvSpPr>
        <p:spPr/>
        <p:txBody>
          <a:bodyPr/>
          <a:lstStyle/>
          <a:p>
            <a:fld id="{5B106E36-FD25-4E2D-B0AA-010F637433A0}" type="datetimeFigureOut">
              <a:rPr lang="ru-RU" smtClean="0"/>
              <a:pPr/>
              <a:t>18.02.2019</a:t>
            </a:fld>
            <a:endParaRPr lang="ru-RU"/>
          </a:p>
        </p:txBody>
      </p:sp>
      <p:sp>
        <p:nvSpPr>
          <p:cNvPr id="9" name="Footer Placeholder 8"/>
          <p:cNvSpPr>
            <a:spLocks noGrp="1"/>
          </p:cNvSpPr>
          <p:nvPr>
            <p:ph type="ftr" sz="quarter" idx="11"/>
          </p:nvPr>
        </p:nvSpPr>
        <p:spPr/>
        <p:txBody>
          <a:bodyPr/>
          <a:lstStyle/>
          <a:p>
            <a:endParaRPr lang="ru-RU"/>
          </a:p>
        </p:txBody>
      </p:sp>
      <p:sp>
        <p:nvSpPr>
          <p:cNvPr id="10" name="Slide Number Placeholder 9"/>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074872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2239" y="3143250"/>
            <a:ext cx="3288024" cy="2596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5B106E36-FD25-4E2D-B0AA-010F637433A0}" type="datetimeFigureOut">
              <a:rPr lang="ru-RU" smtClean="0"/>
              <a:pPr/>
              <a:t>18.02.2019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2888960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18.02.2019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80037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18.02.2019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748476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ru-RU"/>
              <a:t>Образец заголовка</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9" name="Date Placeholder 8"/>
          <p:cNvSpPr>
            <a:spLocks noGrp="1"/>
          </p:cNvSpPr>
          <p:nvPr>
            <p:ph type="dt" sz="half" idx="10"/>
          </p:nvPr>
        </p:nvSpPr>
        <p:spPr/>
        <p:txBody>
          <a:bodyPr/>
          <a:lstStyle/>
          <a:p>
            <a:fld id="{5B106E36-FD25-4E2D-B0AA-010F637433A0}" type="datetimeFigureOut">
              <a:rPr lang="ru-RU" smtClean="0"/>
              <a:pPr/>
              <a:t>18.02.2019</a:t>
            </a:fld>
            <a:endParaRPr lang="ru-RU"/>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ru-RU"/>
          </a:p>
        </p:txBody>
      </p:sp>
      <p:sp>
        <p:nvSpPr>
          <p:cNvPr id="11" name="Slide Number Placeholder 10"/>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573052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B106E36-FD25-4E2D-B0AA-010F637433A0}" type="datetimeFigureOut">
              <a:rPr lang="ru-RU" smtClean="0"/>
              <a:pPr/>
              <a:t>18.02.2019</a:t>
            </a:fld>
            <a:endParaRPr lang="ru-RU"/>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ru-RU"/>
          </a:p>
        </p:txBody>
      </p:sp>
      <p:sp>
        <p:nvSpPr>
          <p:cNvPr id="10" name="Slide Number Placeholder 9"/>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254218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5B106E36-FD25-4E2D-B0AA-010F637433A0}" type="datetimeFigureOut">
              <a:rPr lang="ru-RU" smtClean="0"/>
              <a:pPr/>
              <a:t>18.02.2019</a:t>
            </a:fld>
            <a:endParaRPr lang="ru-RU"/>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ru-RU"/>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7170696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5796" y="824742"/>
            <a:ext cx="7494984" cy="3456384"/>
          </a:xfrm>
        </p:spPr>
        <p:txBody>
          <a:bodyPr>
            <a:normAutofit/>
          </a:bodyPr>
          <a:lstStyle/>
          <a:p>
            <a:r>
              <a:rPr lang="ru-RU" sz="7200" dirty="0"/>
              <a:t> </a:t>
            </a:r>
          </a:p>
        </p:txBody>
      </p:sp>
      <p:sp>
        <p:nvSpPr>
          <p:cNvPr id="3" name="Подзаголовок 2"/>
          <p:cNvSpPr>
            <a:spLocks noGrp="1"/>
          </p:cNvSpPr>
          <p:nvPr>
            <p:ph type="subTitle" idx="1"/>
          </p:nvPr>
        </p:nvSpPr>
        <p:spPr>
          <a:xfrm>
            <a:off x="1384264" y="1052736"/>
            <a:ext cx="6858048" cy="3000396"/>
          </a:xfrm>
        </p:spPr>
        <p:txBody>
          <a:bodyPr>
            <a:noAutofit/>
          </a:bodyPr>
          <a:lstStyle/>
          <a:p>
            <a:pPr algn="ctr"/>
            <a:r>
              <a:rPr lang="en-US" sz="2800" b="1" dirty="0">
                <a:solidFill>
                  <a:schemeClr val="bg1"/>
                </a:solidFill>
              </a:rPr>
              <a:t>Pathology of hard dental tissue. Classification and etiological factors. Diagnostics. Methods of orthopedic treatment using non-removable dentures. Types of dentures, restoring the anatomical shape of the tooth.</a:t>
            </a:r>
            <a:endParaRPr lang="ru-RU" sz="2800" b="1" dirty="0">
              <a:solidFill>
                <a:schemeClr val="bg1"/>
              </a:solidFill>
            </a:endParaRPr>
          </a:p>
        </p:txBody>
      </p:sp>
      <p:pic>
        <p:nvPicPr>
          <p:cNvPr id="1026" name="Picture 2" descr="C:\Users\user\Desktop\фото для лекций\vkladki_2.jpg"/>
          <p:cNvPicPr>
            <a:picLocks noChangeAspect="1" noChangeArrowheads="1"/>
          </p:cNvPicPr>
          <p:nvPr/>
        </p:nvPicPr>
        <p:blipFill>
          <a:blip r:embed="rId2"/>
          <a:srcRect/>
          <a:stretch>
            <a:fillRect/>
          </a:stretch>
        </p:blipFill>
        <p:spPr bwMode="auto">
          <a:xfrm>
            <a:off x="1928794" y="4429132"/>
            <a:ext cx="5768988" cy="221867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3074" name="Picture 2" descr="C:\Users\user\Desktop\slide_2.jpg"/>
          <p:cNvPicPr>
            <a:picLocks noChangeAspect="1" noChangeArrowheads="1"/>
          </p:cNvPicPr>
          <p:nvPr/>
        </p:nvPicPr>
        <p:blipFill>
          <a:blip r:embed="rId2"/>
          <a:srcRect/>
          <a:stretch>
            <a:fillRect/>
          </a:stretch>
        </p:blipFill>
        <p:spPr bwMode="auto">
          <a:xfrm>
            <a:off x="357158" y="267868"/>
            <a:ext cx="8501122" cy="637584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Klassifikacija-karioznyh-polostej-po-Bljeku.png"/>
          <p:cNvPicPr>
            <a:picLocks noGrp="1" noChangeAspect="1" noChangeArrowheads="1"/>
          </p:cNvPicPr>
          <p:nvPr>
            <p:ph idx="1"/>
          </p:nvPr>
        </p:nvPicPr>
        <p:blipFill>
          <a:blip r:embed="rId2"/>
          <a:srcRect/>
          <a:stretch>
            <a:fillRect/>
          </a:stretch>
        </p:blipFill>
        <p:spPr bwMode="auto">
          <a:xfrm>
            <a:off x="457200" y="836712"/>
            <a:ext cx="8229600" cy="4214842"/>
          </a:xfrm>
          <a:prstGeom prst="rect">
            <a:avLst/>
          </a:prstGeom>
          <a:noFill/>
        </p:spPr>
      </p:pic>
    </p:spTree>
    <p:extLst>
      <p:ext uri="{BB962C8B-B14F-4D97-AF65-F5344CB8AC3E}">
        <p14:creationId xmlns:p14="http://schemas.microsoft.com/office/powerpoint/2010/main" val="81672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5372" y="260648"/>
            <a:ext cx="6353254" cy="2153412"/>
          </a:xfrm>
        </p:spPr>
        <p:txBody>
          <a:bodyPr>
            <a:normAutofit/>
          </a:bodyPr>
          <a:lstStyle/>
          <a:p>
            <a:r>
              <a:rPr lang="en-US" sz="3600" dirty="0">
                <a:solidFill>
                  <a:schemeClr val="tx1"/>
                </a:solidFill>
                <a:latin typeface="Times New Roman" panose="02020603050405020304" pitchFamily="18" charset="0"/>
                <a:cs typeface="Times New Roman" panose="02020603050405020304" pitchFamily="18" charset="0"/>
              </a:rPr>
              <a:t>Long-existing defects can lead to:</a:t>
            </a:r>
            <a:endParaRPr lang="ru-RU" sz="3600" dirty="0">
              <a:solidFill>
                <a:schemeClr val="tx1"/>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1043608" y="2638045"/>
            <a:ext cx="7056783" cy="3527259"/>
          </a:xfrm>
        </p:spPr>
        <p:txBody>
          <a:bodyPr>
            <a:normAutofit fontScale="92500"/>
          </a:bodyPr>
          <a:lstStyle/>
          <a:p>
            <a:pPr algn="ctr"/>
            <a:r>
              <a:rPr lang="en-US" sz="3200" dirty="0">
                <a:latin typeface="Times New Roman" panose="02020603050405020304" pitchFamily="18" charset="0"/>
                <a:cs typeface="Times New Roman" panose="02020603050405020304" pitchFamily="18" charset="0"/>
              </a:rPr>
              <a:t>Deformation of the dentition and changes in the function of the masticatory muscles and temporomandibular joint;</a:t>
            </a:r>
          </a:p>
          <a:p>
            <a:pPr algn="ctr"/>
            <a:r>
              <a:rPr lang="en-US" sz="3200" dirty="0">
                <a:latin typeface="Times New Roman" panose="02020603050405020304" pitchFamily="18" charset="0"/>
                <a:cs typeface="Times New Roman" panose="02020603050405020304" pitchFamily="18" charset="0"/>
              </a:rPr>
              <a:t>Unilateral chewing, the associated change in the function of the masticatory muscles and the asymmetry of the facial skeleton</a:t>
            </a:r>
            <a:endParaRPr lang="ru-RU" sz="3200" dirty="0">
              <a:latin typeface="Times New Roman" panose="02020603050405020304" pitchFamily="18" charset="0"/>
              <a:cs typeface="Times New Roman" panose="02020603050405020304" pitchFamily="18" charset="0"/>
            </a:endParaRPr>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576" y="3068960"/>
            <a:ext cx="7632848" cy="2447139"/>
          </a:xfrm>
        </p:spPr>
        <p:txBody>
          <a:bodyPr>
            <a:normAutofit/>
          </a:bodyPr>
          <a:lstStyle/>
          <a:p>
            <a:r>
              <a:rPr lang="en-US" sz="2800" dirty="0">
                <a:latin typeface="Times New Roman" panose="02020603050405020304" pitchFamily="18" charset="0"/>
                <a:cs typeface="Times New Roman" panose="02020603050405020304" pitchFamily="18" charset="0"/>
              </a:rPr>
              <a:t>Damage to the oral mucosa sharp-edged teeth;</a:t>
            </a:r>
          </a:p>
          <a:p>
            <a:r>
              <a:rPr lang="en-US" sz="2800" dirty="0">
                <a:latin typeface="Times New Roman" panose="02020603050405020304" pitchFamily="18" charset="0"/>
                <a:cs typeface="Times New Roman" panose="02020603050405020304" pitchFamily="18" charset="0"/>
              </a:rPr>
              <a:t>Violation of aesthetics, and in connection with this and a change in the psyche of the patient;</a:t>
            </a:r>
          </a:p>
          <a:p>
            <a:r>
              <a:rPr lang="en-US" sz="2800" dirty="0">
                <a:latin typeface="Times New Roman" panose="02020603050405020304" pitchFamily="18" charset="0"/>
                <a:cs typeface="Times New Roman" panose="02020603050405020304" pitchFamily="18" charset="0"/>
              </a:rPr>
              <a:t>Complete destruction of the tooth crown.</a:t>
            </a:r>
            <a:endParaRPr lang="ru-RU" sz="2800" dirty="0">
              <a:latin typeface="Times New Roman" panose="02020603050405020304" pitchFamily="18" charset="0"/>
              <a:cs typeface="Times New Roman" panose="02020603050405020304" pitchFamily="18" charset="0"/>
            </a:endParaRPr>
          </a:p>
        </p:txBody>
      </p:sp>
      <p:sp>
        <p:nvSpPr>
          <p:cNvPr id="4" name="Заголовок 1">
            <a:extLst>
              <a:ext uri="{FF2B5EF4-FFF2-40B4-BE49-F238E27FC236}">
                <a16:creationId xmlns:a16="http://schemas.microsoft.com/office/drawing/2014/main" id="{BFB0FBB8-75A7-4A30-91B3-60565460E12B}"/>
              </a:ext>
            </a:extLst>
          </p:cNvPr>
          <p:cNvSpPr>
            <a:spLocks noGrp="1"/>
          </p:cNvSpPr>
          <p:nvPr>
            <p:ph type="title"/>
          </p:nvPr>
        </p:nvSpPr>
        <p:spPr>
          <a:xfrm>
            <a:off x="1395372" y="260648"/>
            <a:ext cx="6353254" cy="2153412"/>
          </a:xfrm>
        </p:spPr>
        <p:txBody>
          <a:bodyPr>
            <a:normAutofit/>
          </a:bodyPr>
          <a:lstStyle/>
          <a:p>
            <a:r>
              <a:rPr lang="en-US" sz="3600" dirty="0">
                <a:solidFill>
                  <a:schemeClr val="tx1"/>
                </a:solidFill>
                <a:latin typeface="Times New Roman" panose="02020603050405020304" pitchFamily="18" charset="0"/>
                <a:cs typeface="Times New Roman" panose="02020603050405020304" pitchFamily="18" charset="0"/>
              </a:rPr>
              <a:t>Long-existing defects can lead to:</a:t>
            </a:r>
            <a:endParaRPr lang="ru-RU" sz="36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3122" y="620688"/>
            <a:ext cx="5937755" cy="1188720"/>
          </a:xfrm>
        </p:spPr>
        <p:txBody>
          <a:bodyPr>
            <a:normAutofit fontScale="90000"/>
          </a:bodyPr>
          <a:lstStyle/>
          <a:p>
            <a:r>
              <a:rPr lang="en-US" sz="2800" b="1" dirty="0">
                <a:latin typeface="Arial" pitchFamily="34" charset="0"/>
                <a:cs typeface="Arial" pitchFamily="34" charset="0"/>
              </a:rPr>
              <a:t>Methods of examination of patients with defects in hard dental tissue:</a:t>
            </a:r>
            <a:endParaRPr lang="ru-RU" sz="2800" dirty="0">
              <a:latin typeface="Arial" pitchFamily="34" charset="0"/>
              <a:cs typeface="Arial" pitchFamily="34" charset="0"/>
            </a:endParaRPr>
          </a:p>
        </p:txBody>
      </p:sp>
      <p:sp>
        <p:nvSpPr>
          <p:cNvPr id="3" name="Содержимое 2"/>
          <p:cNvSpPr>
            <a:spLocks noGrp="1"/>
          </p:cNvSpPr>
          <p:nvPr>
            <p:ph sz="half" idx="1"/>
          </p:nvPr>
        </p:nvSpPr>
        <p:spPr/>
        <p:txBody>
          <a:bodyPr>
            <a:normAutofit/>
          </a:bodyPr>
          <a:lstStyle/>
          <a:p>
            <a:r>
              <a:rPr lang="en-US" sz="2800" b="1" i="1" dirty="0">
                <a:latin typeface="Arial" pitchFamily="34" charset="0"/>
                <a:cs typeface="Arial" pitchFamily="34" charset="0"/>
              </a:rPr>
              <a:t>Patient survey</a:t>
            </a:r>
          </a:p>
          <a:p>
            <a:r>
              <a:rPr lang="en-US" sz="2800" b="1" i="1" dirty="0">
                <a:latin typeface="Arial" pitchFamily="34" charset="0"/>
                <a:cs typeface="Arial" pitchFamily="34" charset="0"/>
              </a:rPr>
              <a:t>Inspection</a:t>
            </a:r>
          </a:p>
          <a:p>
            <a:r>
              <a:rPr lang="en-US" sz="2800" b="1" i="1" dirty="0">
                <a:latin typeface="Arial" pitchFamily="34" charset="0"/>
                <a:cs typeface="Arial" pitchFamily="34" charset="0"/>
              </a:rPr>
              <a:t>Sounding</a:t>
            </a:r>
          </a:p>
          <a:p>
            <a:r>
              <a:rPr lang="en-US" sz="2800" b="1" i="1" dirty="0">
                <a:latin typeface="Arial" pitchFamily="34" charset="0"/>
                <a:cs typeface="Arial" pitchFamily="34" charset="0"/>
              </a:rPr>
              <a:t>Percussion</a:t>
            </a:r>
          </a:p>
          <a:p>
            <a:r>
              <a:rPr lang="en-US" sz="2800" b="1" i="1" dirty="0">
                <a:latin typeface="Arial" pitchFamily="34" charset="0"/>
                <a:cs typeface="Arial" pitchFamily="34" charset="0"/>
              </a:rPr>
              <a:t>Palpation</a:t>
            </a:r>
            <a:endParaRPr lang="ru-RU" sz="2800" dirty="0">
              <a:latin typeface="Arial" pitchFamily="34" charset="0"/>
              <a:cs typeface="Arial" pitchFamily="34" charset="0"/>
            </a:endParaRPr>
          </a:p>
        </p:txBody>
      </p:sp>
      <p:pic>
        <p:nvPicPr>
          <p:cNvPr id="7171" name="Picture 3" descr="C:\Users\user\Desktop\Useful-Teeth-Explore-Oral-Cavity-Tool-3pcs-Teeth-Dental-Dentist-Tool-Set.jpg"/>
          <p:cNvPicPr>
            <a:picLocks noGrp="1" noChangeAspect="1" noChangeArrowheads="1"/>
          </p:cNvPicPr>
          <p:nvPr>
            <p:ph sz="half" idx="2"/>
          </p:nvPr>
        </p:nvPicPr>
        <p:blipFill>
          <a:blip r:embed="rId2"/>
          <a:stretch>
            <a:fillRect/>
          </a:stretch>
        </p:blipFill>
        <p:spPr bwMode="auto">
          <a:xfrm>
            <a:off x="4847431" y="2638425"/>
            <a:ext cx="3101975" cy="31019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603121" y="524745"/>
            <a:ext cx="5937755" cy="1188720"/>
          </a:xfrm>
        </p:spPr>
        <p:txBody>
          <a:bodyPr>
            <a:normAutofit fontScale="90000"/>
          </a:bodyPr>
          <a:lstStyle/>
          <a:p>
            <a:r>
              <a:rPr lang="en-US" sz="3200" b="1" i="1" dirty="0">
                <a:solidFill>
                  <a:schemeClr val="tx1"/>
                </a:solidFill>
                <a:latin typeface="Arial" pitchFamily="34" charset="0"/>
                <a:cs typeface="Arial" pitchFamily="34" charset="0"/>
              </a:rPr>
              <a:t>Auxiliary examination methods</a:t>
            </a:r>
            <a:endParaRPr lang="ru-RU" sz="3200" dirty="0">
              <a:solidFill>
                <a:schemeClr val="tx1"/>
              </a:solidFill>
              <a:latin typeface="Arial" pitchFamily="34" charset="0"/>
              <a:cs typeface="Arial" pitchFamily="34" charset="0"/>
            </a:endParaRPr>
          </a:p>
        </p:txBody>
      </p:sp>
      <p:sp>
        <p:nvSpPr>
          <p:cNvPr id="6" name="Содержимое 5"/>
          <p:cNvSpPr>
            <a:spLocks noGrp="1"/>
          </p:cNvSpPr>
          <p:nvPr>
            <p:ph idx="1"/>
          </p:nvPr>
        </p:nvSpPr>
        <p:spPr>
          <a:xfrm>
            <a:off x="1180810" y="2636912"/>
            <a:ext cx="6782379" cy="3101983"/>
          </a:xfrm>
        </p:spPr>
        <p:txBody>
          <a:bodyPr>
            <a:normAutofit fontScale="92500" lnSpcReduction="10000"/>
          </a:bodyPr>
          <a:lstStyle/>
          <a:p>
            <a:pPr marL="514350" indent="-514350">
              <a:buFontTx/>
              <a:buChar char="-"/>
            </a:pPr>
            <a:r>
              <a:rPr lang="en-US" sz="2400" b="1" dirty="0">
                <a:latin typeface="Arial" pitchFamily="34" charset="0"/>
                <a:cs typeface="Arial" pitchFamily="34" charset="0"/>
              </a:rPr>
              <a:t>electrical diagnostics</a:t>
            </a:r>
          </a:p>
          <a:p>
            <a:pPr marL="514350" indent="-514350">
              <a:buFontTx/>
              <a:buChar char="-"/>
            </a:pPr>
            <a:r>
              <a:rPr lang="en-US" sz="2400" b="1" dirty="0">
                <a:latin typeface="Arial" pitchFamily="34" charset="0"/>
                <a:cs typeface="Arial" pitchFamily="34" charset="0"/>
              </a:rPr>
              <a:t>electrometry</a:t>
            </a:r>
          </a:p>
          <a:p>
            <a:pPr marL="514350" indent="-514350">
              <a:buFontTx/>
              <a:buChar char="-"/>
            </a:pPr>
            <a:r>
              <a:rPr lang="en-US" sz="2400" b="1" dirty="0">
                <a:latin typeface="Arial" pitchFamily="34" charset="0"/>
                <a:cs typeface="Arial" pitchFamily="34" charset="0"/>
              </a:rPr>
              <a:t>X-ray examination (fluoroscopy, radiography - inside - and extraoral, stereoscopic radiography, tomography, panoramic X-ray, dental computed radiography (TFR)).</a:t>
            </a:r>
          </a:p>
          <a:p>
            <a:pPr marL="514350" indent="-514350">
              <a:buFontTx/>
              <a:buChar char="-"/>
            </a:pPr>
            <a:r>
              <a:rPr lang="en-US" sz="2400" b="1" dirty="0">
                <a:latin typeface="Arial" pitchFamily="34" charset="0"/>
                <a:cs typeface="Arial" pitchFamily="34" charset="0"/>
              </a:rPr>
              <a:t>Vital staining</a:t>
            </a:r>
          </a:p>
          <a:p>
            <a:pPr marL="514350" indent="-514350">
              <a:buFontTx/>
              <a:buChar char="-"/>
            </a:pPr>
            <a:r>
              <a:rPr lang="en-US" sz="2400" b="1" dirty="0">
                <a:latin typeface="Arial" pitchFamily="34" charset="0"/>
                <a:cs typeface="Arial" pitchFamily="34" charset="0"/>
              </a:rPr>
              <a:t>Transillumination</a:t>
            </a:r>
            <a:endParaRPr lang="ru-RU" sz="2400"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user\Desktop\img36.jpg"/>
          <p:cNvPicPr>
            <a:picLocks noGrp="1" noChangeAspect="1" noChangeArrowheads="1"/>
          </p:cNvPicPr>
          <p:nvPr>
            <p:ph idx="1"/>
          </p:nvPr>
        </p:nvPicPr>
        <p:blipFill>
          <a:blip r:embed="rId2"/>
          <a:srcRect/>
          <a:stretch>
            <a:fillRect/>
          </a:stretch>
        </p:blipFill>
        <p:spPr bwMode="auto">
          <a:xfrm>
            <a:off x="107504" y="260648"/>
            <a:ext cx="8715404" cy="589599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565757" y="517175"/>
            <a:ext cx="5158371" cy="3101982"/>
          </a:xfrm>
        </p:spPr>
        <p:txBody>
          <a:bodyPr>
            <a:normAutofit/>
          </a:bodyPr>
          <a:lstStyle/>
          <a:p>
            <a:pPr marL="0" indent="0">
              <a:buNone/>
            </a:pPr>
            <a:r>
              <a:rPr lang="en-US" sz="2400" b="1" dirty="0" err="1"/>
              <a:t>Microprostheses</a:t>
            </a:r>
            <a:r>
              <a:rPr lang="en-US" sz="2400" b="1" dirty="0"/>
              <a:t>:</a:t>
            </a:r>
          </a:p>
          <a:p>
            <a:r>
              <a:rPr lang="en-US" sz="2400" b="1" dirty="0"/>
              <a:t>Inserts </a:t>
            </a:r>
            <a:r>
              <a:rPr lang="ru-RU" sz="2400" b="1" dirty="0"/>
              <a:t>(</a:t>
            </a:r>
            <a:r>
              <a:rPr lang="en-US" sz="2400" b="1" dirty="0"/>
              <a:t>inlays, </a:t>
            </a:r>
            <a:r>
              <a:rPr lang="en-US" sz="2400" b="1" dirty="0" err="1"/>
              <a:t>onlays</a:t>
            </a:r>
            <a:r>
              <a:rPr lang="en-US" sz="2400" b="1" dirty="0"/>
              <a:t>, overlays, </a:t>
            </a:r>
            <a:r>
              <a:rPr lang="en-US" sz="2400" b="1" dirty="0" err="1"/>
              <a:t>pinlays</a:t>
            </a:r>
            <a:r>
              <a:rPr lang="ru-RU" sz="2400" b="1" dirty="0"/>
              <a:t>)</a:t>
            </a:r>
            <a:endParaRPr lang="en-US" sz="2400" b="1" dirty="0"/>
          </a:p>
          <a:p>
            <a:r>
              <a:rPr lang="en-US" sz="2400" b="1" dirty="0"/>
              <a:t>Veneers</a:t>
            </a:r>
            <a:endParaRPr lang="ru-RU" sz="2400" dirty="0"/>
          </a:p>
        </p:txBody>
      </p:sp>
      <p:pic>
        <p:nvPicPr>
          <p:cNvPr id="8195" name="Picture 3" descr="C:\Users\user\Desktop\vkladka.jpg"/>
          <p:cNvPicPr>
            <a:picLocks noGrp="1" noChangeAspect="1" noChangeArrowheads="1"/>
          </p:cNvPicPr>
          <p:nvPr>
            <p:ph sz="half" idx="2"/>
          </p:nvPr>
        </p:nvPicPr>
        <p:blipFill>
          <a:blip r:embed="rId2"/>
          <a:srcRect/>
          <a:stretch>
            <a:fillRect/>
          </a:stretch>
        </p:blipFill>
        <p:spPr bwMode="auto">
          <a:xfrm>
            <a:off x="144361" y="4174539"/>
            <a:ext cx="4546727" cy="2300492"/>
          </a:xfrm>
          <a:prstGeom prst="rect">
            <a:avLst/>
          </a:prstGeom>
          <a:noFill/>
        </p:spPr>
      </p:pic>
      <p:pic>
        <p:nvPicPr>
          <p:cNvPr id="8196" name="Picture 4" descr="C:\Users\user\Desktop\keramika_vkladki.jpg"/>
          <p:cNvPicPr>
            <a:picLocks noChangeAspect="1" noChangeArrowheads="1"/>
          </p:cNvPicPr>
          <p:nvPr/>
        </p:nvPicPr>
        <p:blipFill>
          <a:blip r:embed="rId3"/>
          <a:srcRect/>
          <a:stretch>
            <a:fillRect/>
          </a:stretch>
        </p:blipFill>
        <p:spPr bwMode="auto">
          <a:xfrm>
            <a:off x="4761009" y="1531333"/>
            <a:ext cx="4238630" cy="264320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332656"/>
            <a:ext cx="8229600" cy="2088232"/>
          </a:xfrm>
        </p:spPr>
        <p:txBody>
          <a:bodyPr>
            <a:normAutofit/>
          </a:bodyPr>
          <a:lstStyle/>
          <a:p>
            <a:r>
              <a:rPr lang="en-US" sz="2800" dirty="0">
                <a:latin typeface="Arial" pitchFamily="34" charset="0"/>
                <a:cs typeface="Arial" pitchFamily="34" charset="0"/>
              </a:rPr>
              <a:t>The insert is a </a:t>
            </a:r>
            <a:r>
              <a:rPr lang="en-US" sz="2800" dirty="0" err="1">
                <a:latin typeface="Arial" pitchFamily="34" charset="0"/>
                <a:cs typeface="Arial" pitchFamily="34" charset="0"/>
              </a:rPr>
              <a:t>microprosthesis</a:t>
            </a:r>
            <a:r>
              <a:rPr lang="en-US" sz="2800" dirty="0">
                <a:latin typeface="Arial" pitchFamily="34" charset="0"/>
                <a:cs typeface="Arial" pitchFamily="34" charset="0"/>
              </a:rPr>
              <a:t> that restores the anatomical shape and function of the tooth.</a:t>
            </a:r>
            <a:endParaRPr lang="ru-RU" sz="2800" dirty="0">
              <a:latin typeface="Arial" pitchFamily="34" charset="0"/>
              <a:cs typeface="Arial" pitchFamily="34" charset="0"/>
            </a:endParaRPr>
          </a:p>
        </p:txBody>
      </p:sp>
      <p:pic>
        <p:nvPicPr>
          <p:cNvPr id="6" name="Содержимое 5" descr="mi3.gif"/>
          <p:cNvPicPr>
            <a:picLocks noGrp="1" noChangeAspect="1"/>
          </p:cNvPicPr>
          <p:nvPr>
            <p:ph idx="1"/>
          </p:nvPr>
        </p:nvPicPr>
        <p:blipFill>
          <a:blip r:embed="rId2" cstate="print"/>
          <a:stretch>
            <a:fillRect/>
          </a:stretch>
        </p:blipFill>
        <p:spPr>
          <a:xfrm>
            <a:off x="1071538" y="2571744"/>
            <a:ext cx="6408712" cy="3744416"/>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332656"/>
            <a:ext cx="4187948" cy="1152128"/>
          </a:xfrm>
        </p:spPr>
        <p:txBody>
          <a:bodyPr>
            <a:noAutofit/>
          </a:bodyPr>
          <a:lstStyle/>
          <a:p>
            <a:r>
              <a:rPr lang="ru-RU" sz="2800" b="1" dirty="0" err="1">
                <a:solidFill>
                  <a:schemeClr val="tx1"/>
                </a:solidFill>
                <a:latin typeface="Arial" pitchFamily="34" charset="0"/>
                <a:cs typeface="Arial" pitchFamily="34" charset="0"/>
              </a:rPr>
              <a:t>Inlay</a:t>
            </a:r>
            <a:endParaRPr lang="ru-RU" sz="2800" dirty="0">
              <a:solidFill>
                <a:schemeClr val="tx1"/>
              </a:solidFill>
            </a:endParaRPr>
          </a:p>
        </p:txBody>
      </p:sp>
      <p:pic>
        <p:nvPicPr>
          <p:cNvPr id="2050" name="Picture 2" descr="C:\Documents and Settings\Admin\Рабочий стол\ty.jpg"/>
          <p:cNvPicPr>
            <a:picLocks noGrp="1" noChangeAspect="1" noChangeArrowheads="1"/>
          </p:cNvPicPr>
          <p:nvPr>
            <p:ph idx="1"/>
          </p:nvPr>
        </p:nvPicPr>
        <p:blipFill>
          <a:blip r:embed="rId2" cstate="print"/>
          <a:srcRect/>
          <a:stretch>
            <a:fillRect/>
          </a:stretch>
        </p:blipFill>
        <p:spPr bwMode="auto">
          <a:xfrm>
            <a:off x="5572132" y="1857364"/>
            <a:ext cx="2933220" cy="3071834"/>
          </a:xfrm>
          <a:prstGeom prst="rect">
            <a:avLst/>
          </a:prstGeom>
          <a:noFill/>
        </p:spPr>
      </p:pic>
      <p:pic>
        <p:nvPicPr>
          <p:cNvPr id="12290" name="Picture 2" descr="C:\Users\user\Desktop\1617678821_6.jpg"/>
          <p:cNvPicPr>
            <a:picLocks noChangeAspect="1" noChangeArrowheads="1"/>
          </p:cNvPicPr>
          <p:nvPr/>
        </p:nvPicPr>
        <p:blipFill>
          <a:blip r:embed="rId3"/>
          <a:srcRect/>
          <a:stretch>
            <a:fillRect/>
          </a:stretch>
        </p:blipFill>
        <p:spPr bwMode="auto">
          <a:xfrm>
            <a:off x="928662" y="3500438"/>
            <a:ext cx="4286256" cy="285750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720080"/>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 NONCARIOUS TOOTH LESIONS </a:t>
            </a:r>
            <a:endParaRPr lang="ru-RU" sz="2800"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37861" y="1530112"/>
            <a:ext cx="8229600" cy="720080"/>
          </a:xfrm>
        </p:spPr>
        <p:txBody>
          <a:bodyPr>
            <a:normAutofit/>
          </a:bodyPr>
          <a:lstStyle/>
          <a:p>
            <a:pPr algn="ctr">
              <a:buNone/>
            </a:pPr>
            <a:r>
              <a:rPr lang="en-US" dirty="0">
                <a:latin typeface="Times New Roman" panose="02020603050405020304" pitchFamily="18" charset="0"/>
                <a:cs typeface="Times New Roman" panose="02020603050405020304" pitchFamily="18" charset="0"/>
              </a:rPr>
              <a:t>pathology which developed in the period of the follicle development of the tooth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e. congenital pathology / before tooth eruption) </a:t>
            </a:r>
          </a:p>
        </p:txBody>
      </p:sp>
      <p:pic>
        <p:nvPicPr>
          <p:cNvPr id="1026" name="Picture 2" descr="C:\Users\user\Desktop\фото для лекций\0200739387.jpg"/>
          <p:cNvPicPr>
            <a:picLocks noChangeAspect="1" noChangeArrowheads="1"/>
          </p:cNvPicPr>
          <p:nvPr/>
        </p:nvPicPr>
        <p:blipFill>
          <a:blip r:embed="rId2"/>
          <a:srcRect/>
          <a:stretch>
            <a:fillRect/>
          </a:stretch>
        </p:blipFill>
        <p:spPr bwMode="auto">
          <a:xfrm>
            <a:off x="5254178" y="2924944"/>
            <a:ext cx="3721610" cy="2637027"/>
          </a:xfrm>
          <a:prstGeom prst="rect">
            <a:avLst/>
          </a:prstGeom>
          <a:noFill/>
        </p:spPr>
      </p:pic>
      <p:sp>
        <p:nvSpPr>
          <p:cNvPr id="4" name="Прямоугольник 3">
            <a:extLst>
              <a:ext uri="{FF2B5EF4-FFF2-40B4-BE49-F238E27FC236}">
                <a16:creationId xmlns:a16="http://schemas.microsoft.com/office/drawing/2014/main" id="{AB0CE4B0-0EA7-43C4-A77F-360D548E78AB}"/>
              </a:ext>
            </a:extLst>
          </p:cNvPr>
          <p:cNvSpPr/>
          <p:nvPr/>
        </p:nvSpPr>
        <p:spPr>
          <a:xfrm>
            <a:off x="168212" y="2413337"/>
            <a:ext cx="5195876" cy="2677656"/>
          </a:xfrm>
          <a:prstGeom prst="rect">
            <a:avLst/>
          </a:prstGeom>
        </p:spPr>
        <p:txBody>
          <a:bodyPr wrap="square">
            <a:spAutoFit/>
          </a:bodyPr>
          <a:lstStyle/>
          <a:p>
            <a:pPr lvl="1" algn="ctr"/>
            <a:r>
              <a:rPr lang="ru-RU" sz="2400" dirty="0">
                <a:latin typeface="Times New Roman" panose="02020603050405020304" pitchFamily="18" charset="0"/>
                <a:cs typeface="Times New Roman" panose="02020603050405020304" pitchFamily="18" charset="0"/>
              </a:rPr>
              <a:t>1.</a:t>
            </a:r>
            <a:r>
              <a:rPr lang="ru-RU"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ENAMEL HYPOPLASIA </a:t>
            </a:r>
            <a:endParaRPr lang="ru-RU" sz="2400" i="1"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systemic diseases  - Hutchinson’s teeth and Fournier’s teeth (a sign of congenital syphilis.)</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local diseases</a:t>
            </a:r>
            <a:r>
              <a:rPr lang="ru-RU" sz="2400"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Turner tooth</a:t>
            </a:r>
            <a:r>
              <a:rPr lang="ru-RU" sz="2400"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focal </a:t>
            </a:r>
            <a:r>
              <a:rPr lang="en-US" sz="2400" dirty="0" err="1">
                <a:latin typeface="Times New Roman" panose="02020603050405020304" pitchFamily="18" charset="0"/>
                <a:cs typeface="Times New Roman" panose="02020603050405020304" pitchFamily="18" charset="0"/>
              </a:rPr>
              <a:t>odontodysplasia</a:t>
            </a:r>
            <a:r>
              <a:rPr lang="ru-RU" sz="2400"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52961" y="564723"/>
            <a:ext cx="3638078" cy="936104"/>
          </a:xfrm>
        </p:spPr>
        <p:txBody>
          <a:bodyPr>
            <a:normAutofit/>
          </a:bodyPr>
          <a:lstStyle/>
          <a:p>
            <a:r>
              <a:rPr lang="en-US" sz="2800" b="1" dirty="0" err="1">
                <a:solidFill>
                  <a:schemeClr val="tx1"/>
                </a:solidFill>
                <a:latin typeface="Arial" pitchFamily="34" charset="0"/>
                <a:cs typeface="Arial" pitchFamily="34" charset="0"/>
              </a:rPr>
              <a:t>Onlay</a:t>
            </a:r>
            <a:endParaRPr lang="ru-RU" sz="2800" b="1" dirty="0">
              <a:solidFill>
                <a:schemeClr val="tx1"/>
              </a:solidFill>
              <a:latin typeface="Arial" pitchFamily="34" charset="0"/>
              <a:cs typeface="Arial" pitchFamily="34" charset="0"/>
            </a:endParaRPr>
          </a:p>
        </p:txBody>
      </p:sp>
      <p:pic>
        <p:nvPicPr>
          <p:cNvPr id="1027" name="Picture 3" descr="C:\Documents and Settings\Admin\Рабочий стол\11.jpg"/>
          <p:cNvPicPr>
            <a:picLocks noGrp="1" noChangeAspect="1" noChangeArrowheads="1"/>
          </p:cNvPicPr>
          <p:nvPr>
            <p:ph idx="1"/>
          </p:nvPr>
        </p:nvPicPr>
        <p:blipFill>
          <a:blip r:embed="rId2" cstate="print"/>
          <a:stretch>
            <a:fillRect/>
          </a:stretch>
        </p:blipFill>
        <p:spPr bwMode="auto">
          <a:xfrm>
            <a:off x="2339752" y="2420888"/>
            <a:ext cx="4866310" cy="337214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81015"/>
            <a:ext cx="7115196" cy="864096"/>
          </a:xfrm>
        </p:spPr>
        <p:txBody>
          <a:bodyPr>
            <a:noAutofit/>
          </a:bodyPr>
          <a:lstStyle/>
          <a:p>
            <a:r>
              <a:rPr lang="en-US" sz="2800" b="1" dirty="0">
                <a:solidFill>
                  <a:schemeClr val="tx1"/>
                </a:solidFill>
                <a:latin typeface="Arial" pitchFamily="34" charset="0"/>
                <a:cs typeface="Arial" pitchFamily="34" charset="0"/>
              </a:rPr>
              <a:t>Overlay</a:t>
            </a:r>
            <a:endParaRPr lang="ru-RU" sz="2800" b="1" dirty="0">
              <a:solidFill>
                <a:schemeClr val="tx1"/>
              </a:solidFill>
              <a:latin typeface="Arial" pitchFamily="34" charset="0"/>
              <a:cs typeface="Arial" pitchFamily="34" charset="0"/>
            </a:endParaRPr>
          </a:p>
        </p:txBody>
      </p:sp>
      <p:pic>
        <p:nvPicPr>
          <p:cNvPr id="8" name="Рисунок 7">
            <a:extLst>
              <a:ext uri="{FF2B5EF4-FFF2-40B4-BE49-F238E27FC236}">
                <a16:creationId xmlns:a16="http://schemas.microsoft.com/office/drawing/2014/main" id="{5FA05187-F3A4-4D1F-990D-AA27C351C442}"/>
              </a:ext>
            </a:extLst>
          </p:cNvPr>
          <p:cNvPicPr>
            <a:picLocks noChangeAspect="1"/>
          </p:cNvPicPr>
          <p:nvPr/>
        </p:nvPicPr>
        <p:blipFill rotWithShape="1">
          <a:blip r:embed="rId2">
            <a:extLst>
              <a:ext uri="{28A0092B-C50C-407E-A947-70E740481C1C}">
                <a14:useLocalDpi xmlns:a14="http://schemas.microsoft.com/office/drawing/2010/main" val="0"/>
              </a:ext>
            </a:extLst>
          </a:blip>
          <a:srcRect l="32151"/>
          <a:stretch/>
        </p:blipFill>
        <p:spPr>
          <a:xfrm>
            <a:off x="96832" y="1124744"/>
            <a:ext cx="3302175" cy="2736304"/>
          </a:xfrm>
          <a:prstGeom prst="rect">
            <a:avLst/>
          </a:prstGeom>
        </p:spPr>
      </p:pic>
      <p:pic>
        <p:nvPicPr>
          <p:cNvPr id="10" name="Рисунок 9">
            <a:extLst>
              <a:ext uri="{FF2B5EF4-FFF2-40B4-BE49-F238E27FC236}">
                <a16:creationId xmlns:a16="http://schemas.microsoft.com/office/drawing/2014/main" id="{4F72C5FE-E42D-4CE1-A795-786F780AC9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3"/>
          <a:stretch/>
        </p:blipFill>
        <p:spPr>
          <a:xfrm>
            <a:off x="3399006" y="2921080"/>
            <a:ext cx="5648161" cy="38559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0648"/>
            <a:ext cx="4186808" cy="1010400"/>
          </a:xfrm>
        </p:spPr>
        <p:txBody>
          <a:bodyPr>
            <a:noAutofit/>
          </a:bodyPr>
          <a:lstStyle/>
          <a:p>
            <a:r>
              <a:rPr lang="en-US" sz="2800" b="1" dirty="0" err="1">
                <a:solidFill>
                  <a:schemeClr val="tx1"/>
                </a:solidFill>
                <a:latin typeface="Arial" pitchFamily="34" charset="0"/>
                <a:cs typeface="Arial" pitchFamily="34" charset="0"/>
              </a:rPr>
              <a:t>Pinlay</a:t>
            </a:r>
            <a:endParaRPr lang="ru-RU" sz="2800" b="1" dirty="0">
              <a:solidFill>
                <a:schemeClr val="tx1"/>
              </a:solidFill>
              <a:latin typeface="Arial" pitchFamily="34" charset="0"/>
              <a:cs typeface="Arial" pitchFamily="34" charset="0"/>
            </a:endParaRPr>
          </a:p>
        </p:txBody>
      </p:sp>
      <p:pic>
        <p:nvPicPr>
          <p:cNvPr id="13314" name="Picture 2" descr="C:\Users\user\Desktop\i.jpg"/>
          <p:cNvPicPr>
            <a:picLocks noGrp="1" noChangeAspect="1" noChangeArrowheads="1"/>
          </p:cNvPicPr>
          <p:nvPr>
            <p:ph idx="1"/>
          </p:nvPr>
        </p:nvPicPr>
        <p:blipFill>
          <a:blip r:embed="rId2"/>
          <a:stretch>
            <a:fillRect/>
          </a:stretch>
        </p:blipFill>
        <p:spPr bwMode="auto">
          <a:xfrm>
            <a:off x="2143306" y="2060848"/>
            <a:ext cx="4234741" cy="417646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99392"/>
            <a:ext cx="8229600" cy="1944216"/>
          </a:xfrm>
        </p:spPr>
        <p:txBody>
          <a:bodyPr>
            <a:normAutofit fontScale="90000"/>
          </a:bodyPr>
          <a:lstStyle/>
          <a:p>
            <a:r>
              <a:rPr lang="en-US" sz="4000" dirty="0"/>
              <a:t>GENERAL PRINCIPLES OF FORMATION OF CAVITIES FOR INSERTS</a:t>
            </a:r>
            <a:endParaRPr lang="ru-RU" dirty="0"/>
          </a:p>
        </p:txBody>
      </p:sp>
      <p:sp>
        <p:nvSpPr>
          <p:cNvPr id="6" name="Содержимое 5"/>
          <p:cNvSpPr>
            <a:spLocks noGrp="1"/>
          </p:cNvSpPr>
          <p:nvPr>
            <p:ph idx="1"/>
          </p:nvPr>
        </p:nvSpPr>
        <p:spPr>
          <a:xfrm>
            <a:off x="539552" y="2204864"/>
            <a:ext cx="8229600" cy="4392488"/>
          </a:xfrm>
        </p:spPr>
        <p:txBody>
          <a:bodyPr>
            <a:normAutofit lnSpcReduction="10000"/>
          </a:bodyPr>
          <a:lstStyle/>
          <a:p>
            <a:pPr marL="457200" indent="-457200">
              <a:buAutoNum type="arabicPeriod"/>
            </a:pPr>
            <a:r>
              <a:rPr lang="en-US" sz="2000" dirty="0"/>
              <a:t>The cavities are given the most appropriate form, such that the insert can be freely displayed. </a:t>
            </a:r>
          </a:p>
          <a:p>
            <a:pPr marL="457200" indent="-457200">
              <a:buAutoNum type="arabicPeriod"/>
            </a:pPr>
            <a:r>
              <a:rPr lang="en-US" sz="2000" dirty="0"/>
              <a:t>When forming a cavity, prophylactic expansion is carried out to prevent recurrence of caries. </a:t>
            </a:r>
          </a:p>
          <a:p>
            <a:pPr marL="457200" indent="-457200">
              <a:buAutoNum type="arabicPeriod"/>
            </a:pPr>
            <a:r>
              <a:rPr lang="en-US" sz="2000" dirty="0"/>
              <a:t>The bottom and walls of the cavity must be resistant to chewing pressure. </a:t>
            </a:r>
          </a:p>
          <a:p>
            <a:pPr marL="457200" indent="-457200">
              <a:buAutoNum type="arabicPeriod"/>
            </a:pPr>
            <a:r>
              <a:rPr lang="en-US" sz="2000" dirty="0"/>
              <a:t>The cavity must have sufficient depth, sink into the dentin and not shift under the influence of chewing pressure. </a:t>
            </a:r>
          </a:p>
          <a:p>
            <a:pPr marL="457200" indent="-457200">
              <a:buAutoNum type="arabicPeriod"/>
            </a:pPr>
            <a:r>
              <a:rPr lang="en-US" sz="2000" dirty="0"/>
              <a:t>The cavity must be asymmetric or have additional recesses, which serve as a guide when inserting the insert.</a:t>
            </a:r>
          </a:p>
          <a:p>
            <a:pPr marL="457200" indent="-457200">
              <a:buAutoNum type="arabicPeriod"/>
            </a:pPr>
            <a:r>
              <a:rPr lang="en-US" sz="2000" dirty="0"/>
              <a:t>Prevention of spallation of the thinned edges of the enamel is carried out by creating a bevel along the edge of the cavity or molten chewing surface</a:t>
            </a:r>
            <a:endParaRPr lang="ru-RU"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1" y="315627"/>
            <a:ext cx="8538754" cy="3101983"/>
          </a:xfrm>
        </p:spPr>
        <p:txBody>
          <a:bodyPr>
            <a:normAutofit/>
          </a:bodyPr>
          <a:lstStyle/>
          <a:p>
            <a:pPr algn="ctr"/>
            <a:r>
              <a:rPr lang="en-US" sz="2400" dirty="0">
                <a:latin typeface="Times New Roman" panose="02020603050405020304" pitchFamily="18" charset="0"/>
                <a:cs typeface="Times New Roman" panose="02020603050405020304" pitchFamily="18" charset="0"/>
              </a:rPr>
              <a:t>An artificial crown is a dental prosthesis superimposed on a specially prepared natural or artificial crown of a tooth to restore its anatomical shape and function or fix dentures, various orthopedic appliances</a:t>
            </a:r>
            <a:r>
              <a:rPr lang="ru-RU" sz="2400" dirty="0">
                <a:latin typeface="Times New Roman" panose="02020603050405020304" pitchFamily="18" charset="0"/>
                <a:cs typeface="Times New Roman" panose="02020603050405020304" pitchFamily="18" charset="0"/>
              </a:rPr>
              <a:t>.</a:t>
            </a:r>
          </a:p>
        </p:txBody>
      </p:sp>
      <p:pic>
        <p:nvPicPr>
          <p:cNvPr id="4" name="Picture 3" descr="C:\Users\user\Desktop\metellokeramika.jpg"/>
          <p:cNvPicPr>
            <a:picLocks noChangeAspect="1" noChangeArrowheads="1"/>
          </p:cNvPicPr>
          <p:nvPr/>
        </p:nvPicPr>
        <p:blipFill>
          <a:blip r:embed="rId2"/>
          <a:srcRect/>
          <a:stretch>
            <a:fillRect/>
          </a:stretch>
        </p:blipFill>
        <p:spPr bwMode="auto">
          <a:xfrm>
            <a:off x="4462827" y="4653136"/>
            <a:ext cx="4327448" cy="1944216"/>
          </a:xfrm>
          <a:prstGeom prst="rect">
            <a:avLst/>
          </a:prstGeom>
          <a:noFill/>
        </p:spPr>
      </p:pic>
      <p:pic>
        <p:nvPicPr>
          <p:cNvPr id="6" name="Рисунок 5">
            <a:extLst>
              <a:ext uri="{FF2B5EF4-FFF2-40B4-BE49-F238E27FC236}">
                <a16:creationId xmlns:a16="http://schemas.microsoft.com/office/drawing/2014/main" id="{382ECD7A-6AB6-4A03-AD7E-91BFA43B7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27" y="1896311"/>
            <a:ext cx="3952439" cy="27363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611560" y="188640"/>
            <a:ext cx="3288023" cy="648072"/>
          </a:xfrm>
        </p:spPr>
        <p:txBody>
          <a:bodyPr>
            <a:normAutofit/>
          </a:bodyPr>
          <a:lstStyle/>
          <a:p>
            <a:r>
              <a:rPr lang="en-US" sz="2800" b="1" dirty="0"/>
              <a:t>Pin constructions</a:t>
            </a:r>
            <a:endParaRPr lang="ru-RU" sz="2800" dirty="0"/>
          </a:p>
        </p:txBody>
      </p:sp>
      <p:pic>
        <p:nvPicPr>
          <p:cNvPr id="10243" name="Picture 3" descr="C:\Users\user\Desktop\фото для лекций\htmlconvd-3hxwFP_html_m48f4c898.jpg"/>
          <p:cNvPicPr>
            <a:picLocks noGrp="1" noChangeAspect="1" noChangeArrowheads="1"/>
          </p:cNvPicPr>
          <p:nvPr>
            <p:ph sz="half" idx="2"/>
          </p:nvPr>
        </p:nvPicPr>
        <p:blipFill>
          <a:blip r:embed="rId2"/>
          <a:srcRect/>
          <a:stretch>
            <a:fillRect/>
          </a:stretch>
        </p:blipFill>
        <p:spPr bwMode="auto">
          <a:xfrm>
            <a:off x="251520" y="2390958"/>
            <a:ext cx="5841928" cy="4362053"/>
          </a:xfrm>
          <a:prstGeom prst="rect">
            <a:avLst/>
          </a:prstGeom>
          <a:noFill/>
        </p:spPr>
      </p:pic>
      <p:pic>
        <p:nvPicPr>
          <p:cNvPr id="10244" name="Picture 4" descr="C:\Users\user\Desktop\2(1).jpg"/>
          <p:cNvPicPr>
            <a:picLocks noChangeAspect="1" noChangeArrowheads="1"/>
          </p:cNvPicPr>
          <p:nvPr/>
        </p:nvPicPr>
        <p:blipFill>
          <a:blip r:embed="rId3"/>
          <a:srcRect/>
          <a:stretch>
            <a:fillRect/>
          </a:stretch>
        </p:blipFill>
        <p:spPr bwMode="auto">
          <a:xfrm>
            <a:off x="4801598" y="0"/>
            <a:ext cx="4329576" cy="228601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6143668" cy="1847088"/>
          </a:xfrm>
        </p:spPr>
        <p:txBody>
          <a:bodyPr>
            <a:normAutofit/>
          </a:bodyPr>
          <a:lstStyle/>
          <a:p>
            <a:r>
              <a:rPr lang="en-US" sz="4000" dirty="0"/>
              <a:t>Thank you for attention!</a:t>
            </a:r>
          </a:p>
        </p:txBody>
      </p:sp>
      <p:pic>
        <p:nvPicPr>
          <p:cNvPr id="11266" name="Picture 2" descr="D:\Мои документы\Downloads\Kanapulya134.jpg"/>
          <p:cNvPicPr>
            <a:picLocks noChangeAspect="1" noChangeArrowheads="1"/>
          </p:cNvPicPr>
          <p:nvPr/>
        </p:nvPicPr>
        <p:blipFill>
          <a:blip r:embed="rId2" cstate="print"/>
          <a:srcRect/>
          <a:stretch>
            <a:fillRect/>
          </a:stretch>
        </p:blipFill>
        <p:spPr bwMode="auto">
          <a:xfrm>
            <a:off x="5357818" y="2571744"/>
            <a:ext cx="3655923" cy="400050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F09466D-2EEE-4F2B-8947-38BCA2E49C13}"/>
              </a:ext>
            </a:extLst>
          </p:cNvPr>
          <p:cNvSpPr>
            <a:spLocks noGrp="1"/>
          </p:cNvSpPr>
          <p:nvPr>
            <p:ph idx="1"/>
          </p:nvPr>
        </p:nvSpPr>
        <p:spPr>
          <a:xfrm>
            <a:off x="179512" y="188640"/>
            <a:ext cx="8229600" cy="2952328"/>
          </a:xfrm>
        </p:spPr>
        <p:txBody>
          <a:bodyPr>
            <a:normAutofit lnSpcReduction="10000"/>
          </a:bodyPr>
          <a:lstStyle/>
          <a:p>
            <a:pPr marL="0" indent="0">
              <a:buNone/>
            </a:pPr>
            <a:r>
              <a:rPr lang="en-US" sz="2000" dirty="0">
                <a:latin typeface="Times New Roman" panose="02020603050405020304" pitchFamily="18" charset="0"/>
                <a:cs typeface="Times New Roman" panose="02020603050405020304" pitchFamily="18" charset="0"/>
              </a:rPr>
              <a:t>The main clinical features of the enamel hypoplasia are the following: </a:t>
            </a:r>
          </a:p>
          <a:p>
            <a:r>
              <a:rPr lang="en-US" sz="2000" dirty="0">
                <a:latin typeface="Times New Roman" panose="02020603050405020304" pitchFamily="18" charset="0"/>
                <a:cs typeface="Times New Roman" panose="02020603050405020304" pitchFamily="18" charset="0"/>
              </a:rPr>
              <a:t>– teething with already existing defects; </a:t>
            </a:r>
          </a:p>
          <a:p>
            <a:r>
              <a:rPr lang="en-US" sz="2000" dirty="0">
                <a:latin typeface="Times New Roman" panose="02020603050405020304" pitchFamily="18" charset="0"/>
                <a:cs typeface="Times New Roman" panose="02020603050405020304" pitchFamily="18" charset="0"/>
              </a:rPr>
              <a:t>– the symmetry of the lesions; </a:t>
            </a:r>
          </a:p>
          <a:p>
            <a:r>
              <a:rPr lang="en-US" sz="2000" dirty="0">
                <a:latin typeface="Times New Roman" panose="02020603050405020304" pitchFamily="18" charset="0"/>
                <a:cs typeface="Times New Roman" panose="02020603050405020304" pitchFamily="18" charset="0"/>
              </a:rPr>
              <a:t>– the uniformity of the clinical manifestations of the same name in the teeth of the same name (for example the central incisors); </a:t>
            </a:r>
          </a:p>
          <a:p>
            <a:r>
              <a:rPr lang="en-US" sz="2000" dirty="0">
                <a:latin typeface="Times New Roman" panose="02020603050405020304" pitchFamily="18" charset="0"/>
                <a:cs typeface="Times New Roman" panose="02020603050405020304" pitchFamily="18" charset="0"/>
              </a:rPr>
              <a:t>– the lesions are located parallelly to the cutting (marginal) edge or the chewing (occlusal) surfaces of the teeth, usually on the buccal (vestibular) surfaces and tubercles.</a:t>
            </a:r>
            <a:endParaRPr lang="ru-RU" sz="20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71418D41-041B-4A75-88DA-634772EE22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06" y="3430183"/>
            <a:ext cx="8537903" cy="2744547"/>
          </a:xfrm>
          <a:prstGeom prst="rect">
            <a:avLst/>
          </a:prstGeom>
        </p:spPr>
      </p:pic>
    </p:spTree>
    <p:extLst>
      <p:ext uri="{BB962C8B-B14F-4D97-AF65-F5344CB8AC3E}">
        <p14:creationId xmlns:p14="http://schemas.microsoft.com/office/powerpoint/2010/main" val="157300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C7169ED-9E08-4F92-AEA6-3D1005FCBFDA}"/>
              </a:ext>
            </a:extLst>
          </p:cNvPr>
          <p:cNvSpPr>
            <a:spLocks noGrp="1"/>
          </p:cNvSpPr>
          <p:nvPr>
            <p:ph idx="1"/>
          </p:nvPr>
        </p:nvSpPr>
        <p:spPr>
          <a:xfrm>
            <a:off x="215516" y="327017"/>
            <a:ext cx="8712968" cy="3101983"/>
          </a:xfrm>
        </p:spPr>
        <p:txBody>
          <a:bodyPr>
            <a:normAutofit fontScale="92500"/>
          </a:bodyPr>
          <a:lstStyle/>
          <a:p>
            <a:pPr marL="0" indent="0" algn="ctr">
              <a:buNone/>
            </a:pPr>
            <a:r>
              <a:rPr lang="en-US" sz="2800" dirty="0"/>
              <a:t>Differential diagnostics of the spotted form of enamel hypoplasia is carried on with initial caries, light form of fluorosis, light form of Turner tooth, some types of amelogenesis imperfecta. Solution of ―methylene blue‖ can be used for the differential diagnosis of initial caries and enamel hypoplasia. In case of spotted form of enamel hypoplasia spots are not painted (unlike dental caries).</a:t>
            </a:r>
            <a:endParaRPr lang="ru-RU" sz="2800" dirty="0"/>
          </a:p>
          <a:p>
            <a:endParaRPr lang="ru-RU" dirty="0"/>
          </a:p>
        </p:txBody>
      </p:sp>
      <p:pic>
        <p:nvPicPr>
          <p:cNvPr id="5" name="Рисунок 4">
            <a:extLst>
              <a:ext uri="{FF2B5EF4-FFF2-40B4-BE49-F238E27FC236}">
                <a16:creationId xmlns:a16="http://schemas.microsoft.com/office/drawing/2014/main" id="{403D4E5E-7671-4351-BD37-1DCE76046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944" y="3422820"/>
            <a:ext cx="5060111" cy="3390275"/>
          </a:xfrm>
          <a:prstGeom prst="rect">
            <a:avLst/>
          </a:prstGeom>
          <a:ln>
            <a:noFill/>
          </a:ln>
          <a:effectLst>
            <a:softEdge rad="112500"/>
          </a:effectLst>
        </p:spPr>
      </p:pic>
    </p:spTree>
    <p:extLst>
      <p:ext uri="{BB962C8B-B14F-4D97-AF65-F5344CB8AC3E}">
        <p14:creationId xmlns:p14="http://schemas.microsoft.com/office/powerpoint/2010/main" val="259829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476673"/>
            <a:ext cx="8103274" cy="1440160"/>
          </a:xfrm>
        </p:spPr>
        <p:txBody>
          <a:bodyPr/>
          <a:lstStyle/>
          <a:p>
            <a:pPr>
              <a:buNone/>
            </a:pPr>
            <a:r>
              <a:rPr lang="ru-RU" sz="2400" i="1" dirty="0">
                <a:latin typeface="Arial" pitchFamily="34" charset="0"/>
                <a:cs typeface="Arial" pitchFamily="34" charset="0"/>
              </a:rPr>
              <a:t>2.</a:t>
            </a:r>
            <a:r>
              <a:rPr lang="en-US" sz="2400" dirty="0">
                <a:latin typeface="Times New Roman" panose="02020603050405020304" pitchFamily="18" charset="0"/>
                <a:cs typeface="Times New Roman" panose="02020603050405020304" pitchFamily="18" charset="0"/>
              </a:rPr>
              <a:t> Enamel hyperplasia (</a:t>
            </a:r>
            <a:r>
              <a:rPr lang="ru-RU"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enamel drops</a:t>
            </a:r>
            <a:r>
              <a:rPr lang="ru-RU"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pearls</a:t>
            </a:r>
            <a:r>
              <a:rPr lang="ru-RU"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a:buNone/>
            </a:pPr>
            <a:r>
              <a:rPr lang="ru-RU" sz="2400" i="1" dirty="0">
                <a:latin typeface="Arial" pitchFamily="34" charset="0"/>
                <a:cs typeface="Arial" pitchFamily="34" charset="0"/>
              </a:rPr>
              <a:t>3. </a:t>
            </a:r>
            <a:r>
              <a:rPr lang="en-US" sz="2400" dirty="0">
                <a:latin typeface="Times New Roman" panose="02020603050405020304" pitchFamily="18" charset="0"/>
                <a:cs typeface="Times New Roman" panose="02020603050405020304" pitchFamily="18" charset="0"/>
              </a:rPr>
              <a:t>Dental fluorosis;</a:t>
            </a:r>
            <a:endParaRPr lang="ru-RU" sz="2400" dirty="0">
              <a:latin typeface="Times New Roman" panose="02020603050405020304" pitchFamily="18" charset="0"/>
              <a:cs typeface="Times New Roman" panose="02020603050405020304" pitchFamily="18" charset="0"/>
            </a:endParaRPr>
          </a:p>
          <a:p>
            <a:pPr>
              <a:buNone/>
            </a:pPr>
            <a:endParaRPr lang="ru-RU" i="1" dirty="0">
              <a:latin typeface="Arial" pitchFamily="34" charset="0"/>
              <a:cs typeface="Arial" pitchFamily="34" charset="0"/>
            </a:endParaRPr>
          </a:p>
          <a:p>
            <a:endParaRPr lang="ru-RU" dirty="0"/>
          </a:p>
        </p:txBody>
      </p:sp>
      <p:pic>
        <p:nvPicPr>
          <p:cNvPr id="2050" name="Picture 2" descr="C:\Users\user\Desktop\575e0b09a4846.png.jpg"/>
          <p:cNvPicPr>
            <a:picLocks noChangeAspect="1" noChangeArrowheads="1"/>
          </p:cNvPicPr>
          <p:nvPr/>
        </p:nvPicPr>
        <p:blipFill>
          <a:blip r:embed="rId2"/>
          <a:srcRect/>
          <a:stretch>
            <a:fillRect/>
          </a:stretch>
        </p:blipFill>
        <p:spPr bwMode="auto">
          <a:xfrm>
            <a:off x="165656" y="3789040"/>
            <a:ext cx="4282025" cy="2671768"/>
          </a:xfrm>
          <a:prstGeom prst="rect">
            <a:avLst/>
          </a:prstGeom>
          <a:noFill/>
        </p:spPr>
      </p:pic>
      <p:pic>
        <p:nvPicPr>
          <p:cNvPr id="2051" name="Picture 3" descr="C:\Users\user\Desktop\4543.jpg"/>
          <p:cNvPicPr>
            <a:picLocks noChangeAspect="1" noChangeArrowheads="1"/>
          </p:cNvPicPr>
          <p:nvPr/>
        </p:nvPicPr>
        <p:blipFill>
          <a:blip r:embed="rId3"/>
          <a:srcRect/>
          <a:stretch>
            <a:fillRect/>
          </a:stretch>
        </p:blipFill>
        <p:spPr bwMode="auto">
          <a:xfrm>
            <a:off x="4735851" y="1627735"/>
            <a:ext cx="4242493" cy="244827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611560" y="260648"/>
            <a:ext cx="8064896" cy="2160240"/>
          </a:xfrm>
        </p:spPr>
        <p:txBody>
          <a:bodyPr>
            <a:normAutofit/>
          </a:bodyPr>
          <a:lstStyle/>
          <a:p>
            <a:pPr>
              <a:buNone/>
            </a:pPr>
            <a:r>
              <a:rPr lang="en-US" sz="3200" i="1" dirty="0">
                <a:latin typeface="Times New Roman" panose="02020603050405020304" pitchFamily="18" charset="0"/>
                <a:cs typeface="Times New Roman" panose="02020603050405020304" pitchFamily="18" charset="0"/>
              </a:rPr>
              <a:t>2</a:t>
            </a:r>
            <a:r>
              <a:rPr lang="ru-RU" sz="3200" i="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INHERITED TOOTH DEFECTS </a:t>
            </a:r>
            <a:endParaRPr lang="ru-RU" sz="3200" i="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AMELOGENESIS IMPERFECTA</a:t>
            </a:r>
            <a:r>
              <a:rPr lang="ru-RU" i="1"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DENTINOGENESIS IMPERFECTA</a:t>
            </a:r>
            <a:r>
              <a:rPr lang="ru-RU" i="1" dirty="0">
                <a:latin typeface="Times New Roman" panose="02020603050405020304" pitchFamily="18" charset="0"/>
                <a:cs typeface="Times New Roman" panose="02020603050405020304" pitchFamily="18" charset="0"/>
              </a:rPr>
              <a:t>; </a:t>
            </a:r>
          </a:p>
          <a:p>
            <a:pPr lvl="1"/>
            <a:r>
              <a:rPr lang="en-US" dirty="0"/>
              <a:t>Stainton-</a:t>
            </a:r>
            <a:r>
              <a:rPr lang="en-US" dirty="0" err="1"/>
              <a:t>Capdepont</a:t>
            </a:r>
            <a:r>
              <a:rPr lang="en-US" dirty="0"/>
              <a:t> syndrome</a:t>
            </a:r>
            <a:r>
              <a:rPr lang="ru-RU"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MARBLE BONE DISEASE (ALBERS-SCHÖNBERG DISEASE)</a:t>
            </a:r>
            <a:endParaRPr lang="ru-RU" dirty="0">
              <a:latin typeface="Times New Roman" panose="02020603050405020304" pitchFamily="18" charset="0"/>
              <a:cs typeface="Times New Roman" panose="02020603050405020304" pitchFamily="18" charset="0"/>
            </a:endParaRPr>
          </a:p>
        </p:txBody>
      </p:sp>
      <p:pic>
        <p:nvPicPr>
          <p:cNvPr id="4099" name="Picture 3" descr="C:\Users\user\Desktop\image025.jpg"/>
          <p:cNvPicPr>
            <a:picLocks noGrp="1" noChangeAspect="1" noChangeArrowheads="1"/>
          </p:cNvPicPr>
          <p:nvPr>
            <p:ph sz="half" idx="2"/>
          </p:nvPr>
        </p:nvPicPr>
        <p:blipFill>
          <a:blip r:embed="rId2"/>
          <a:stretch>
            <a:fillRect/>
          </a:stretch>
        </p:blipFill>
        <p:spPr bwMode="auto">
          <a:xfrm>
            <a:off x="281902" y="2639933"/>
            <a:ext cx="8610578" cy="417042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603122" y="285729"/>
            <a:ext cx="5937755" cy="839016"/>
          </a:xfrm>
        </p:spPr>
        <p:txBody>
          <a:bodyPr>
            <a:normAutofit/>
          </a:bodyPr>
          <a:lstStyle/>
          <a:p>
            <a:pPr algn="ctr">
              <a:buNone/>
            </a:pPr>
            <a:r>
              <a:rPr lang="en-US" sz="2400" dirty="0"/>
              <a:t>NON-CARIOUS TOOTH LESIONS DEVELOPING AFTER ERUPTION </a:t>
            </a:r>
          </a:p>
        </p:txBody>
      </p:sp>
      <p:pic>
        <p:nvPicPr>
          <p:cNvPr id="5122" name="Picture 2" descr="C:\Users\user\Desktop\фото для лекций\patologicheskaya-stiraemost-zubov1.jpg"/>
          <p:cNvPicPr>
            <a:picLocks noChangeAspect="1" noChangeArrowheads="1"/>
          </p:cNvPicPr>
          <p:nvPr/>
        </p:nvPicPr>
        <p:blipFill>
          <a:blip r:embed="rId2"/>
          <a:srcRect/>
          <a:stretch>
            <a:fillRect/>
          </a:stretch>
        </p:blipFill>
        <p:spPr bwMode="auto">
          <a:xfrm>
            <a:off x="179513" y="3902445"/>
            <a:ext cx="4449710" cy="2669826"/>
          </a:xfrm>
          <a:prstGeom prst="rect">
            <a:avLst/>
          </a:prstGeom>
          <a:noFill/>
        </p:spPr>
      </p:pic>
      <p:pic>
        <p:nvPicPr>
          <p:cNvPr id="5123" name="Picture 3" descr="C:\Users\user\Desktop\фото для лекций\18.jpg"/>
          <p:cNvPicPr>
            <a:picLocks noChangeAspect="1" noChangeArrowheads="1"/>
          </p:cNvPicPr>
          <p:nvPr/>
        </p:nvPicPr>
        <p:blipFill>
          <a:blip r:embed="rId3"/>
          <a:srcRect/>
          <a:stretch>
            <a:fillRect/>
          </a:stretch>
        </p:blipFill>
        <p:spPr bwMode="auto">
          <a:xfrm>
            <a:off x="4701736" y="3884070"/>
            <a:ext cx="4280870" cy="2688201"/>
          </a:xfrm>
          <a:prstGeom prst="rect">
            <a:avLst/>
          </a:prstGeom>
          <a:noFill/>
        </p:spPr>
      </p:pic>
      <p:sp>
        <p:nvSpPr>
          <p:cNvPr id="5" name="Rectangle 2">
            <a:extLst>
              <a:ext uri="{FF2B5EF4-FFF2-40B4-BE49-F238E27FC236}">
                <a16:creationId xmlns:a16="http://schemas.microsoft.com/office/drawing/2014/main" id="{DBE1FB39-F0DB-4FE4-A217-D2F0D8AA35A4}"/>
              </a:ext>
            </a:extLst>
          </p:cNvPr>
          <p:cNvSpPr>
            <a:spLocks noChangeArrowheads="1"/>
          </p:cNvSpPr>
          <p:nvPr/>
        </p:nvSpPr>
        <p:spPr bwMode="auto">
          <a:xfrm>
            <a:off x="989601" y="1490008"/>
            <a:ext cx="716479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ru-RU"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tooth wear: attrition, abrasion, wedge-shaped defect;</a:t>
            </a:r>
            <a:endParaRPr kumimoji="0" lang="en-US" altLang="ru-RU" sz="2400" b="0" i="0" u="none" strike="noStrike" cap="none" normalizeH="0" baseline="0" dirty="0">
              <a:ln>
                <a:noFill/>
              </a:ln>
              <a:solidFill>
                <a:schemeClr val="tx1"/>
              </a:solidFill>
              <a:effectLst/>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ru-RU"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erosion;</a:t>
            </a:r>
            <a:endParaRPr kumimoji="0" lang="en-US" altLang="ru-RU" sz="2400" b="0" i="0" u="none" strike="noStrike" cap="none" normalizeH="0" baseline="0" dirty="0">
              <a:ln>
                <a:noFill/>
              </a:ln>
              <a:solidFill>
                <a:schemeClr val="tx1"/>
              </a:solidFill>
              <a:effectLst/>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ru-RU"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necrosis of hard tooth tissues;</a:t>
            </a:r>
            <a:endParaRPr kumimoji="0" lang="en-US" altLang="ru-RU" sz="2400" b="0" i="0" u="none" strike="noStrike" cap="none" normalizeH="0" baseline="0" dirty="0">
              <a:ln>
                <a:noFill/>
              </a:ln>
              <a:solidFill>
                <a:schemeClr val="tx1"/>
              </a:solidFill>
              <a:effectLst/>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ru-RU"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hyperesthesia;</a:t>
            </a:r>
            <a:endParaRPr kumimoji="0" lang="en-US" altLang="ru-RU" sz="2400" b="0" i="0" u="none" strike="noStrike" cap="none" normalizeH="0" baseline="0" dirty="0">
              <a:ln>
                <a:noFill/>
              </a:ln>
              <a:solidFill>
                <a:schemeClr val="tx1"/>
              </a:solidFill>
              <a:effectLst/>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ru-RU"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trauma of teeth;</a:t>
            </a:r>
            <a:endParaRPr kumimoji="0" lang="en-US" altLang="ru-RU" sz="2400" b="0" i="0" u="none" strike="noStrike" cap="none" normalizeH="0" baseline="0" dirty="0">
              <a:ln>
                <a:noFill/>
              </a:ln>
              <a:solidFill>
                <a:schemeClr val="tx1"/>
              </a:solidFill>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99992" y="620688"/>
            <a:ext cx="4572000" cy="5355312"/>
          </a:xfrm>
          <a:prstGeom prst="rect">
            <a:avLst/>
          </a:prstGeom>
        </p:spPr>
        <p:txBody>
          <a:bodyPr>
            <a:spAutoFit/>
          </a:bodyPr>
          <a:lstStyle/>
          <a:p>
            <a:r>
              <a:rPr lang="en-US" b="1" dirty="0">
                <a:solidFill>
                  <a:srgbClr val="454545"/>
                </a:solidFill>
                <a:latin typeface="Verdana" panose="020B0604030504040204" pitchFamily="34" charset="0"/>
              </a:rPr>
              <a:t>The term “wedge-shaped defect” figuratively describes a hard substance defect that often appears </a:t>
            </a:r>
            <a:r>
              <a:rPr lang="en-US" b="1" dirty="0" smtClean="0">
                <a:solidFill>
                  <a:srgbClr val="454545"/>
                </a:solidFill>
                <a:latin typeface="Verdana" panose="020B0604030504040204" pitchFamily="34" charset="0"/>
              </a:rPr>
              <a:t>in </a:t>
            </a:r>
            <a:r>
              <a:rPr lang="en-US" b="1" dirty="0">
                <a:solidFill>
                  <a:srgbClr val="454545"/>
                </a:solidFill>
                <a:latin typeface="Verdana" panose="020B0604030504040204" pitchFamily="34" charset="0"/>
              </a:rPr>
              <a:t>the mouth at the neck of teeth.</a:t>
            </a:r>
            <a:endParaRPr lang="en-US" dirty="0">
              <a:solidFill>
                <a:srgbClr val="454545"/>
              </a:solidFill>
              <a:latin typeface="Verdana" panose="020B0604030504040204" pitchFamily="34" charset="0"/>
            </a:endParaRPr>
          </a:p>
          <a:p>
            <a:pPr algn="just"/>
            <a:r>
              <a:rPr lang="en-US" dirty="0">
                <a:solidFill>
                  <a:srgbClr val="454545"/>
                </a:solidFill>
                <a:latin typeface="Verdana" panose="020B0604030504040204" pitchFamily="34" charset="0"/>
              </a:rPr>
              <a:t>It can primarily be found in prominently positioned teeth, i.e. in canines and premolars; in rare cases even in all teeth. First, the tiniest, groove-shaped </a:t>
            </a:r>
            <a:r>
              <a:rPr lang="en-US" dirty="0" err="1">
                <a:solidFill>
                  <a:srgbClr val="454545"/>
                </a:solidFill>
                <a:latin typeface="Verdana" panose="020B0604030504040204" pitchFamily="34" charset="0"/>
              </a:rPr>
              <a:t>usures</a:t>
            </a:r>
            <a:r>
              <a:rPr lang="en-US" dirty="0">
                <a:solidFill>
                  <a:srgbClr val="454545"/>
                </a:solidFill>
                <a:latin typeface="Verdana" panose="020B0604030504040204" pitchFamily="34" charset="0"/>
              </a:rPr>
              <a:t> appear at the transition from the enamel to the dentin, which grow larger and deeper over time. The surface of the defects looks smoothly polished and hard. Macroscopic symptoms of caries are missing, although a regular carious process may also appear in later stages due to </a:t>
            </a:r>
            <a:r>
              <a:rPr lang="en-US" dirty="0" smtClean="0">
                <a:solidFill>
                  <a:srgbClr val="454545"/>
                </a:solidFill>
                <a:latin typeface="Verdana" panose="020B0604030504040204" pitchFamily="34" charset="0"/>
              </a:rPr>
              <a:t>increased</a:t>
            </a:r>
            <a:r>
              <a:rPr lang="ru-RU" dirty="0" smtClean="0">
                <a:solidFill>
                  <a:srgbClr val="454545"/>
                </a:solidFill>
                <a:latin typeface="Verdana" panose="020B0604030504040204" pitchFamily="34" charset="0"/>
              </a:rPr>
              <a:t> </a:t>
            </a:r>
            <a:r>
              <a:rPr lang="en-US" dirty="0" err="1" smtClean="0">
                <a:solidFill>
                  <a:srgbClr val="454545"/>
                </a:solidFill>
                <a:latin typeface="Verdana" panose="020B0604030504040204" pitchFamily="34" charset="0"/>
              </a:rPr>
              <a:t>paque</a:t>
            </a:r>
            <a:r>
              <a:rPr lang="en-US" dirty="0" smtClean="0">
                <a:solidFill>
                  <a:srgbClr val="454545"/>
                </a:solidFill>
                <a:latin typeface="Verdana" panose="020B0604030504040204" pitchFamily="34" charset="0"/>
              </a:rPr>
              <a:t> retention</a:t>
            </a:r>
            <a:r>
              <a:rPr lang="en-US" dirty="0">
                <a:solidFill>
                  <a:srgbClr val="454545"/>
                </a:solidFill>
                <a:latin typeface="Verdana" panose="020B0604030504040204" pitchFamily="34" charset="0"/>
              </a:rPr>
              <a:t>.</a:t>
            </a:r>
            <a:endParaRPr lang="en-US" b="0" i="0" dirty="0">
              <a:solidFill>
                <a:srgbClr val="454545"/>
              </a:solidFill>
              <a:effectLst/>
              <a:latin typeface="Verdana" panose="020B0604030504040204"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32656"/>
            <a:ext cx="3960440" cy="2679898"/>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298344"/>
            <a:ext cx="3960440" cy="31155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user\Desktop\img34.jpg"/>
          <p:cNvPicPr>
            <a:picLocks noGrp="1" noChangeAspect="1" noChangeArrowheads="1"/>
          </p:cNvPicPr>
          <p:nvPr>
            <p:ph idx="1"/>
          </p:nvPr>
        </p:nvPicPr>
        <p:blipFill>
          <a:blip r:embed="rId2"/>
          <a:srcRect/>
          <a:stretch>
            <a:fillRect/>
          </a:stretch>
        </p:blipFill>
        <p:spPr bwMode="auto">
          <a:xfrm>
            <a:off x="-1" y="31214"/>
            <a:ext cx="9137211" cy="663814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Посылка">
  <a:themeElements>
    <a:clrScheme name="Посылка">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Посылка">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осылка">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
  <TotalTime>218</TotalTime>
  <Words>761</Words>
  <Application>Microsoft Office PowerPoint</Application>
  <PresentationFormat>Экран (4:3)</PresentationFormat>
  <Paragraphs>67</Paragraphs>
  <Slides>26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26</vt:i4>
      </vt:variant>
    </vt:vector>
  </HeadingPairs>
  <TitlesOfParts>
    <vt:vector size="32" baseType="lpstr">
      <vt:lpstr>Arial</vt:lpstr>
      <vt:lpstr>Corbel</vt:lpstr>
      <vt:lpstr>Gill Sans MT</vt:lpstr>
      <vt:lpstr>Times New Roman</vt:lpstr>
      <vt:lpstr>Verdana</vt:lpstr>
      <vt:lpstr>Посылка</vt:lpstr>
      <vt:lpstr> </vt:lpstr>
      <vt:lpstr> NONCARIOUS TOOTH LESIONS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Long-existing defects can lead to:</vt:lpstr>
      <vt:lpstr>Long-existing defects can lead to:</vt:lpstr>
      <vt:lpstr>Methods of examination of patients with defects in hard dental tissue:</vt:lpstr>
      <vt:lpstr>Auxiliary examination methods</vt:lpstr>
      <vt:lpstr>Презентация PowerPoint</vt:lpstr>
      <vt:lpstr>Презентация PowerPoint</vt:lpstr>
      <vt:lpstr>The insert is a microprosthesis that restores the anatomical shape and function of the tooth.</vt:lpstr>
      <vt:lpstr>Inlay</vt:lpstr>
      <vt:lpstr>Onlay</vt:lpstr>
      <vt:lpstr>Overlay</vt:lpstr>
      <vt:lpstr>Pinlay</vt:lpstr>
      <vt:lpstr>GENERAL PRINCIPLES OF FORMATION OF CAVITIES FOR INSERTS</vt:lpstr>
      <vt:lpstr>Презентация PowerPoint</vt:lpstr>
      <vt:lpstr>Презентация PowerPoint</vt:lpstr>
      <vt:lpstr>Thank you for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user</dc:creator>
  <cp:lastModifiedBy>Shogun</cp:lastModifiedBy>
  <cp:revision>51</cp:revision>
  <dcterms:created xsi:type="dcterms:W3CDTF">2018-09-04T16:59:17Z</dcterms:created>
  <dcterms:modified xsi:type="dcterms:W3CDTF">2019-02-18T14:57:33Z</dcterms:modified>
</cp:coreProperties>
</file>