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6" r:id="rId3"/>
    <p:sldId id="284" r:id="rId4"/>
    <p:sldId id="302" r:id="rId5"/>
    <p:sldId id="290" r:id="rId6"/>
    <p:sldId id="289" r:id="rId7"/>
    <p:sldId id="287" r:id="rId8"/>
    <p:sldId id="306" r:id="rId9"/>
    <p:sldId id="291" r:id="rId10"/>
    <p:sldId id="25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1D4"/>
    <a:srgbClr val="3477A4"/>
    <a:srgbClr val="003091"/>
    <a:srgbClr val="1348A5"/>
    <a:srgbClr val="052B6D"/>
    <a:srgbClr val="062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8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1066800" y="0"/>
            <a:ext cx="8077200" cy="6858000"/>
            <a:chOff x="672" y="0"/>
            <a:chExt cx="5088" cy="4320"/>
          </a:xfrm>
        </p:grpSpPr>
        <p:sp>
          <p:nvSpPr>
            <p:cNvPr id="3092" name="Oval 20"/>
            <p:cNvSpPr>
              <a:spLocks noChangeArrowheads="1"/>
            </p:cNvSpPr>
            <p:nvPr/>
          </p:nvSpPr>
          <p:spPr bwMode="ltGray">
            <a:xfrm>
              <a:off x="672" y="4"/>
              <a:ext cx="4628" cy="43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ltGray">
            <a:xfrm>
              <a:off x="3056" y="0"/>
              <a:ext cx="2704" cy="4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9" name="Oval 17" descr="32115"/>
          <p:cNvSpPr>
            <a:spLocks noChangeArrowheads="1"/>
          </p:cNvSpPr>
          <p:nvPr/>
        </p:nvSpPr>
        <p:spPr bwMode="ltGray">
          <a:xfrm>
            <a:off x="1476375" y="1916113"/>
            <a:ext cx="4391025" cy="4433887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914400"/>
            <a:ext cx="7315200" cy="1295400"/>
          </a:xfrm>
        </p:spPr>
        <p:txBody>
          <a:bodyPr/>
          <a:lstStyle>
            <a:lvl1pPr>
              <a:defRPr sz="4000" u="sng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B080BE32-056B-41DB-97A1-539856EF361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28600" y="2286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600" b="1"/>
              <a:t>Company</a:t>
            </a:r>
          </a:p>
          <a:p>
            <a:r>
              <a:rPr lang="en-US" altLang="ru-RU" sz="2400" b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ltGray">
          <a:xfrm>
            <a:off x="5186363" y="6132513"/>
            <a:ext cx="428625" cy="385762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562600" y="6172200"/>
            <a:ext cx="3581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  <p:bldP spid="309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3E7CE-6DCE-4CB7-9DDF-F6E88E5A61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332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123825"/>
            <a:ext cx="2095500" cy="6200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123825"/>
            <a:ext cx="6134100" cy="6200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244C0-38C7-40F6-86CD-C7F5EE7EB6D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6259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3825"/>
            <a:ext cx="71628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EEF01A4-ABAF-489D-B9CF-941097BA79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38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053FE-2375-4946-984E-65468E1A112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415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73320-2237-4E16-86D8-F1ED2C3FF5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028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F4047-A613-483D-809C-6D13FEBB5B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145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FFBE7-69EB-43D1-BD5D-C6937C479F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615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B577F-43BD-473F-9E87-49A606E5E4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595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DCA01-44EE-43FB-8756-C461F83F21B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674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D5556-E7A0-432A-B1E6-2CB0B24643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375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2D6D8-C79B-4677-A3CC-C6098C4908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391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white">
          <a:xfrm>
            <a:off x="3733800" y="0"/>
            <a:ext cx="54102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Oval 18"/>
          <p:cNvSpPr>
            <a:spLocks noChangeArrowheads="1"/>
          </p:cNvSpPr>
          <p:nvPr/>
        </p:nvSpPr>
        <p:spPr bwMode="white">
          <a:xfrm>
            <a:off x="292100" y="0"/>
            <a:ext cx="6858000" cy="68707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82C337-62BE-4763-9852-E453E8A7D79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112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045" name="Oval 21" descr="32115"/>
          <p:cNvSpPr>
            <a:spLocks noChangeArrowheads="1"/>
          </p:cNvSpPr>
          <p:nvPr/>
        </p:nvSpPr>
        <p:spPr bwMode="gray">
          <a:xfrm>
            <a:off x="7524750" y="298450"/>
            <a:ext cx="1227138" cy="1225550"/>
          </a:xfrm>
          <a:prstGeom prst="ellipse">
            <a:avLst/>
          </a:prstGeom>
          <a:blipFill dpi="0" rotWithShape="0">
            <a:blip r:embed="rId14"/>
            <a:srcRect/>
            <a:stretch>
              <a:fillRect/>
            </a:stretch>
          </a:blip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04800" y="123825"/>
            <a:ext cx="7162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 animBg="1"/>
      <p:bldP spid="1044" grpId="0" animBg="1"/>
      <p:bldP spid="1045" grpId="0" animBg="1"/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6" y="4149080"/>
            <a:ext cx="9144000" cy="8382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ОСОБЕННОСТИ ОРТОПЕДИЧЕКОГО ЛЕЧЕНИЯ ПАЦИЕНТОВ С ПОЛНЫМ ОТСУТСТВИЕМ ЗУБОВ ПРИ ПОВТОРНОМ ПРОТЕЗИРОВАНИИ</a:t>
            </a:r>
            <a:b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br>
              <a:rPr lang="ru-RU" dirty="0">
                <a:effectLst/>
                <a:latin typeface="Calibri"/>
                <a:ea typeface="Calibri"/>
                <a:cs typeface="Times New Roman"/>
              </a:rPr>
            </a:br>
            <a:endParaRPr lang="en-US" altLang="ru-RU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38" y="0"/>
            <a:ext cx="3286125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872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50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межальвеолярной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высоты у лиц, пользующихся съемными протезами, связано с:</a:t>
            </a:r>
            <a:endParaRPr lang="en-US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2005013" y="2713039"/>
            <a:ext cx="5397499" cy="668338"/>
            <a:chOff x="1263" y="1844"/>
            <a:chExt cx="3400" cy="421"/>
          </a:xfrm>
        </p:grpSpPr>
        <p:grpSp>
          <p:nvGrpSpPr>
            <p:cNvPr id="65540" name="Group 4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65541" name="Oval 5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2" name="Oval 6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3" name="Oval 7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4" name="Oval 8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5" name="Oval 9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6" name="Oval 10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47" name="Oval 11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48" name="Oval 12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49" name="Oval 13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>
              <a:off x="1584" y="2235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1742" y="1844"/>
              <a:ext cx="292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dirty="0">
                  <a:solidFill>
                    <a:schemeClr val="tx2"/>
                  </a:solidFill>
                </a:rPr>
                <a:t>Несовершенством методик определения </a:t>
              </a:r>
              <a:r>
                <a:rPr lang="ru-RU" altLang="ru-RU" dirty="0" err="1">
                  <a:solidFill>
                    <a:schemeClr val="tx2"/>
                  </a:solidFill>
                </a:rPr>
                <a:t>межальвеолярной</a:t>
              </a:r>
              <a:r>
                <a:rPr lang="ru-RU" altLang="ru-RU" dirty="0">
                  <a:solidFill>
                    <a:schemeClr val="tx2"/>
                  </a:solidFill>
                </a:rPr>
                <a:t> высоты</a:t>
              </a:r>
              <a:endParaRPr lang="en-US" altLang="ru-RU" dirty="0">
                <a:solidFill>
                  <a:schemeClr val="tx2"/>
                </a:solidFill>
              </a:endParaRPr>
            </a:p>
          </p:txBody>
        </p:sp>
        <p:sp>
          <p:nvSpPr>
            <p:cNvPr id="65552" name="Text Box 16"/>
            <p:cNvSpPr txBox="1">
              <a:spLocks noChangeArrowheads="1"/>
            </p:cNvSpPr>
            <p:nvPr/>
          </p:nvSpPr>
          <p:spPr bwMode="gray">
            <a:xfrm>
              <a:off x="1344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2024063" y="4572000"/>
            <a:ext cx="5378449" cy="609600"/>
            <a:chOff x="1275" y="3015"/>
            <a:chExt cx="3388" cy="384"/>
          </a:xfrm>
        </p:grpSpPr>
        <p:grpSp>
          <p:nvGrpSpPr>
            <p:cNvPr id="65554" name="Group 18"/>
            <p:cNvGrpSpPr>
              <a:grpSpLocks/>
            </p:cNvGrpSpPr>
            <p:nvPr/>
          </p:nvGrpSpPr>
          <p:grpSpPr bwMode="auto">
            <a:xfrm>
              <a:off x="1275" y="3015"/>
              <a:ext cx="384" cy="384"/>
              <a:chOff x="816" y="1872"/>
              <a:chExt cx="384" cy="384"/>
            </a:xfrm>
          </p:grpSpPr>
          <p:sp>
            <p:nvSpPr>
              <p:cNvPr id="65555" name="Oval 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6" name="Oval 20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7" name="Oval 21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8" name="Oval 22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9" name="Oval 23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60" name="Oval 24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61" name="Oval 25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62" name="Oval 26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63" name="Oval 27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5564" name="Line 28"/>
            <p:cNvSpPr>
              <a:spLocks noChangeShapeType="1"/>
            </p:cNvSpPr>
            <p:nvPr/>
          </p:nvSpPr>
          <p:spPr bwMode="auto">
            <a:xfrm>
              <a:off x="1584" y="337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5" name="Text Box 29"/>
            <p:cNvSpPr txBox="1">
              <a:spLocks noChangeArrowheads="1"/>
            </p:cNvSpPr>
            <p:nvPr/>
          </p:nvSpPr>
          <p:spPr bwMode="auto">
            <a:xfrm>
              <a:off x="1728" y="3037"/>
              <a:ext cx="293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chemeClr val="tx2"/>
                  </a:solidFill>
                </a:rPr>
                <a:t>Атрофией альвеолярных отростков </a:t>
              </a:r>
              <a:endParaRPr lang="en-US" altLang="ru-RU" sz="2000" dirty="0">
                <a:solidFill>
                  <a:schemeClr val="tx2"/>
                </a:solidFill>
              </a:endParaRPr>
            </a:p>
          </p:txBody>
        </p:sp>
        <p:sp>
          <p:nvSpPr>
            <p:cNvPr id="65566" name="Text Box 30"/>
            <p:cNvSpPr txBox="1">
              <a:spLocks noChangeArrowheads="1"/>
            </p:cNvSpPr>
            <p:nvPr/>
          </p:nvSpPr>
          <p:spPr bwMode="gray">
            <a:xfrm>
              <a:off x="1362" y="30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65612" name="Group 76"/>
          <p:cNvGrpSpPr>
            <a:grpSpLocks/>
          </p:cNvGrpSpPr>
          <p:nvPr/>
        </p:nvGrpSpPr>
        <p:grpSpPr bwMode="auto">
          <a:xfrm>
            <a:off x="1981200" y="1795463"/>
            <a:ext cx="5334000" cy="719138"/>
            <a:chOff x="1248" y="1131"/>
            <a:chExt cx="3360" cy="453"/>
          </a:xfrm>
        </p:grpSpPr>
        <p:sp>
          <p:nvSpPr>
            <p:cNvPr id="65583" name="Line 47"/>
            <p:cNvSpPr>
              <a:spLocks noChangeShapeType="1"/>
            </p:cNvSpPr>
            <p:nvPr/>
          </p:nvSpPr>
          <p:spPr bwMode="auto">
            <a:xfrm>
              <a:off x="1584" y="1524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4" name="Text Box 48"/>
            <p:cNvSpPr txBox="1">
              <a:spLocks noChangeArrowheads="1"/>
            </p:cNvSpPr>
            <p:nvPr/>
          </p:nvSpPr>
          <p:spPr bwMode="auto">
            <a:xfrm>
              <a:off x="1728" y="1131"/>
              <a:ext cx="27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chemeClr val="tx2"/>
                  </a:solidFill>
                </a:rPr>
                <a:t>Ошибками врача при первичном протезировании</a:t>
              </a:r>
              <a:endParaRPr lang="en-US" altLang="ru-RU" sz="2000" dirty="0">
                <a:solidFill>
                  <a:schemeClr val="tx2"/>
                </a:solidFill>
              </a:endParaRPr>
            </a:p>
          </p:txBody>
        </p:sp>
        <p:grpSp>
          <p:nvGrpSpPr>
            <p:cNvPr id="65598" name="Group 62"/>
            <p:cNvGrpSpPr>
              <a:grpSpLocks/>
            </p:cNvGrpSpPr>
            <p:nvPr/>
          </p:nvGrpSpPr>
          <p:grpSpPr bwMode="auto">
            <a:xfrm>
              <a:off x="1248" y="1200"/>
              <a:ext cx="384" cy="384"/>
              <a:chOff x="1248" y="1200"/>
              <a:chExt cx="384" cy="384"/>
            </a:xfrm>
          </p:grpSpPr>
          <p:grpSp>
            <p:nvGrpSpPr>
              <p:cNvPr id="65597" name="Group 61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65586" name="Text Box 50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ru-RU" sz="24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65587" name="Oval 51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588" name="Oval 52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589" name="Oval 53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590" name="Oval 54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591" name="Oval 55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592" name="Oval 56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5593" name="Oval 57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5594" name="Oval 58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5595" name="Oval 59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5596" name="Text Box 60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65613" name="Group 77"/>
          <p:cNvGrpSpPr>
            <a:grpSpLocks/>
          </p:cNvGrpSpPr>
          <p:nvPr/>
        </p:nvGrpSpPr>
        <p:grpSpPr bwMode="auto">
          <a:xfrm>
            <a:off x="1981200" y="3692525"/>
            <a:ext cx="5334000" cy="631825"/>
            <a:chOff x="1248" y="2326"/>
            <a:chExt cx="3360" cy="398"/>
          </a:xfrm>
        </p:grpSpPr>
        <p:sp>
          <p:nvSpPr>
            <p:cNvPr id="65568" name="Line 32"/>
            <p:cNvSpPr>
              <a:spLocks noChangeShapeType="1"/>
            </p:cNvSpPr>
            <p:nvPr/>
          </p:nvSpPr>
          <p:spPr bwMode="auto">
            <a:xfrm>
              <a:off x="1584" y="2662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9" name="Text Box 33"/>
            <p:cNvSpPr txBox="1">
              <a:spLocks noChangeArrowheads="1"/>
            </p:cNvSpPr>
            <p:nvPr/>
          </p:nvSpPr>
          <p:spPr bwMode="auto">
            <a:xfrm>
              <a:off x="1728" y="2326"/>
              <a:ext cx="27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dirty="0" err="1">
                  <a:solidFill>
                    <a:schemeClr val="tx2"/>
                  </a:solidFill>
                </a:rPr>
                <a:t>Стираемостью</a:t>
              </a:r>
              <a:r>
                <a:rPr lang="ru-RU" altLang="ru-RU" dirty="0">
                  <a:solidFill>
                    <a:schemeClr val="tx2"/>
                  </a:solidFill>
                </a:rPr>
                <a:t> пластмассовых зубов</a:t>
              </a:r>
              <a:endParaRPr lang="en-US" altLang="ru-RU" dirty="0">
                <a:solidFill>
                  <a:schemeClr val="tx2"/>
                </a:solidFill>
              </a:endParaRPr>
            </a:p>
          </p:txBody>
        </p:sp>
        <p:grpSp>
          <p:nvGrpSpPr>
            <p:cNvPr id="65599" name="Group 63"/>
            <p:cNvGrpSpPr>
              <a:grpSpLocks/>
            </p:cNvGrpSpPr>
            <p:nvPr/>
          </p:nvGrpSpPr>
          <p:grpSpPr bwMode="auto">
            <a:xfrm>
              <a:off x="1248" y="2340"/>
              <a:ext cx="384" cy="384"/>
              <a:chOff x="1248" y="1200"/>
              <a:chExt cx="384" cy="384"/>
            </a:xfrm>
          </p:grpSpPr>
          <p:grpSp>
            <p:nvGrpSpPr>
              <p:cNvPr id="65600" name="Group 64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65601" name="Text Box 65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ru-RU" sz="24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65602" name="Oval 66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603" name="Oval 67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604" name="Oval 68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605" name="Oval 69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606" name="Oval 70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607" name="Oval 71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5608" name="Oval 72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5609" name="Oval 73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5610" name="Oval 74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5611" name="Text Box 75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320" y="1916832"/>
            <a:ext cx="8712968" cy="838200"/>
          </a:xfrm>
        </p:spPr>
        <p:txBody>
          <a:bodyPr/>
          <a:lstStyle/>
          <a:p>
            <a:pPr algn="ctr"/>
            <a:r>
              <a:rPr lang="ru-RU" sz="2800" dirty="0"/>
              <a:t>Показаниями к повторному протезированию являются снижение лечебных, профилактических свойств и возрастающее нежелательное действие протеза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3340"/>
            <a:ext cx="3456384" cy="259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84208"/>
            <a:ext cx="3384376" cy="256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64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4714528" cy="604867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 полном отсутствии зубов протезы рекомендуется менять через каж­дые 3-4 года, так как процессы резорбции костной ткани, начавшиеся после удале­ния зубов, продолжаются и под пласти­ночным протезом.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трофия проходит неравномерно.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41764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64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162800" cy="864096"/>
          </a:xfrm>
        </p:spPr>
        <p:txBody>
          <a:bodyPr/>
          <a:lstStyle/>
          <a:p>
            <a:pPr algn="just"/>
            <a:r>
              <a:rPr lang="ru-RU" sz="1800" dirty="0"/>
              <a:t>  </a:t>
            </a:r>
            <a:br>
              <a:rPr lang="ru-RU" sz="1800" dirty="0"/>
            </a:b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844824"/>
            <a:ext cx="8712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Наиболее интенсивно процессы резорбции альвеолярного гребня протекают в первые 3 года после наложения протезов, а затем стихают. Будучи выражена в первое время, к 8 годам атрофия замедляется, а затем почти полностью приостанавливается (Гаврилов Е.И.).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816" y="18864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Процессы  атрофии альвеолярного отростка под базисом полного съемного протеза</a:t>
            </a:r>
          </a:p>
        </p:txBody>
      </p:sp>
    </p:spTree>
    <p:extLst>
      <p:ext uri="{BB962C8B-B14F-4D97-AF65-F5344CB8AC3E}">
        <p14:creationId xmlns:p14="http://schemas.microsoft.com/office/powerpoint/2010/main" val="215034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23824"/>
            <a:ext cx="8515672" cy="3521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клинике это выражается в том, что протезы начинают 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плохо фиксироваться </a:t>
            </a:r>
            <a:br>
              <a:rPr lang="ru-RU" sz="24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балансировать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248472" cy="33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3960440" cy="33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11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7162800" cy="1054224"/>
          </a:xfrm>
        </p:spPr>
        <p:txBody>
          <a:bodyPr/>
          <a:lstStyle/>
          <a:p>
            <a:pPr algn="ctr"/>
            <a:r>
              <a:rPr lang="ru-RU" sz="18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различных участках под протезом мо­гут отмечаться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болевые точки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381642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4" y="3717033"/>
            <a:ext cx="3970032" cy="225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EPSN0127(1)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9" y="3212976"/>
            <a:ext cx="4148334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1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3528392" cy="590465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Бугры жевательных и режущие края передних зубов истираются, в результате чего пациенты могут жаловаться на затруднение при пережевывании пищи. </a:t>
            </a:r>
            <a:br>
              <a:rPr lang="ru-RU" sz="20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При этом, как правило, жевательная функция остается, однако значительно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увеличивается (почти вдвое) продолжи­тельность жевательного периода.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88640"/>
            <a:ext cx="47525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92442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13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7668344" cy="1296144"/>
          </a:xfrm>
        </p:spPr>
        <p:txBody>
          <a:bodyPr/>
          <a:lstStyle/>
          <a:p>
            <a:pPr algn="just"/>
            <a:r>
              <a:rPr lang="en-US" altLang="ru-RU" dirty="0"/>
              <a:t> </a:t>
            </a:r>
          </a:p>
        </p:txBody>
      </p:sp>
      <p:grpSp>
        <p:nvGrpSpPr>
          <p:cNvPr id="93213" name="Group 29"/>
          <p:cNvGrpSpPr>
            <a:grpSpLocks/>
          </p:cNvGrpSpPr>
          <p:nvPr/>
        </p:nvGrpSpPr>
        <p:grpSpPr bwMode="auto">
          <a:xfrm>
            <a:off x="3647792" y="1268760"/>
            <a:ext cx="1752602" cy="3651022"/>
            <a:chOff x="960" y="1104"/>
            <a:chExt cx="1104" cy="2688"/>
          </a:xfrm>
        </p:grpSpPr>
        <p:sp>
          <p:nvSpPr>
            <p:cNvPr id="93214" name="AutoShape 30"/>
            <p:cNvSpPr>
              <a:spLocks noChangeArrowheads="1"/>
            </p:cNvSpPr>
            <p:nvPr/>
          </p:nvSpPr>
          <p:spPr bwMode="gray">
            <a:xfrm>
              <a:off x="1008" y="2112"/>
              <a:ext cx="1008" cy="1680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rgbClr val="6699FF">
                    <a:gamma/>
                    <a:shade val="57647"/>
                    <a:invGamma/>
                  </a:srgbClr>
                </a:gs>
                <a:gs pos="100000">
                  <a:srgbClr val="6699FF"/>
                </a:gs>
              </a:gsLst>
              <a:lin ang="5400000" scaled="1"/>
            </a:gradFill>
            <a:ln>
              <a:noFill/>
            </a:ln>
            <a:effectLst>
              <a:prstShdw prst="shdw12">
                <a:srgbClr val="00000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5" name="Text Box 31"/>
            <p:cNvSpPr txBox="1">
              <a:spLocks noChangeArrowheads="1"/>
            </p:cNvSpPr>
            <p:nvPr/>
          </p:nvSpPr>
          <p:spPr bwMode="gray">
            <a:xfrm>
              <a:off x="992" y="2544"/>
              <a:ext cx="1030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dirty="0">
                  <a:solidFill>
                    <a:srgbClr val="FFFFFF"/>
                  </a:solidFill>
                </a:rPr>
                <a:t>ЧЕРЕЗ 1 ГОД</a:t>
              </a:r>
            </a:p>
            <a:p>
              <a:pPr algn="ctr" eaLnBrk="0" hangingPunct="0"/>
              <a:r>
                <a:rPr lang="ru-RU" altLang="ru-RU" dirty="0">
                  <a:solidFill>
                    <a:srgbClr val="FFFFFF"/>
                  </a:solidFill>
                </a:rPr>
                <a:t>ПРОГЕС.</a:t>
              </a:r>
            </a:p>
            <a:p>
              <a:pPr algn="ctr" eaLnBrk="0" hangingPunct="0"/>
              <a:r>
                <a:rPr lang="ru-RU" altLang="ru-RU" dirty="0">
                  <a:solidFill>
                    <a:srgbClr val="FFFFFF"/>
                  </a:solidFill>
                </a:rPr>
                <a:t>РОСТ</a:t>
              </a:r>
              <a:endParaRPr lang="en-US" altLang="ru-RU" dirty="0">
                <a:solidFill>
                  <a:srgbClr val="FFFFFF"/>
                </a:solidFill>
              </a:endParaRPr>
            </a:p>
          </p:txBody>
        </p:sp>
        <p:sp>
          <p:nvSpPr>
            <p:cNvPr id="93216" name="AutoShape 32"/>
            <p:cNvSpPr>
              <a:spLocks noChangeArrowheads="1"/>
            </p:cNvSpPr>
            <p:nvPr/>
          </p:nvSpPr>
          <p:spPr bwMode="gray">
            <a:xfrm>
              <a:off x="960" y="1104"/>
              <a:ext cx="1104" cy="1296"/>
            </a:xfrm>
            <a:prstGeom prst="roundRect">
              <a:avLst>
                <a:gd name="adj" fmla="val 17509"/>
              </a:avLst>
            </a:prstGeom>
            <a:solidFill>
              <a:srgbClr val="4E91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7" name="AutoShape 33"/>
            <p:cNvSpPr>
              <a:spLocks noChangeArrowheads="1"/>
            </p:cNvSpPr>
            <p:nvPr/>
          </p:nvSpPr>
          <p:spPr bwMode="gray">
            <a:xfrm>
              <a:off x="986" y="2044"/>
              <a:ext cx="1056" cy="32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4E91D4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8" name="AutoShape 34"/>
            <p:cNvSpPr>
              <a:spLocks noChangeArrowheads="1"/>
            </p:cNvSpPr>
            <p:nvPr/>
          </p:nvSpPr>
          <p:spPr bwMode="gray">
            <a:xfrm>
              <a:off x="986" y="1118"/>
              <a:ext cx="1056" cy="321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4E91D4">
                    <a:gamma/>
                    <a:tint val="27451"/>
                    <a:invGamma/>
                  </a:srgbClr>
                </a:gs>
                <a:gs pos="100000">
                  <a:srgbClr val="4E91D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9" name="Text Box 35"/>
            <p:cNvSpPr txBox="1">
              <a:spLocks noChangeArrowheads="1"/>
            </p:cNvSpPr>
            <p:nvPr/>
          </p:nvSpPr>
          <p:spPr bwMode="gray">
            <a:xfrm>
              <a:off x="1446" y="1315"/>
              <a:ext cx="11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20" name="AutoShape 36"/>
            <p:cNvSpPr>
              <a:spLocks noChangeArrowheads="1"/>
            </p:cNvSpPr>
            <p:nvPr/>
          </p:nvSpPr>
          <p:spPr bwMode="gray">
            <a:xfrm flipV="1">
              <a:off x="1077" y="3582"/>
              <a:ext cx="864" cy="14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6699FF">
                    <a:gamma/>
                    <a:tint val="45490"/>
                    <a:invGamma/>
                  </a:srgbClr>
                </a:gs>
                <a:gs pos="100000">
                  <a:srgbClr val="66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3221" name="Group 37"/>
          <p:cNvGrpSpPr>
            <a:grpSpLocks/>
          </p:cNvGrpSpPr>
          <p:nvPr/>
        </p:nvGrpSpPr>
        <p:grpSpPr bwMode="auto">
          <a:xfrm>
            <a:off x="6935630" y="2816608"/>
            <a:ext cx="2001837" cy="2130424"/>
            <a:chOff x="3753" y="1536"/>
            <a:chExt cx="1261" cy="2256"/>
          </a:xfrm>
        </p:grpSpPr>
        <p:sp>
          <p:nvSpPr>
            <p:cNvPr id="93222" name="AutoShape 38"/>
            <p:cNvSpPr>
              <a:spLocks noChangeArrowheads="1"/>
            </p:cNvSpPr>
            <p:nvPr/>
          </p:nvSpPr>
          <p:spPr bwMode="gray">
            <a:xfrm>
              <a:off x="3856" y="2400"/>
              <a:ext cx="1008" cy="1392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rgbClr val="E8C518">
                    <a:gamma/>
                    <a:shade val="46275"/>
                    <a:invGamma/>
                  </a:srgbClr>
                </a:gs>
                <a:gs pos="100000">
                  <a:srgbClr val="E8C518"/>
                </a:gs>
              </a:gsLst>
              <a:lin ang="5400000" scaled="1"/>
            </a:gradFill>
            <a:ln>
              <a:noFill/>
            </a:ln>
            <a:effectLst>
              <a:prstShdw prst="shdw11">
                <a:srgbClr val="00000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23" name="Text Box 39"/>
            <p:cNvSpPr txBox="1">
              <a:spLocks noChangeArrowheads="1"/>
            </p:cNvSpPr>
            <p:nvPr/>
          </p:nvSpPr>
          <p:spPr bwMode="gray">
            <a:xfrm>
              <a:off x="3913" y="2812"/>
              <a:ext cx="8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dirty="0">
                  <a:solidFill>
                    <a:schemeClr val="tx1">
                      <a:lumMod val="10000"/>
                    </a:schemeClr>
                  </a:solidFill>
                </a:rPr>
                <a:t>ЧЕРЕЗ 3-4 </a:t>
              </a:r>
            </a:p>
            <a:p>
              <a:pPr algn="ctr" eaLnBrk="0" hangingPunct="0"/>
              <a:r>
                <a:rPr lang="ru-RU" altLang="ru-RU" dirty="0">
                  <a:solidFill>
                    <a:schemeClr val="tx1">
                      <a:lumMod val="10000"/>
                    </a:schemeClr>
                  </a:solidFill>
                </a:rPr>
                <a:t>ГОДА</a:t>
              </a:r>
              <a:endParaRPr lang="en-US" altLang="ru-RU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  <p:sp>
          <p:nvSpPr>
            <p:cNvPr id="93224" name="AutoShape 40"/>
            <p:cNvSpPr>
              <a:spLocks noChangeArrowheads="1"/>
            </p:cNvSpPr>
            <p:nvPr/>
          </p:nvSpPr>
          <p:spPr bwMode="gray">
            <a:xfrm>
              <a:off x="3817" y="1536"/>
              <a:ext cx="1079" cy="1198"/>
            </a:xfrm>
            <a:prstGeom prst="roundRect">
              <a:avLst>
                <a:gd name="adj" fmla="val 17509"/>
              </a:avLst>
            </a:prstGeom>
            <a:solidFill>
              <a:srgbClr val="B59F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25" name="AutoShape 41"/>
            <p:cNvSpPr>
              <a:spLocks noChangeArrowheads="1"/>
            </p:cNvSpPr>
            <p:nvPr/>
          </p:nvSpPr>
          <p:spPr bwMode="gray">
            <a:xfrm>
              <a:off x="3842" y="2405"/>
              <a:ext cx="1033" cy="297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B59F43"/>
                </a:gs>
                <a:gs pos="100000">
                  <a:srgbClr val="B59F4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26" name="AutoShape 42"/>
            <p:cNvSpPr>
              <a:spLocks noChangeArrowheads="1"/>
            </p:cNvSpPr>
            <p:nvPr/>
          </p:nvSpPr>
          <p:spPr bwMode="gray">
            <a:xfrm>
              <a:off x="3842" y="1549"/>
              <a:ext cx="1033" cy="296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B59F43">
                    <a:gamma/>
                    <a:tint val="24314"/>
                    <a:invGamma/>
                  </a:srgbClr>
                </a:gs>
                <a:gs pos="100000">
                  <a:srgbClr val="B59F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27" name="Text Box 43"/>
            <p:cNvSpPr txBox="1">
              <a:spLocks noChangeArrowheads="1"/>
            </p:cNvSpPr>
            <p:nvPr/>
          </p:nvSpPr>
          <p:spPr bwMode="gray">
            <a:xfrm>
              <a:off x="3753" y="1824"/>
              <a:ext cx="12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dirty="0">
                  <a:solidFill>
                    <a:schemeClr val="tx1">
                      <a:lumMod val="10000"/>
                    </a:schemeClr>
                  </a:solidFill>
                </a:rPr>
                <a:t>19,91 ±2,9 мг/с.</a:t>
              </a:r>
              <a:endParaRPr lang="en-US" altLang="ru-RU" sz="20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28" name="AutoShape 44"/>
            <p:cNvSpPr>
              <a:spLocks noChangeArrowheads="1"/>
            </p:cNvSpPr>
            <p:nvPr/>
          </p:nvSpPr>
          <p:spPr bwMode="gray">
            <a:xfrm flipV="1">
              <a:off x="3936" y="3600"/>
              <a:ext cx="864" cy="14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E8C518">
                    <a:gamma/>
                    <a:tint val="18039"/>
                    <a:invGamma/>
                  </a:srgbClr>
                </a:gs>
                <a:gs pos="100000">
                  <a:srgbClr val="E8C51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3229" name="Group 45"/>
          <p:cNvGrpSpPr>
            <a:grpSpLocks/>
          </p:cNvGrpSpPr>
          <p:nvPr/>
        </p:nvGrpSpPr>
        <p:grpSpPr bwMode="auto">
          <a:xfrm>
            <a:off x="324328" y="1969424"/>
            <a:ext cx="1727200" cy="2931522"/>
            <a:chOff x="2416" y="1296"/>
            <a:chExt cx="1088" cy="2496"/>
          </a:xfrm>
        </p:grpSpPr>
        <p:sp>
          <p:nvSpPr>
            <p:cNvPr id="93230" name="AutoShape 46"/>
            <p:cNvSpPr>
              <a:spLocks noChangeArrowheads="1"/>
            </p:cNvSpPr>
            <p:nvPr/>
          </p:nvSpPr>
          <p:spPr bwMode="gray">
            <a:xfrm>
              <a:off x="2464" y="2304"/>
              <a:ext cx="1008" cy="1488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31" name="AutoShape 47"/>
            <p:cNvSpPr>
              <a:spLocks noChangeArrowheads="1"/>
            </p:cNvSpPr>
            <p:nvPr/>
          </p:nvSpPr>
          <p:spPr bwMode="gray">
            <a:xfrm>
              <a:off x="2416" y="1296"/>
              <a:ext cx="1088" cy="1248"/>
            </a:xfrm>
            <a:prstGeom prst="roundRect">
              <a:avLst>
                <a:gd name="adj" fmla="val 17509"/>
              </a:avLst>
            </a:prstGeom>
            <a:solidFill>
              <a:srgbClr val="34B0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32" name="AutoShape 48"/>
            <p:cNvSpPr>
              <a:spLocks noChangeArrowheads="1"/>
            </p:cNvSpPr>
            <p:nvPr/>
          </p:nvSpPr>
          <p:spPr bwMode="gray">
            <a:xfrm>
              <a:off x="2442" y="2202"/>
              <a:ext cx="1040" cy="31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4B034">
                    <a:alpha val="0"/>
                  </a:srgbClr>
                </a:gs>
                <a:gs pos="100000">
                  <a:srgbClr val="34B034">
                    <a:gamma/>
                    <a:tint val="4549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33" name="AutoShape 49"/>
            <p:cNvSpPr>
              <a:spLocks noChangeArrowheads="1"/>
            </p:cNvSpPr>
            <p:nvPr/>
          </p:nvSpPr>
          <p:spPr bwMode="gray">
            <a:xfrm>
              <a:off x="2442" y="1311"/>
              <a:ext cx="1040" cy="3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4B034">
                    <a:gamma/>
                    <a:tint val="15294"/>
                    <a:invGamma/>
                  </a:srgbClr>
                </a:gs>
                <a:gs pos="100000">
                  <a:srgbClr val="34B03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34" name="Text Box 50"/>
            <p:cNvSpPr txBox="1">
              <a:spLocks noChangeArrowheads="1"/>
            </p:cNvSpPr>
            <p:nvPr/>
          </p:nvSpPr>
          <p:spPr bwMode="gray">
            <a:xfrm>
              <a:off x="2636" y="2942"/>
              <a:ext cx="648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dirty="0">
                  <a:solidFill>
                    <a:schemeClr val="tx1">
                      <a:lumMod val="10000"/>
                    </a:schemeClr>
                  </a:solidFill>
                </a:rPr>
                <a:t>НОРМА</a:t>
              </a:r>
              <a:endParaRPr lang="en-US" altLang="ru-RU" dirty="0">
                <a:solidFill>
                  <a:schemeClr val="tx1">
                    <a:lumMod val="10000"/>
                  </a:schemeClr>
                </a:solidFill>
              </a:endParaRPr>
            </a:p>
          </p:txBody>
        </p:sp>
        <p:sp>
          <p:nvSpPr>
            <p:cNvPr id="93235" name="Text Box 51"/>
            <p:cNvSpPr txBox="1">
              <a:spLocks noChangeArrowheads="1"/>
            </p:cNvSpPr>
            <p:nvPr/>
          </p:nvSpPr>
          <p:spPr bwMode="gray">
            <a:xfrm>
              <a:off x="2590" y="1584"/>
              <a:ext cx="740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>
                  <a:solidFill>
                    <a:schemeClr val="tx1">
                      <a:lumMod val="10000"/>
                    </a:schemeClr>
                  </a:solidFill>
                </a:rPr>
                <a:t>66мг/с</a:t>
              </a:r>
              <a:r>
                <a:rPr lang="ru-RU" sz="2400" dirty="0"/>
                <a:t>.</a:t>
              </a:r>
              <a:endParaRPr lang="en-US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36" name="AutoShape 52"/>
            <p:cNvSpPr>
              <a:spLocks noChangeArrowheads="1"/>
            </p:cNvSpPr>
            <p:nvPr/>
          </p:nvSpPr>
          <p:spPr bwMode="gray">
            <a:xfrm flipV="1">
              <a:off x="2544" y="3600"/>
              <a:ext cx="864" cy="14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99CC00">
                    <a:gamma/>
                    <a:tint val="33333"/>
                    <a:invGamma/>
                  </a:srgbClr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4775" y="4941168"/>
            <a:ext cx="8954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Жевательным индекс - это число, полученное от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деления массы разжеванной пищи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миллиграммах на время в секундах.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жевательный индекс в норме равен 800мг/12с = 66мг/с.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Состояние жевательной функции в различные сроки после наложения протеза (анализ жевательной пробы по Рубинову)</a:t>
            </a: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gray">
          <a:xfrm>
            <a:off x="3642236" y="1969423"/>
            <a:ext cx="1752600" cy="533400"/>
          </a:xfrm>
          <a:prstGeom prst="upArrow">
            <a:avLst>
              <a:gd name="adj1" fmla="val 68380"/>
              <a:gd name="adj2" fmla="val 70833"/>
            </a:avLst>
          </a:prstGeom>
          <a:solidFill>
            <a:schemeClr val="tx1">
              <a:lumMod val="1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gray">
          <a:xfrm rot="10800000">
            <a:off x="7060248" y="3488182"/>
            <a:ext cx="1752600" cy="533400"/>
          </a:xfrm>
          <a:prstGeom prst="upArrow">
            <a:avLst>
              <a:gd name="adj1" fmla="val 68380"/>
              <a:gd name="adj2" fmla="val 70833"/>
            </a:avLst>
          </a:prstGeom>
          <a:solidFill>
            <a:schemeClr val="tx1">
              <a:lumMod val="1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79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23824"/>
            <a:ext cx="4339208" cy="604147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dirty="0"/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связи со стертостью пластмассовых зубов у пациентов часто возникает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снижение высоты нижнего отдела лица,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причем в зависимости от продолжитель­ности пользования протезами и степени стертости пластмассовых зубов сниже­ние может составлять от 2 до 10 мм и бо­лее.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744416" cy="262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71" y="3573016"/>
            <a:ext cx="3726809" cy="244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191925"/>
      </p:ext>
    </p:extLst>
  </p:cSld>
  <p:clrMapOvr>
    <a:masterClrMapping/>
  </p:clrMapOvr>
</p:sld>
</file>

<file path=ppt/theme/theme1.xml><?xml version="1.0" encoding="utf-8"?>
<a:theme xmlns:a="http://schemas.openxmlformats.org/drawingml/2006/main" name="ага">
  <a:themeElements>
    <a:clrScheme name="sample 3">
      <a:dk1>
        <a:srgbClr val="0B398B"/>
      </a:dk1>
      <a:lt1>
        <a:srgbClr val="D1D1D1"/>
      </a:lt1>
      <a:dk2>
        <a:srgbClr val="000072"/>
      </a:dk2>
      <a:lt2>
        <a:srgbClr val="FFFFFF"/>
      </a:lt2>
      <a:accent1>
        <a:srgbClr val="003BB2"/>
      </a:accent1>
      <a:accent2>
        <a:srgbClr val="4DA6FF"/>
      </a:accent2>
      <a:accent3>
        <a:srgbClr val="AAAABC"/>
      </a:accent3>
      <a:accent4>
        <a:srgbClr val="B2B2B2"/>
      </a:accent4>
      <a:accent5>
        <a:srgbClr val="AAAFD5"/>
      </a:accent5>
      <a:accent6>
        <a:srgbClr val="4596E7"/>
      </a:accent6>
      <a:hlink>
        <a:srgbClr val="00D69E"/>
      </a:hlink>
      <a:folHlink>
        <a:srgbClr val="D46AE8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470E03"/>
        </a:dk2>
        <a:lt2>
          <a:srgbClr val="FFFFFF"/>
        </a:lt2>
        <a:accent1>
          <a:srgbClr val="CC6600"/>
        </a:accent1>
        <a:accent2>
          <a:srgbClr val="99CCFF"/>
        </a:accent2>
        <a:accent3>
          <a:srgbClr val="B1AAAA"/>
        </a:accent3>
        <a:accent4>
          <a:srgbClr val="DADADA"/>
        </a:accent4>
        <a:accent5>
          <a:srgbClr val="E2B8AA"/>
        </a:accent5>
        <a:accent6>
          <a:srgbClr val="8AB9E7"/>
        </a:accent6>
        <a:hlink>
          <a:srgbClr val="2EB62E"/>
        </a:hlink>
        <a:folHlink>
          <a:srgbClr val="E88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D1D1D1"/>
        </a:lt1>
        <a:dk2>
          <a:srgbClr val="003600"/>
        </a:dk2>
        <a:lt2>
          <a:srgbClr val="FFFFFF"/>
        </a:lt2>
        <a:accent1>
          <a:srgbClr val="26A84E"/>
        </a:accent1>
        <a:accent2>
          <a:srgbClr val="C7E46A"/>
        </a:accent2>
        <a:accent3>
          <a:srgbClr val="AAAEAA"/>
        </a:accent3>
        <a:accent4>
          <a:srgbClr val="B2B2B2"/>
        </a:accent4>
        <a:accent5>
          <a:srgbClr val="ACD1B2"/>
        </a:accent5>
        <a:accent6>
          <a:srgbClr val="B4CF5F"/>
        </a:accent6>
        <a:hlink>
          <a:srgbClr val="00D69E"/>
        </a:hlink>
        <a:folHlink>
          <a:srgbClr val="4466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B398B"/>
        </a:dk1>
        <a:lt1>
          <a:srgbClr val="D1D1D1"/>
        </a:lt1>
        <a:dk2>
          <a:srgbClr val="000072"/>
        </a:dk2>
        <a:lt2>
          <a:srgbClr val="FFFFFF"/>
        </a:lt2>
        <a:accent1>
          <a:srgbClr val="003BB2"/>
        </a:accent1>
        <a:accent2>
          <a:srgbClr val="4DA6FF"/>
        </a:accent2>
        <a:accent3>
          <a:srgbClr val="AAAABC"/>
        </a:accent3>
        <a:accent4>
          <a:srgbClr val="B2B2B2"/>
        </a:accent4>
        <a:accent5>
          <a:srgbClr val="AAAFD5"/>
        </a:accent5>
        <a:accent6>
          <a:srgbClr val="4596E7"/>
        </a:accent6>
        <a:hlink>
          <a:srgbClr val="00D69E"/>
        </a:hlink>
        <a:folHlink>
          <a:srgbClr val="D46A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ага</Template>
  <TotalTime>613</TotalTime>
  <Words>352</Words>
  <Application>Microsoft Macintosh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ага</vt:lpstr>
      <vt:lpstr>ОСОБЕННОСТИ ОРТОПЕДИЧЕКОГО ЛЕЧЕНИЯ ПАЦИЕНТОВ С ПОЛНЫМ ОТСУТСТВИЕМ ЗУБОВ ПРИ ПОВТОРНОМ ПРОТЕЗИРОВАНИИ  </vt:lpstr>
      <vt:lpstr>Показаниями к повторному протезированию являются снижение лечебных, профилактических свойств и возрастающее нежелательное действие протеза</vt:lpstr>
      <vt:lpstr>При полном отсутствии зубов протезы рекомендуется менять через каж­дые 3-4 года, так как процессы резорбции костной ткани, начавшиеся после удале­ния зубов, продолжаются и под пласти­ночным протезом. Атрофия проходит неравномерно. </vt:lpstr>
      <vt:lpstr>   </vt:lpstr>
      <vt:lpstr>В клинике это выражается в том, что протезы начинают : - плохо фиксироваться  - балансировать </vt:lpstr>
      <vt:lpstr> На различных участках под протезом мо­гут отмечаться болевые точки </vt:lpstr>
      <vt:lpstr>Бугры жевательных и режущие края передних зубов истираются, в результате чего пациенты могут жаловаться на затруднение при пережевывании пищи.      При этом, как правило, жевательная функция остается, однако значительно увеличивается (почти вдвое) продолжи­тельность жевательного периода.</vt:lpstr>
      <vt:lpstr> </vt:lpstr>
      <vt:lpstr>    В связи со стертостью пластмассовых зубов у пациентов часто возникает снижение высоты нижнего отдела лица, причем в зависимости от продолжитель­ности пользования протезами и степени стертости пластмассовых зубов сниже­ние может составлять от 2 до 10 мм и бо­лее. </vt:lpstr>
      <vt:lpstr>Снижение межальвеолярной высоты у лиц, пользующихся съемными протезами, связано с:</vt:lpstr>
    </vt:vector>
  </TitlesOfParts>
  <Company>SPecialiST RePack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Эльдорадо</dc:creator>
  <cp:lastModifiedBy>Олег Орешака</cp:lastModifiedBy>
  <cp:revision>49</cp:revision>
  <dcterms:created xsi:type="dcterms:W3CDTF">2015-08-27T13:24:28Z</dcterms:created>
  <dcterms:modified xsi:type="dcterms:W3CDTF">2021-01-17T15:44:53Z</dcterms:modified>
</cp:coreProperties>
</file>