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6" r:id="rId3"/>
    <p:sldId id="284" r:id="rId4"/>
    <p:sldId id="302" r:id="rId5"/>
    <p:sldId id="290" r:id="rId6"/>
    <p:sldId id="289" r:id="rId7"/>
    <p:sldId id="287" r:id="rId8"/>
    <p:sldId id="306" r:id="rId9"/>
    <p:sldId id="291" r:id="rId10"/>
    <p:sldId id="258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91D4"/>
    <a:srgbClr val="3477A4"/>
    <a:srgbClr val="003091"/>
    <a:srgbClr val="1348A5"/>
    <a:srgbClr val="052B6D"/>
    <a:srgbClr val="0627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 autoAdjust="0"/>
    <p:restoredTop sz="94674" autoAdjust="0"/>
  </p:normalViewPr>
  <p:slideViewPr>
    <p:cSldViewPr>
      <p:cViewPr varScale="1">
        <p:scale>
          <a:sx n="124" d="100"/>
          <a:sy n="124" d="100"/>
        </p:scale>
        <p:origin x="1816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1" name="Group 19"/>
          <p:cNvGrpSpPr>
            <a:grpSpLocks/>
          </p:cNvGrpSpPr>
          <p:nvPr/>
        </p:nvGrpSpPr>
        <p:grpSpPr bwMode="auto">
          <a:xfrm>
            <a:off x="1066800" y="0"/>
            <a:ext cx="8077200" cy="6858000"/>
            <a:chOff x="672" y="0"/>
            <a:chExt cx="5088" cy="4320"/>
          </a:xfrm>
        </p:grpSpPr>
        <p:sp>
          <p:nvSpPr>
            <p:cNvPr id="3092" name="Oval 20"/>
            <p:cNvSpPr>
              <a:spLocks noChangeArrowheads="1"/>
            </p:cNvSpPr>
            <p:nvPr/>
          </p:nvSpPr>
          <p:spPr bwMode="ltGray">
            <a:xfrm>
              <a:off x="672" y="4"/>
              <a:ext cx="4628" cy="43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93" name="Rectangle 21"/>
            <p:cNvSpPr>
              <a:spLocks noChangeArrowheads="1"/>
            </p:cNvSpPr>
            <p:nvPr/>
          </p:nvSpPr>
          <p:spPr bwMode="ltGray">
            <a:xfrm>
              <a:off x="3056" y="0"/>
              <a:ext cx="2704" cy="43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89" name="Oval 17" descr="32115"/>
          <p:cNvSpPr>
            <a:spLocks noChangeArrowheads="1"/>
          </p:cNvSpPr>
          <p:nvPr/>
        </p:nvSpPr>
        <p:spPr bwMode="ltGray">
          <a:xfrm>
            <a:off x="1476375" y="1916113"/>
            <a:ext cx="4391025" cy="4433887"/>
          </a:xfrm>
          <a:prstGeom prst="ellipse">
            <a:avLst/>
          </a:prstGeom>
          <a:blipFill dpi="0" rotWithShape="0">
            <a:blip r:embed="rId2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white">
          <a:xfrm>
            <a:off x="1524000" y="914400"/>
            <a:ext cx="7315200" cy="1295400"/>
          </a:xfrm>
        </p:spPr>
        <p:txBody>
          <a:bodyPr/>
          <a:lstStyle>
            <a:lvl1pPr>
              <a:defRPr sz="4000" u="sng"/>
            </a:lvl1pPr>
          </a:lstStyle>
          <a:p>
            <a:pPr lvl="0"/>
            <a:r>
              <a:rPr lang="ru-RU" altLang="ru-RU" noProof="0"/>
              <a:t>Образец заголовка</a:t>
            </a:r>
            <a:endParaRPr lang="en-US" altLang="ru-RU" noProof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 alt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 alt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fld id="{B080BE32-056B-41DB-97A1-539856EF3617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228600" y="228600"/>
            <a:ext cx="1600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ru-RU" sz="1600" b="1"/>
              <a:t>Company</a:t>
            </a:r>
          </a:p>
          <a:p>
            <a:r>
              <a:rPr lang="en-US" altLang="ru-RU" sz="2400" b="1">
                <a:solidFill>
                  <a:schemeClr val="tx2"/>
                </a:solidFill>
              </a:rPr>
              <a:t>LOGO</a:t>
            </a:r>
          </a:p>
        </p:txBody>
      </p:sp>
      <p:sp>
        <p:nvSpPr>
          <p:cNvPr id="3090" name="Oval 18"/>
          <p:cNvSpPr>
            <a:spLocks noChangeArrowheads="1"/>
          </p:cNvSpPr>
          <p:nvPr/>
        </p:nvSpPr>
        <p:spPr bwMode="ltGray">
          <a:xfrm>
            <a:off x="5186363" y="6132513"/>
            <a:ext cx="428625" cy="385762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5562600" y="6172200"/>
            <a:ext cx="35814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 b="1"/>
            </a:lvl1pPr>
          </a:lstStyle>
          <a:p>
            <a:pPr lvl="0"/>
            <a:r>
              <a:rPr lang="ru-RU" altLang="ru-RU" noProof="0"/>
              <a:t>Образец подзаголовка</a:t>
            </a:r>
            <a:endParaRPr lang="en-US" altLang="ru-RU" noProof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9" grpId="0" animBg="1"/>
      <p:bldP spid="3090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03E7CE-6DCE-4CB7-9DDF-F6E88E5A613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03324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1300" y="123825"/>
            <a:ext cx="2095500" cy="62007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123825"/>
            <a:ext cx="6134100" cy="62007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9244C0-38C7-40F6-86CD-C7F5EE7EB6D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62599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23825"/>
            <a:ext cx="7162800" cy="8382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BEEF01A4-ABAF-489D-B9CF-941097BA791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6384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E053FE-2375-4946-984E-65468E1A112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64156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73320-2237-4E16-86D8-F1ED2C3FF59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20282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8F4047-A613-483D-809C-6D13FEBB5BF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81459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2FFBE7-69EB-43D1-BD5D-C6937C479FD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76150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6B577F-43BD-473F-9E87-49A606E5E4E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45953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4DCA01-44EE-43FB-8756-C461F83F21B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76748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9D5556-E7A0-432A-B1E6-2CB0B246438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53750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42D6D8-C79B-4677-A3CC-C6098C49088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43919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/>
        </p:nvSpPr>
        <p:spPr bwMode="white">
          <a:xfrm>
            <a:off x="3733800" y="0"/>
            <a:ext cx="5410200" cy="6858000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42" name="Oval 18"/>
          <p:cNvSpPr>
            <a:spLocks noChangeArrowheads="1"/>
          </p:cNvSpPr>
          <p:nvPr/>
        </p:nvSpPr>
        <p:spPr bwMode="white">
          <a:xfrm>
            <a:off x="292100" y="0"/>
            <a:ext cx="6858000" cy="6870700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>
                <a:solidFill>
                  <a:schemeClr val="tx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682C337-62BE-4763-9852-E453E8A7D795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0" y="911225"/>
            <a:ext cx="914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0" y="6400800"/>
            <a:ext cx="914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045" name="Oval 21" descr="32115"/>
          <p:cNvSpPr>
            <a:spLocks noChangeArrowheads="1"/>
          </p:cNvSpPr>
          <p:nvPr/>
        </p:nvSpPr>
        <p:spPr bwMode="gray">
          <a:xfrm>
            <a:off x="7524750" y="298450"/>
            <a:ext cx="1227138" cy="1225550"/>
          </a:xfrm>
          <a:prstGeom prst="ellipse">
            <a:avLst/>
          </a:prstGeom>
          <a:blipFill dpi="0" rotWithShape="0">
            <a:blip r:embed="rId14"/>
            <a:srcRect/>
            <a:stretch>
              <a:fillRect/>
            </a:stretch>
          </a:blip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304800" y="123825"/>
            <a:ext cx="71628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9" grpId="0" animBg="1"/>
      <p:bldP spid="1044" grpId="0" animBg="1"/>
      <p:bldP spid="1045" grpId="0" animBg="1"/>
    </p:bldLst>
  </p:timing>
  <p:txStyles>
    <p:titleStyle>
      <a:lvl1pPr algn="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136" y="4149080"/>
            <a:ext cx="9144000" cy="838200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latin typeface="Times New Roman" pitchFamily="18" charset="0"/>
                <a:ea typeface="Calibri"/>
                <a:cs typeface="Times New Roman" pitchFamily="18" charset="0"/>
              </a:rPr>
              <a:t>ОСОБЕННОСТИ ОРТОПЕДИЧЕКОГО ЛЕЧЕНИЯ ПАЦИЕНТОВ С ПОЛНЫМ ОТСУТСТВИЕМ ЗУБОВ ПРИ ПОВТОРНОМ ПРОТЕЗИРОВАНИИ</a:t>
            </a:r>
            <a:br>
              <a:rPr lang="ru-RU" sz="2800" b="1" dirty="0">
                <a:latin typeface="Times New Roman" pitchFamily="18" charset="0"/>
                <a:ea typeface="Calibri"/>
                <a:cs typeface="Times New Roman" pitchFamily="18" charset="0"/>
              </a:rPr>
            </a:br>
            <a:br>
              <a:rPr lang="ru-RU" dirty="0">
                <a:effectLst/>
                <a:latin typeface="Calibri"/>
                <a:ea typeface="Calibri"/>
                <a:cs typeface="Times New Roman"/>
              </a:rPr>
            </a:br>
            <a:endParaRPr lang="en-US" altLang="ru-RU" dirty="0"/>
          </a:p>
        </p:txBody>
      </p:sp>
      <p:pic>
        <p:nvPicPr>
          <p:cNvPr id="942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038" y="0"/>
            <a:ext cx="3286125" cy="23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19872" cy="23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9506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Снижение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межальвеолярной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высоты у лиц, пользующихся съемными протезами, связано с:</a:t>
            </a:r>
            <a:endParaRPr lang="en-US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5539" name="Group 3"/>
          <p:cNvGrpSpPr>
            <a:grpSpLocks/>
          </p:cNvGrpSpPr>
          <p:nvPr/>
        </p:nvGrpSpPr>
        <p:grpSpPr bwMode="auto">
          <a:xfrm>
            <a:off x="2005013" y="2713039"/>
            <a:ext cx="5397499" cy="668338"/>
            <a:chOff x="1263" y="1844"/>
            <a:chExt cx="3400" cy="421"/>
          </a:xfrm>
        </p:grpSpPr>
        <p:grpSp>
          <p:nvGrpSpPr>
            <p:cNvPr id="65540" name="Group 4"/>
            <p:cNvGrpSpPr>
              <a:grpSpLocks/>
            </p:cNvGrpSpPr>
            <p:nvPr/>
          </p:nvGrpSpPr>
          <p:grpSpPr bwMode="auto">
            <a:xfrm>
              <a:off x="1263" y="1881"/>
              <a:ext cx="384" cy="384"/>
              <a:chOff x="816" y="1872"/>
              <a:chExt cx="384" cy="384"/>
            </a:xfrm>
          </p:grpSpPr>
          <p:sp>
            <p:nvSpPr>
              <p:cNvPr id="65541" name="Oval 5"/>
              <p:cNvSpPr>
                <a:spLocks noChangeArrowheads="1"/>
              </p:cNvSpPr>
              <p:nvPr/>
            </p:nvSpPr>
            <p:spPr bwMode="gray">
              <a:xfrm>
                <a:off x="816" y="1872"/>
                <a:ext cx="384" cy="384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0"/>
                      <a:invGamma/>
                    </a:schemeClr>
                  </a:gs>
                  <a:gs pos="50000">
                    <a:schemeClr val="accent2"/>
                  </a:gs>
                  <a:gs pos="100000">
                    <a:schemeClr val="accent2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5542" name="Oval 6"/>
              <p:cNvSpPr>
                <a:spLocks noChangeArrowheads="1"/>
              </p:cNvSpPr>
              <p:nvPr/>
            </p:nvSpPr>
            <p:spPr bwMode="gray">
              <a:xfrm>
                <a:off x="816" y="1872"/>
                <a:ext cx="384" cy="384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alpha val="32001"/>
                    </a:schemeClr>
                  </a:gs>
                  <a:gs pos="100000">
                    <a:schemeClr val="accent2">
                      <a:gamma/>
                      <a:shade val="0"/>
                      <a:invGamma/>
                      <a:alpha val="89999"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5543" name="Oval 7"/>
              <p:cNvSpPr>
                <a:spLocks noChangeArrowheads="1"/>
              </p:cNvSpPr>
              <p:nvPr/>
            </p:nvSpPr>
            <p:spPr bwMode="gray">
              <a:xfrm>
                <a:off x="841" y="1897"/>
                <a:ext cx="334" cy="334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shade val="54118"/>
                      <a:invGamma/>
                    </a:schemeClr>
                  </a:gs>
                  <a:gs pos="50000">
                    <a:schemeClr val="accent2"/>
                  </a:gs>
                  <a:gs pos="100000">
                    <a:schemeClr val="accent2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5544" name="Oval 8"/>
              <p:cNvSpPr>
                <a:spLocks noChangeArrowheads="1"/>
              </p:cNvSpPr>
              <p:nvPr/>
            </p:nvSpPr>
            <p:spPr bwMode="gray">
              <a:xfrm>
                <a:off x="866" y="1922"/>
                <a:ext cx="334" cy="334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shade val="63529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5545" name="Oval 9"/>
              <p:cNvSpPr>
                <a:spLocks noChangeArrowheads="1"/>
              </p:cNvSpPr>
              <p:nvPr/>
            </p:nvSpPr>
            <p:spPr bwMode="gray">
              <a:xfrm>
                <a:off x="859" y="1914"/>
                <a:ext cx="300" cy="300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5546" name="Oval 10"/>
              <p:cNvSpPr>
                <a:spLocks noChangeArrowheads="1"/>
              </p:cNvSpPr>
              <p:nvPr/>
            </p:nvSpPr>
            <p:spPr bwMode="gray">
              <a:xfrm>
                <a:off x="864" y="1919"/>
                <a:ext cx="291" cy="291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gamma/>
                      <a:shade val="46275"/>
                      <a:invGamma/>
                    </a:srgbClr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5547" name="Oval 11"/>
              <p:cNvSpPr>
                <a:spLocks noChangeArrowheads="1"/>
              </p:cNvSpPr>
              <p:nvPr/>
            </p:nvSpPr>
            <p:spPr bwMode="gray">
              <a:xfrm>
                <a:off x="868" y="1921"/>
                <a:ext cx="283" cy="283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C0C0C0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5548" name="Oval 12"/>
              <p:cNvSpPr>
                <a:spLocks noChangeArrowheads="1"/>
              </p:cNvSpPr>
              <p:nvPr/>
            </p:nvSpPr>
            <p:spPr bwMode="gray">
              <a:xfrm>
                <a:off x="871" y="1923"/>
                <a:ext cx="270" cy="265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gamma/>
                      <a:shade val="79216"/>
                      <a:invGamma/>
                    </a:srgbClr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5549" name="Oval 13"/>
              <p:cNvSpPr>
                <a:spLocks noChangeArrowheads="1"/>
              </p:cNvSpPr>
              <p:nvPr/>
            </p:nvSpPr>
            <p:spPr bwMode="gray">
              <a:xfrm>
                <a:off x="886" y="1931"/>
                <a:ext cx="240" cy="215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gamma/>
                      <a:tint val="0"/>
                      <a:invGamma/>
                    </a:srgbClr>
                  </a:gs>
                  <a:gs pos="100000">
                    <a:srgbClr val="C0C0C0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65550" name="Line 14"/>
            <p:cNvSpPr>
              <a:spLocks noChangeShapeType="1"/>
            </p:cNvSpPr>
            <p:nvPr/>
          </p:nvSpPr>
          <p:spPr bwMode="auto">
            <a:xfrm>
              <a:off x="1584" y="2235"/>
              <a:ext cx="3024" cy="1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551" name="Text Box 15"/>
            <p:cNvSpPr txBox="1">
              <a:spLocks noChangeArrowheads="1"/>
            </p:cNvSpPr>
            <p:nvPr/>
          </p:nvSpPr>
          <p:spPr bwMode="auto">
            <a:xfrm>
              <a:off x="1742" y="1844"/>
              <a:ext cx="292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ru-RU" altLang="ru-RU" dirty="0">
                  <a:solidFill>
                    <a:schemeClr val="tx2"/>
                  </a:solidFill>
                </a:rPr>
                <a:t>Несовершенством методик определения </a:t>
              </a:r>
              <a:r>
                <a:rPr lang="ru-RU" altLang="ru-RU" dirty="0" err="1">
                  <a:solidFill>
                    <a:schemeClr val="tx2"/>
                  </a:solidFill>
                </a:rPr>
                <a:t>межальвеолярной</a:t>
              </a:r>
              <a:r>
                <a:rPr lang="ru-RU" altLang="ru-RU" dirty="0">
                  <a:solidFill>
                    <a:schemeClr val="tx2"/>
                  </a:solidFill>
                </a:rPr>
                <a:t> высоты</a:t>
              </a:r>
              <a:endParaRPr lang="en-US" altLang="ru-RU" dirty="0">
                <a:solidFill>
                  <a:schemeClr val="tx2"/>
                </a:solidFill>
              </a:endParaRPr>
            </a:p>
          </p:txBody>
        </p:sp>
        <p:sp>
          <p:nvSpPr>
            <p:cNvPr id="65552" name="Text Box 16"/>
            <p:cNvSpPr txBox="1">
              <a:spLocks noChangeArrowheads="1"/>
            </p:cNvSpPr>
            <p:nvPr/>
          </p:nvSpPr>
          <p:spPr bwMode="gray">
            <a:xfrm>
              <a:off x="1344" y="193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ru-RU" sz="2400" b="1">
                  <a:solidFill>
                    <a:srgbClr val="000000"/>
                  </a:solidFill>
                </a:rPr>
                <a:t>2</a:t>
              </a:r>
            </a:p>
          </p:txBody>
        </p:sp>
      </p:grpSp>
      <p:grpSp>
        <p:nvGrpSpPr>
          <p:cNvPr id="65553" name="Group 17"/>
          <p:cNvGrpSpPr>
            <a:grpSpLocks/>
          </p:cNvGrpSpPr>
          <p:nvPr/>
        </p:nvGrpSpPr>
        <p:grpSpPr bwMode="auto">
          <a:xfrm>
            <a:off x="2024063" y="4572000"/>
            <a:ext cx="5378449" cy="609600"/>
            <a:chOff x="1275" y="3015"/>
            <a:chExt cx="3388" cy="384"/>
          </a:xfrm>
        </p:grpSpPr>
        <p:grpSp>
          <p:nvGrpSpPr>
            <p:cNvPr id="65554" name="Group 18"/>
            <p:cNvGrpSpPr>
              <a:grpSpLocks/>
            </p:cNvGrpSpPr>
            <p:nvPr/>
          </p:nvGrpSpPr>
          <p:grpSpPr bwMode="auto">
            <a:xfrm>
              <a:off x="1275" y="3015"/>
              <a:ext cx="384" cy="384"/>
              <a:chOff x="816" y="1872"/>
              <a:chExt cx="384" cy="384"/>
            </a:xfrm>
          </p:grpSpPr>
          <p:sp>
            <p:nvSpPr>
              <p:cNvPr id="65555" name="Oval 19"/>
              <p:cNvSpPr>
                <a:spLocks noChangeArrowheads="1"/>
              </p:cNvSpPr>
              <p:nvPr/>
            </p:nvSpPr>
            <p:spPr bwMode="gray">
              <a:xfrm>
                <a:off x="816" y="1872"/>
                <a:ext cx="384" cy="384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0"/>
                      <a:invGamma/>
                    </a:schemeClr>
                  </a:gs>
                  <a:gs pos="50000">
                    <a:schemeClr val="accent2"/>
                  </a:gs>
                  <a:gs pos="100000">
                    <a:schemeClr val="accent2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5556" name="Oval 20"/>
              <p:cNvSpPr>
                <a:spLocks noChangeArrowheads="1"/>
              </p:cNvSpPr>
              <p:nvPr/>
            </p:nvSpPr>
            <p:spPr bwMode="gray">
              <a:xfrm>
                <a:off x="816" y="1872"/>
                <a:ext cx="384" cy="384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alpha val="32001"/>
                    </a:schemeClr>
                  </a:gs>
                  <a:gs pos="100000">
                    <a:schemeClr val="accent2">
                      <a:gamma/>
                      <a:shade val="0"/>
                      <a:invGamma/>
                      <a:alpha val="89999"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5557" name="Oval 21"/>
              <p:cNvSpPr>
                <a:spLocks noChangeArrowheads="1"/>
              </p:cNvSpPr>
              <p:nvPr/>
            </p:nvSpPr>
            <p:spPr bwMode="gray">
              <a:xfrm>
                <a:off x="841" y="1897"/>
                <a:ext cx="334" cy="334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shade val="54118"/>
                      <a:invGamma/>
                    </a:schemeClr>
                  </a:gs>
                  <a:gs pos="50000">
                    <a:schemeClr val="accent2"/>
                  </a:gs>
                  <a:gs pos="100000">
                    <a:schemeClr val="accent2">
                      <a:gamma/>
                      <a:shade val="54118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5558" name="Oval 22"/>
              <p:cNvSpPr>
                <a:spLocks noChangeArrowheads="1"/>
              </p:cNvSpPr>
              <p:nvPr/>
            </p:nvSpPr>
            <p:spPr bwMode="gray">
              <a:xfrm>
                <a:off x="866" y="1922"/>
                <a:ext cx="334" cy="334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shade val="63529"/>
                      <a:invGamma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5559" name="Oval 23"/>
              <p:cNvSpPr>
                <a:spLocks noChangeArrowheads="1"/>
              </p:cNvSpPr>
              <p:nvPr/>
            </p:nvSpPr>
            <p:spPr bwMode="gray">
              <a:xfrm>
                <a:off x="859" y="1914"/>
                <a:ext cx="300" cy="300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65560" name="Oval 24"/>
              <p:cNvSpPr>
                <a:spLocks noChangeArrowheads="1"/>
              </p:cNvSpPr>
              <p:nvPr/>
            </p:nvSpPr>
            <p:spPr bwMode="gray">
              <a:xfrm>
                <a:off x="864" y="1919"/>
                <a:ext cx="291" cy="291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gamma/>
                      <a:shade val="46275"/>
                      <a:invGamma/>
                    </a:srgbClr>
                  </a:gs>
                  <a:gs pos="100000">
                    <a:srgbClr val="C0C0C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5561" name="Oval 25"/>
              <p:cNvSpPr>
                <a:spLocks noChangeArrowheads="1"/>
              </p:cNvSpPr>
              <p:nvPr/>
            </p:nvSpPr>
            <p:spPr bwMode="gray">
              <a:xfrm>
                <a:off x="868" y="1921"/>
                <a:ext cx="283" cy="283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alpha val="0"/>
                    </a:srgbClr>
                  </a:gs>
                  <a:gs pos="100000">
                    <a:srgbClr val="C0C0C0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5562" name="Oval 26"/>
              <p:cNvSpPr>
                <a:spLocks noChangeArrowheads="1"/>
              </p:cNvSpPr>
              <p:nvPr/>
            </p:nvSpPr>
            <p:spPr bwMode="gray">
              <a:xfrm>
                <a:off x="871" y="1923"/>
                <a:ext cx="270" cy="265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gamma/>
                      <a:shade val="79216"/>
                      <a:invGamma/>
                    </a:srgbClr>
                  </a:gs>
                  <a:gs pos="100000">
                    <a:srgbClr val="C0C0C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65563" name="Oval 27"/>
              <p:cNvSpPr>
                <a:spLocks noChangeArrowheads="1"/>
              </p:cNvSpPr>
              <p:nvPr/>
            </p:nvSpPr>
            <p:spPr bwMode="gray">
              <a:xfrm>
                <a:off x="886" y="1931"/>
                <a:ext cx="240" cy="215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gamma/>
                      <a:tint val="0"/>
                      <a:invGamma/>
                    </a:srgbClr>
                  </a:gs>
                  <a:gs pos="100000">
                    <a:srgbClr val="C0C0C0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65564" name="Line 28"/>
            <p:cNvSpPr>
              <a:spLocks noChangeShapeType="1"/>
            </p:cNvSpPr>
            <p:nvPr/>
          </p:nvSpPr>
          <p:spPr bwMode="auto">
            <a:xfrm>
              <a:off x="1584" y="3373"/>
              <a:ext cx="3024" cy="1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565" name="Text Box 29"/>
            <p:cNvSpPr txBox="1">
              <a:spLocks noChangeArrowheads="1"/>
            </p:cNvSpPr>
            <p:nvPr/>
          </p:nvSpPr>
          <p:spPr bwMode="auto">
            <a:xfrm>
              <a:off x="1728" y="3037"/>
              <a:ext cx="293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ru-RU" altLang="ru-RU" sz="2000" dirty="0">
                  <a:solidFill>
                    <a:schemeClr val="tx2"/>
                  </a:solidFill>
                </a:rPr>
                <a:t>Атрофией альвеолярных отростков </a:t>
              </a:r>
              <a:endParaRPr lang="en-US" altLang="ru-RU" sz="2000" dirty="0">
                <a:solidFill>
                  <a:schemeClr val="tx2"/>
                </a:solidFill>
              </a:endParaRPr>
            </a:p>
          </p:txBody>
        </p:sp>
        <p:sp>
          <p:nvSpPr>
            <p:cNvPr id="65566" name="Text Box 30"/>
            <p:cNvSpPr txBox="1">
              <a:spLocks noChangeArrowheads="1"/>
            </p:cNvSpPr>
            <p:nvPr/>
          </p:nvSpPr>
          <p:spPr bwMode="gray">
            <a:xfrm>
              <a:off x="1362" y="3058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ru-RU" sz="2400" b="1">
                  <a:solidFill>
                    <a:srgbClr val="000000"/>
                  </a:solidFill>
                </a:rPr>
                <a:t>4</a:t>
              </a:r>
            </a:p>
          </p:txBody>
        </p:sp>
      </p:grpSp>
      <p:grpSp>
        <p:nvGrpSpPr>
          <p:cNvPr id="65612" name="Group 76"/>
          <p:cNvGrpSpPr>
            <a:grpSpLocks/>
          </p:cNvGrpSpPr>
          <p:nvPr/>
        </p:nvGrpSpPr>
        <p:grpSpPr bwMode="auto">
          <a:xfrm>
            <a:off x="1981200" y="1795463"/>
            <a:ext cx="5334000" cy="719138"/>
            <a:chOff x="1248" y="1131"/>
            <a:chExt cx="3360" cy="453"/>
          </a:xfrm>
        </p:grpSpPr>
        <p:sp>
          <p:nvSpPr>
            <p:cNvPr id="65583" name="Line 47"/>
            <p:cNvSpPr>
              <a:spLocks noChangeShapeType="1"/>
            </p:cNvSpPr>
            <p:nvPr/>
          </p:nvSpPr>
          <p:spPr bwMode="auto">
            <a:xfrm>
              <a:off x="1584" y="1524"/>
              <a:ext cx="3024" cy="1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584" name="Text Box 48"/>
            <p:cNvSpPr txBox="1">
              <a:spLocks noChangeArrowheads="1"/>
            </p:cNvSpPr>
            <p:nvPr/>
          </p:nvSpPr>
          <p:spPr bwMode="auto">
            <a:xfrm>
              <a:off x="1728" y="1131"/>
              <a:ext cx="2736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altLang="ru-RU" sz="2000" dirty="0">
                  <a:solidFill>
                    <a:schemeClr val="tx2"/>
                  </a:solidFill>
                </a:rPr>
                <a:t>Ошибками врача при первичном протезировании</a:t>
              </a:r>
              <a:endParaRPr lang="en-US" altLang="ru-RU" sz="2000" dirty="0">
                <a:solidFill>
                  <a:schemeClr val="tx2"/>
                </a:solidFill>
              </a:endParaRPr>
            </a:p>
          </p:txBody>
        </p:sp>
        <p:grpSp>
          <p:nvGrpSpPr>
            <p:cNvPr id="65598" name="Group 62"/>
            <p:cNvGrpSpPr>
              <a:grpSpLocks/>
            </p:cNvGrpSpPr>
            <p:nvPr/>
          </p:nvGrpSpPr>
          <p:grpSpPr bwMode="auto">
            <a:xfrm>
              <a:off x="1248" y="1200"/>
              <a:ext cx="384" cy="384"/>
              <a:chOff x="1248" y="1200"/>
              <a:chExt cx="384" cy="384"/>
            </a:xfrm>
          </p:grpSpPr>
          <p:grpSp>
            <p:nvGrpSpPr>
              <p:cNvPr id="65597" name="Group 61"/>
              <p:cNvGrpSpPr>
                <a:grpSpLocks/>
              </p:cNvGrpSpPr>
              <p:nvPr/>
            </p:nvGrpSpPr>
            <p:grpSpPr bwMode="auto">
              <a:xfrm>
                <a:off x="1248" y="1200"/>
                <a:ext cx="384" cy="384"/>
                <a:chOff x="2016" y="912"/>
                <a:chExt cx="384" cy="384"/>
              </a:xfrm>
            </p:grpSpPr>
            <p:sp>
              <p:nvSpPr>
                <p:cNvPr id="65586" name="Text Box 50"/>
                <p:cNvSpPr txBox="1">
                  <a:spLocks noChangeArrowheads="1"/>
                </p:cNvSpPr>
                <p:nvPr/>
              </p:nvSpPr>
              <p:spPr bwMode="gray">
                <a:xfrm>
                  <a:off x="2094" y="960"/>
                  <a:ext cx="22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altLang="ru-RU" sz="2400" b="1">
                      <a:solidFill>
                        <a:srgbClr val="000000"/>
                      </a:solidFill>
                    </a:rPr>
                    <a:t>3</a:t>
                  </a:r>
                </a:p>
              </p:txBody>
            </p:sp>
            <p:sp>
              <p:nvSpPr>
                <p:cNvPr id="65587" name="Oval 51"/>
                <p:cNvSpPr>
                  <a:spLocks noChangeArrowheads="1"/>
                </p:cNvSpPr>
                <p:nvPr/>
              </p:nvSpPr>
              <p:spPr bwMode="gray">
                <a:xfrm>
                  <a:off x="2016" y="912"/>
                  <a:ext cx="384" cy="38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65588" name="Oval 52"/>
                <p:cNvSpPr>
                  <a:spLocks noChangeArrowheads="1"/>
                </p:cNvSpPr>
                <p:nvPr/>
              </p:nvSpPr>
              <p:spPr bwMode="gray">
                <a:xfrm>
                  <a:off x="2016" y="912"/>
                  <a:ext cx="384" cy="38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65589" name="Oval 53"/>
                <p:cNvSpPr>
                  <a:spLocks noChangeArrowheads="1"/>
                </p:cNvSpPr>
                <p:nvPr/>
              </p:nvSpPr>
              <p:spPr bwMode="gray">
                <a:xfrm>
                  <a:off x="2034" y="918"/>
                  <a:ext cx="334" cy="33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65590" name="Oval 54"/>
                <p:cNvSpPr>
                  <a:spLocks noChangeArrowheads="1"/>
                </p:cNvSpPr>
                <p:nvPr/>
              </p:nvSpPr>
              <p:spPr bwMode="gray">
                <a:xfrm>
                  <a:off x="2040" y="936"/>
                  <a:ext cx="334" cy="33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65591" name="Oval 55"/>
                <p:cNvSpPr>
                  <a:spLocks noChangeArrowheads="1"/>
                </p:cNvSpPr>
                <p:nvPr/>
              </p:nvSpPr>
              <p:spPr bwMode="gray">
                <a:xfrm>
                  <a:off x="2052" y="948"/>
                  <a:ext cx="300" cy="300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65592" name="Oval 56"/>
                <p:cNvSpPr>
                  <a:spLocks noChangeArrowheads="1"/>
                </p:cNvSpPr>
                <p:nvPr/>
              </p:nvSpPr>
              <p:spPr bwMode="gray">
                <a:xfrm>
                  <a:off x="2064" y="959"/>
                  <a:ext cx="291" cy="2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0C0C0">
                        <a:gamma/>
                        <a:shade val="46275"/>
                        <a:invGamma/>
                      </a:srgbClr>
                    </a:gs>
                    <a:gs pos="100000">
                      <a:srgbClr val="C0C0C0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ru-RU"/>
                </a:p>
              </p:txBody>
            </p:sp>
            <p:sp>
              <p:nvSpPr>
                <p:cNvPr id="65593" name="Oval 57"/>
                <p:cNvSpPr>
                  <a:spLocks noChangeArrowheads="1"/>
                </p:cNvSpPr>
                <p:nvPr/>
              </p:nvSpPr>
              <p:spPr bwMode="gray">
                <a:xfrm>
                  <a:off x="2068" y="961"/>
                  <a:ext cx="283" cy="28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0C0C0">
                        <a:alpha val="0"/>
                      </a:srgbClr>
                    </a:gs>
                    <a:gs pos="100000">
                      <a:srgbClr val="C0C0C0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ru-RU"/>
                </a:p>
              </p:txBody>
            </p:sp>
            <p:sp>
              <p:nvSpPr>
                <p:cNvPr id="65594" name="Oval 58"/>
                <p:cNvSpPr>
                  <a:spLocks noChangeArrowheads="1"/>
                </p:cNvSpPr>
                <p:nvPr/>
              </p:nvSpPr>
              <p:spPr bwMode="gray">
                <a:xfrm>
                  <a:off x="2071" y="963"/>
                  <a:ext cx="270" cy="26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0C0C0">
                        <a:gamma/>
                        <a:shade val="79216"/>
                        <a:invGamma/>
                      </a:srgbClr>
                    </a:gs>
                    <a:gs pos="100000">
                      <a:srgbClr val="C0C0C0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ru-RU"/>
                </a:p>
              </p:txBody>
            </p:sp>
            <p:sp>
              <p:nvSpPr>
                <p:cNvPr id="65595" name="Oval 59"/>
                <p:cNvSpPr>
                  <a:spLocks noChangeArrowheads="1"/>
                </p:cNvSpPr>
                <p:nvPr/>
              </p:nvSpPr>
              <p:spPr bwMode="gray">
                <a:xfrm>
                  <a:off x="2086" y="971"/>
                  <a:ext cx="240" cy="21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0C0C0">
                        <a:gamma/>
                        <a:tint val="0"/>
                        <a:invGamma/>
                      </a:srgbClr>
                    </a:gs>
                    <a:gs pos="100000">
                      <a:srgbClr val="C0C0C0">
                        <a:alpha val="3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65596" name="Text Box 60"/>
              <p:cNvSpPr txBox="1">
                <a:spLocks noChangeArrowheads="1"/>
              </p:cNvSpPr>
              <p:nvPr/>
            </p:nvSpPr>
            <p:spPr bwMode="gray">
              <a:xfrm>
                <a:off x="1326" y="1248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altLang="ru-RU" sz="2400" b="1">
                    <a:solidFill>
                      <a:srgbClr val="000000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65613" name="Group 77"/>
          <p:cNvGrpSpPr>
            <a:grpSpLocks/>
          </p:cNvGrpSpPr>
          <p:nvPr/>
        </p:nvGrpSpPr>
        <p:grpSpPr bwMode="auto">
          <a:xfrm>
            <a:off x="1981200" y="3692525"/>
            <a:ext cx="5334000" cy="631825"/>
            <a:chOff x="1248" y="2326"/>
            <a:chExt cx="3360" cy="398"/>
          </a:xfrm>
        </p:grpSpPr>
        <p:sp>
          <p:nvSpPr>
            <p:cNvPr id="65568" name="Line 32"/>
            <p:cNvSpPr>
              <a:spLocks noChangeShapeType="1"/>
            </p:cNvSpPr>
            <p:nvPr/>
          </p:nvSpPr>
          <p:spPr bwMode="auto">
            <a:xfrm>
              <a:off x="1584" y="2662"/>
              <a:ext cx="3024" cy="1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5569" name="Text Box 33"/>
            <p:cNvSpPr txBox="1">
              <a:spLocks noChangeArrowheads="1"/>
            </p:cNvSpPr>
            <p:nvPr/>
          </p:nvSpPr>
          <p:spPr bwMode="auto">
            <a:xfrm>
              <a:off x="1728" y="2326"/>
              <a:ext cx="273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altLang="ru-RU" dirty="0" err="1">
                  <a:solidFill>
                    <a:schemeClr val="tx2"/>
                  </a:solidFill>
                </a:rPr>
                <a:t>Стираемостью</a:t>
              </a:r>
              <a:r>
                <a:rPr lang="ru-RU" altLang="ru-RU" dirty="0">
                  <a:solidFill>
                    <a:schemeClr val="tx2"/>
                  </a:solidFill>
                </a:rPr>
                <a:t> пластмассовых зубов</a:t>
              </a:r>
              <a:endParaRPr lang="en-US" altLang="ru-RU" dirty="0">
                <a:solidFill>
                  <a:schemeClr val="tx2"/>
                </a:solidFill>
              </a:endParaRPr>
            </a:p>
          </p:txBody>
        </p:sp>
        <p:grpSp>
          <p:nvGrpSpPr>
            <p:cNvPr id="65599" name="Group 63"/>
            <p:cNvGrpSpPr>
              <a:grpSpLocks/>
            </p:cNvGrpSpPr>
            <p:nvPr/>
          </p:nvGrpSpPr>
          <p:grpSpPr bwMode="auto">
            <a:xfrm>
              <a:off x="1248" y="2340"/>
              <a:ext cx="384" cy="384"/>
              <a:chOff x="1248" y="1200"/>
              <a:chExt cx="384" cy="384"/>
            </a:xfrm>
          </p:grpSpPr>
          <p:grpSp>
            <p:nvGrpSpPr>
              <p:cNvPr id="65600" name="Group 64"/>
              <p:cNvGrpSpPr>
                <a:grpSpLocks/>
              </p:cNvGrpSpPr>
              <p:nvPr/>
            </p:nvGrpSpPr>
            <p:grpSpPr bwMode="auto">
              <a:xfrm>
                <a:off x="1248" y="1200"/>
                <a:ext cx="384" cy="384"/>
                <a:chOff x="2016" y="912"/>
                <a:chExt cx="384" cy="384"/>
              </a:xfrm>
            </p:grpSpPr>
            <p:sp>
              <p:nvSpPr>
                <p:cNvPr id="65601" name="Text Box 65"/>
                <p:cNvSpPr txBox="1">
                  <a:spLocks noChangeArrowheads="1"/>
                </p:cNvSpPr>
                <p:nvPr/>
              </p:nvSpPr>
              <p:spPr bwMode="gray">
                <a:xfrm>
                  <a:off x="2094" y="960"/>
                  <a:ext cx="22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ctr" eaLnBrk="0" hangingPunct="0"/>
                  <a:r>
                    <a:rPr lang="en-US" altLang="ru-RU" sz="2400" b="1">
                      <a:solidFill>
                        <a:srgbClr val="000000"/>
                      </a:solidFill>
                    </a:rPr>
                    <a:t>3</a:t>
                  </a:r>
                </a:p>
              </p:txBody>
            </p:sp>
            <p:sp>
              <p:nvSpPr>
                <p:cNvPr id="65602" name="Oval 66"/>
                <p:cNvSpPr>
                  <a:spLocks noChangeArrowheads="1"/>
                </p:cNvSpPr>
                <p:nvPr/>
              </p:nvSpPr>
              <p:spPr bwMode="gray">
                <a:xfrm>
                  <a:off x="2016" y="912"/>
                  <a:ext cx="384" cy="38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65603" name="Oval 67"/>
                <p:cNvSpPr>
                  <a:spLocks noChangeArrowheads="1"/>
                </p:cNvSpPr>
                <p:nvPr/>
              </p:nvSpPr>
              <p:spPr bwMode="gray">
                <a:xfrm>
                  <a:off x="2016" y="912"/>
                  <a:ext cx="384" cy="38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alpha val="32001"/>
                      </a:schemeClr>
                    </a:gs>
                    <a:gs pos="100000">
                      <a:schemeClr val="hlink">
                        <a:gamma/>
                        <a:shade val="0"/>
                        <a:invGamma/>
                        <a:alpha val="89999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65604" name="Oval 68"/>
                <p:cNvSpPr>
                  <a:spLocks noChangeArrowheads="1"/>
                </p:cNvSpPr>
                <p:nvPr/>
              </p:nvSpPr>
              <p:spPr bwMode="gray">
                <a:xfrm>
                  <a:off x="2034" y="918"/>
                  <a:ext cx="334" cy="33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54118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54118"/>
                        <a:invGamma/>
                      </a:scheme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65605" name="Oval 69"/>
                <p:cNvSpPr>
                  <a:spLocks noChangeArrowheads="1"/>
                </p:cNvSpPr>
                <p:nvPr/>
              </p:nvSpPr>
              <p:spPr bwMode="gray">
                <a:xfrm>
                  <a:off x="2040" y="936"/>
                  <a:ext cx="334" cy="33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63529"/>
                        <a:invGamma/>
                      </a:schemeClr>
                    </a:gs>
                    <a:gs pos="100000">
                      <a:schemeClr val="hlink">
                        <a:alpha val="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65606" name="Oval 70"/>
                <p:cNvSpPr>
                  <a:spLocks noChangeArrowheads="1"/>
                </p:cNvSpPr>
                <p:nvPr/>
              </p:nvSpPr>
              <p:spPr bwMode="gray">
                <a:xfrm>
                  <a:off x="2052" y="948"/>
                  <a:ext cx="300" cy="300"/>
                </a:xfrm>
                <a:prstGeom prst="ellipse">
                  <a:avLst/>
                </a:prstGeom>
                <a:solidFill>
                  <a:srgbClr val="333333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38100" algn="ctr">
                      <a:solidFill>
                        <a:schemeClr val="bg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109250" dir="3267739" algn="ctr" rotWithShape="0">
                          <a:srgbClr val="808080">
                            <a:alpha val="50000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ru-RU"/>
                </a:p>
              </p:txBody>
            </p:sp>
            <p:sp>
              <p:nvSpPr>
                <p:cNvPr id="65607" name="Oval 71"/>
                <p:cNvSpPr>
                  <a:spLocks noChangeArrowheads="1"/>
                </p:cNvSpPr>
                <p:nvPr/>
              </p:nvSpPr>
              <p:spPr bwMode="gray">
                <a:xfrm>
                  <a:off x="2064" y="959"/>
                  <a:ext cx="291" cy="2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0C0C0">
                        <a:gamma/>
                        <a:shade val="46275"/>
                        <a:invGamma/>
                      </a:srgbClr>
                    </a:gs>
                    <a:gs pos="100000">
                      <a:srgbClr val="C0C0C0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ru-RU"/>
                </a:p>
              </p:txBody>
            </p:sp>
            <p:sp>
              <p:nvSpPr>
                <p:cNvPr id="65608" name="Oval 72"/>
                <p:cNvSpPr>
                  <a:spLocks noChangeArrowheads="1"/>
                </p:cNvSpPr>
                <p:nvPr/>
              </p:nvSpPr>
              <p:spPr bwMode="gray">
                <a:xfrm>
                  <a:off x="2068" y="961"/>
                  <a:ext cx="283" cy="283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0C0C0">
                        <a:alpha val="0"/>
                      </a:srgbClr>
                    </a:gs>
                    <a:gs pos="100000">
                      <a:srgbClr val="C0C0C0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ru-RU"/>
                </a:p>
              </p:txBody>
            </p:sp>
            <p:sp>
              <p:nvSpPr>
                <p:cNvPr id="65609" name="Oval 73"/>
                <p:cNvSpPr>
                  <a:spLocks noChangeArrowheads="1"/>
                </p:cNvSpPr>
                <p:nvPr/>
              </p:nvSpPr>
              <p:spPr bwMode="gray">
                <a:xfrm>
                  <a:off x="2071" y="963"/>
                  <a:ext cx="270" cy="26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0C0C0">
                        <a:gamma/>
                        <a:shade val="79216"/>
                        <a:invGamma/>
                      </a:srgbClr>
                    </a:gs>
                    <a:gs pos="100000">
                      <a:srgbClr val="C0C0C0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ru-RU"/>
                </a:p>
              </p:txBody>
            </p:sp>
            <p:sp>
              <p:nvSpPr>
                <p:cNvPr id="65610" name="Oval 74"/>
                <p:cNvSpPr>
                  <a:spLocks noChangeArrowheads="1"/>
                </p:cNvSpPr>
                <p:nvPr/>
              </p:nvSpPr>
              <p:spPr bwMode="gray">
                <a:xfrm>
                  <a:off x="2086" y="971"/>
                  <a:ext cx="240" cy="21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0C0C0">
                        <a:gamma/>
                        <a:tint val="0"/>
                        <a:invGamma/>
                      </a:srgbClr>
                    </a:gs>
                    <a:gs pos="100000">
                      <a:srgbClr val="C0C0C0">
                        <a:alpha val="3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65611" name="Text Box 75"/>
              <p:cNvSpPr txBox="1">
                <a:spLocks noChangeArrowheads="1"/>
              </p:cNvSpPr>
              <p:nvPr/>
            </p:nvSpPr>
            <p:spPr bwMode="gray">
              <a:xfrm>
                <a:off x="1326" y="1248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en-US" altLang="ru-RU" sz="2400" b="1">
                    <a:solidFill>
                      <a:srgbClr val="000000"/>
                    </a:solidFill>
                  </a:rPr>
                  <a:t>3</a:t>
                </a: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320" y="1916832"/>
            <a:ext cx="8712968" cy="838200"/>
          </a:xfrm>
        </p:spPr>
        <p:txBody>
          <a:bodyPr/>
          <a:lstStyle/>
          <a:p>
            <a:pPr algn="ctr"/>
            <a:r>
              <a:rPr lang="ru-RU" sz="2800" dirty="0"/>
              <a:t>Показаниями к повторному протезированию являются снижение лечебных, профилактических свойств и возрастающее нежелательное действие протеза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53340"/>
            <a:ext cx="3456384" cy="259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84208"/>
            <a:ext cx="3384376" cy="2568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642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32656"/>
            <a:ext cx="4714528" cy="604867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ри полном отсутствии зубов протезы рекомендуется менять через каж­дые 3-4 года, так как процессы резорбции костной ткани, начавшиеся после удале­ния зубов, продолжаются и под пласти­ночным протезом.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трофия проходит неравномерно.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32856"/>
            <a:ext cx="417646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3642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268760"/>
            <a:ext cx="7162800" cy="864096"/>
          </a:xfrm>
        </p:spPr>
        <p:txBody>
          <a:bodyPr/>
          <a:lstStyle/>
          <a:p>
            <a:pPr algn="just"/>
            <a:r>
              <a:rPr lang="ru-RU" sz="1800" dirty="0"/>
              <a:t>  </a:t>
            </a:r>
            <a:br>
              <a:rPr lang="ru-RU" sz="1800" dirty="0"/>
            </a:br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1844824"/>
            <a:ext cx="871296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Наиболее интенсивно процессы резорбции альвеолярного гребня протекают в первые 3 года после наложения протезов, а затем стихают. Будучи выражена в первое время, к 8 годам атрофия замедляется, а затем почти полностью приостанавливается (Гаврилов Е.И.).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9816" y="188640"/>
            <a:ext cx="7128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Процессы  атрофии альвеолярного отростка под базисом полного съемного протеза</a:t>
            </a:r>
          </a:p>
        </p:txBody>
      </p:sp>
    </p:spTree>
    <p:extLst>
      <p:ext uri="{BB962C8B-B14F-4D97-AF65-F5344CB8AC3E}">
        <p14:creationId xmlns:p14="http://schemas.microsoft.com/office/powerpoint/2010/main" val="2150347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123824"/>
            <a:ext cx="8515672" cy="352120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клинике это выражается в том, что протезы начинают :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плохо фиксироваться </a:t>
            </a:r>
            <a:br>
              <a:rPr lang="ru-RU" sz="2400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балансировать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2936"/>
            <a:ext cx="4248472" cy="332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52936"/>
            <a:ext cx="3960440" cy="3399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0110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7162800" cy="1054224"/>
          </a:xfrm>
        </p:spPr>
        <p:txBody>
          <a:bodyPr/>
          <a:lstStyle/>
          <a:p>
            <a:pPr algn="ctr"/>
            <a:r>
              <a:rPr lang="ru-RU" sz="1800" dirty="0"/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различных участках под протезом мо­гут отмечаться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болевые точки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24744"/>
            <a:ext cx="3816424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54" y="3717033"/>
            <a:ext cx="3970032" cy="2250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EPSN0127(1)"/>
          <p:cNvPicPr>
            <a:picLocks noGrp="1" noChangeAspect="1" noChangeArrowheads="1"/>
          </p:cNvPicPr>
          <p:nvPr>
            <p:ph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4009" y="3212976"/>
            <a:ext cx="4148334" cy="30243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110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3528392" cy="5904656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Бугры жевательных и режущие края передних зубов истираются, в результате чего пациенты могут жаловаться на затруднение при пережевывании пищи. </a:t>
            </a:r>
            <a:br>
              <a:rPr lang="ru-RU" sz="2000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При этом, как правило, жевательная функция остается, однако значительно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увеличивается (почти вдвое) продолжи­тельность жевательного периода.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7" y="188640"/>
            <a:ext cx="4752528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29000"/>
            <a:ext cx="492442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0132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640"/>
            <a:ext cx="7668344" cy="1296144"/>
          </a:xfrm>
        </p:spPr>
        <p:txBody>
          <a:bodyPr/>
          <a:lstStyle/>
          <a:p>
            <a:pPr algn="just"/>
            <a:r>
              <a:rPr lang="en-US" altLang="ru-RU" dirty="0"/>
              <a:t> </a:t>
            </a:r>
          </a:p>
        </p:txBody>
      </p:sp>
      <p:grpSp>
        <p:nvGrpSpPr>
          <p:cNvPr id="93213" name="Group 29"/>
          <p:cNvGrpSpPr>
            <a:grpSpLocks/>
          </p:cNvGrpSpPr>
          <p:nvPr/>
        </p:nvGrpSpPr>
        <p:grpSpPr bwMode="auto">
          <a:xfrm>
            <a:off x="3647792" y="1268760"/>
            <a:ext cx="1752602" cy="3651022"/>
            <a:chOff x="960" y="1104"/>
            <a:chExt cx="1104" cy="2688"/>
          </a:xfrm>
        </p:grpSpPr>
        <p:sp>
          <p:nvSpPr>
            <p:cNvPr id="93214" name="AutoShape 30"/>
            <p:cNvSpPr>
              <a:spLocks noChangeArrowheads="1"/>
            </p:cNvSpPr>
            <p:nvPr/>
          </p:nvSpPr>
          <p:spPr bwMode="gray">
            <a:xfrm>
              <a:off x="1008" y="2112"/>
              <a:ext cx="1008" cy="1680"/>
            </a:xfrm>
            <a:prstGeom prst="roundRect">
              <a:avLst>
                <a:gd name="adj" fmla="val 7935"/>
              </a:avLst>
            </a:prstGeom>
            <a:gradFill rotWithShape="1">
              <a:gsLst>
                <a:gs pos="0">
                  <a:srgbClr val="6699FF">
                    <a:gamma/>
                    <a:shade val="57647"/>
                    <a:invGamma/>
                  </a:srgbClr>
                </a:gs>
                <a:gs pos="100000">
                  <a:srgbClr val="6699FF"/>
                </a:gs>
              </a:gsLst>
              <a:lin ang="5400000" scaled="1"/>
            </a:gradFill>
            <a:ln>
              <a:noFill/>
            </a:ln>
            <a:effectLst>
              <a:prstShdw prst="shdw12">
                <a:srgbClr val="000000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215" name="Text Box 31"/>
            <p:cNvSpPr txBox="1">
              <a:spLocks noChangeArrowheads="1"/>
            </p:cNvSpPr>
            <p:nvPr/>
          </p:nvSpPr>
          <p:spPr bwMode="gray">
            <a:xfrm>
              <a:off x="992" y="2544"/>
              <a:ext cx="1030" cy="6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altLang="ru-RU" dirty="0">
                  <a:solidFill>
                    <a:srgbClr val="FFFFFF"/>
                  </a:solidFill>
                </a:rPr>
                <a:t>ЧЕРЕЗ 1 ГОД</a:t>
              </a:r>
            </a:p>
            <a:p>
              <a:pPr algn="ctr" eaLnBrk="0" hangingPunct="0"/>
              <a:r>
                <a:rPr lang="ru-RU" altLang="ru-RU" dirty="0">
                  <a:solidFill>
                    <a:srgbClr val="FFFFFF"/>
                  </a:solidFill>
                </a:rPr>
                <a:t>ПРОГЕС.</a:t>
              </a:r>
            </a:p>
            <a:p>
              <a:pPr algn="ctr" eaLnBrk="0" hangingPunct="0"/>
              <a:r>
                <a:rPr lang="ru-RU" altLang="ru-RU" dirty="0">
                  <a:solidFill>
                    <a:srgbClr val="FFFFFF"/>
                  </a:solidFill>
                </a:rPr>
                <a:t>РОСТ</a:t>
              </a:r>
              <a:endParaRPr lang="en-US" altLang="ru-RU" dirty="0">
                <a:solidFill>
                  <a:srgbClr val="FFFFFF"/>
                </a:solidFill>
              </a:endParaRPr>
            </a:p>
          </p:txBody>
        </p:sp>
        <p:sp>
          <p:nvSpPr>
            <p:cNvPr id="93216" name="AutoShape 32"/>
            <p:cNvSpPr>
              <a:spLocks noChangeArrowheads="1"/>
            </p:cNvSpPr>
            <p:nvPr/>
          </p:nvSpPr>
          <p:spPr bwMode="gray">
            <a:xfrm>
              <a:off x="960" y="1104"/>
              <a:ext cx="1104" cy="1296"/>
            </a:xfrm>
            <a:prstGeom prst="roundRect">
              <a:avLst>
                <a:gd name="adj" fmla="val 17509"/>
              </a:avLst>
            </a:prstGeom>
            <a:solidFill>
              <a:srgbClr val="4E91D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217" name="AutoShape 33"/>
            <p:cNvSpPr>
              <a:spLocks noChangeArrowheads="1"/>
            </p:cNvSpPr>
            <p:nvPr/>
          </p:nvSpPr>
          <p:spPr bwMode="gray">
            <a:xfrm>
              <a:off x="986" y="2044"/>
              <a:ext cx="1056" cy="322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4E91D4">
                    <a:gamma/>
                    <a:tint val="60784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218" name="AutoShape 34"/>
            <p:cNvSpPr>
              <a:spLocks noChangeArrowheads="1"/>
            </p:cNvSpPr>
            <p:nvPr/>
          </p:nvSpPr>
          <p:spPr bwMode="gray">
            <a:xfrm>
              <a:off x="986" y="1118"/>
              <a:ext cx="1056" cy="321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4E91D4">
                    <a:gamma/>
                    <a:tint val="27451"/>
                    <a:invGamma/>
                  </a:srgbClr>
                </a:gs>
                <a:gs pos="100000">
                  <a:srgbClr val="4E91D4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219" name="Text Box 35"/>
            <p:cNvSpPr txBox="1">
              <a:spLocks noChangeArrowheads="1"/>
            </p:cNvSpPr>
            <p:nvPr/>
          </p:nvSpPr>
          <p:spPr bwMode="gray">
            <a:xfrm>
              <a:off x="1446" y="1315"/>
              <a:ext cx="116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endParaRPr lang="en-US" alt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3220" name="AutoShape 36"/>
            <p:cNvSpPr>
              <a:spLocks noChangeArrowheads="1"/>
            </p:cNvSpPr>
            <p:nvPr/>
          </p:nvSpPr>
          <p:spPr bwMode="gray">
            <a:xfrm flipV="1">
              <a:off x="1077" y="3582"/>
              <a:ext cx="864" cy="144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6699FF">
                    <a:gamma/>
                    <a:tint val="45490"/>
                    <a:invGamma/>
                  </a:srgbClr>
                </a:gs>
                <a:gs pos="100000">
                  <a:srgbClr val="6699FF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3221" name="Group 37"/>
          <p:cNvGrpSpPr>
            <a:grpSpLocks/>
          </p:cNvGrpSpPr>
          <p:nvPr/>
        </p:nvGrpSpPr>
        <p:grpSpPr bwMode="auto">
          <a:xfrm>
            <a:off x="6935630" y="2816608"/>
            <a:ext cx="2001837" cy="2130424"/>
            <a:chOff x="3753" y="1536"/>
            <a:chExt cx="1261" cy="2256"/>
          </a:xfrm>
        </p:grpSpPr>
        <p:sp>
          <p:nvSpPr>
            <p:cNvPr id="93222" name="AutoShape 38"/>
            <p:cNvSpPr>
              <a:spLocks noChangeArrowheads="1"/>
            </p:cNvSpPr>
            <p:nvPr/>
          </p:nvSpPr>
          <p:spPr bwMode="gray">
            <a:xfrm>
              <a:off x="3856" y="2400"/>
              <a:ext cx="1008" cy="1392"/>
            </a:xfrm>
            <a:prstGeom prst="roundRect">
              <a:avLst>
                <a:gd name="adj" fmla="val 7935"/>
              </a:avLst>
            </a:prstGeom>
            <a:gradFill rotWithShape="1">
              <a:gsLst>
                <a:gs pos="0">
                  <a:srgbClr val="E8C518">
                    <a:gamma/>
                    <a:shade val="46275"/>
                    <a:invGamma/>
                  </a:srgbClr>
                </a:gs>
                <a:gs pos="100000">
                  <a:srgbClr val="E8C518"/>
                </a:gs>
              </a:gsLst>
              <a:lin ang="5400000" scaled="1"/>
            </a:gradFill>
            <a:ln>
              <a:noFill/>
            </a:ln>
            <a:effectLst>
              <a:prstShdw prst="shdw11">
                <a:srgbClr val="000000">
                  <a:alpha val="50000"/>
                </a:srgbClr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223" name="Text Box 39"/>
            <p:cNvSpPr txBox="1">
              <a:spLocks noChangeArrowheads="1"/>
            </p:cNvSpPr>
            <p:nvPr/>
          </p:nvSpPr>
          <p:spPr bwMode="gray">
            <a:xfrm>
              <a:off x="3913" y="2812"/>
              <a:ext cx="88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altLang="ru-RU" dirty="0">
                  <a:solidFill>
                    <a:schemeClr val="tx1">
                      <a:lumMod val="10000"/>
                    </a:schemeClr>
                  </a:solidFill>
                </a:rPr>
                <a:t>ЧЕРЕЗ 3-4 </a:t>
              </a:r>
            </a:p>
            <a:p>
              <a:pPr algn="ctr" eaLnBrk="0" hangingPunct="0"/>
              <a:r>
                <a:rPr lang="ru-RU" altLang="ru-RU" dirty="0">
                  <a:solidFill>
                    <a:schemeClr val="tx1">
                      <a:lumMod val="10000"/>
                    </a:schemeClr>
                  </a:solidFill>
                </a:rPr>
                <a:t>ГОДА</a:t>
              </a:r>
              <a:endParaRPr lang="en-US" altLang="ru-RU" dirty="0">
                <a:solidFill>
                  <a:schemeClr val="tx1">
                    <a:lumMod val="10000"/>
                  </a:schemeClr>
                </a:solidFill>
              </a:endParaRPr>
            </a:p>
          </p:txBody>
        </p:sp>
        <p:sp>
          <p:nvSpPr>
            <p:cNvPr id="93224" name="AutoShape 40"/>
            <p:cNvSpPr>
              <a:spLocks noChangeArrowheads="1"/>
            </p:cNvSpPr>
            <p:nvPr/>
          </p:nvSpPr>
          <p:spPr bwMode="gray">
            <a:xfrm>
              <a:off x="3817" y="1536"/>
              <a:ext cx="1079" cy="1198"/>
            </a:xfrm>
            <a:prstGeom prst="roundRect">
              <a:avLst>
                <a:gd name="adj" fmla="val 17509"/>
              </a:avLst>
            </a:prstGeom>
            <a:solidFill>
              <a:srgbClr val="B59F4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225" name="AutoShape 41"/>
            <p:cNvSpPr>
              <a:spLocks noChangeArrowheads="1"/>
            </p:cNvSpPr>
            <p:nvPr/>
          </p:nvSpPr>
          <p:spPr bwMode="gray">
            <a:xfrm>
              <a:off x="3842" y="2405"/>
              <a:ext cx="1033" cy="297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B59F43"/>
                </a:gs>
                <a:gs pos="100000">
                  <a:srgbClr val="B59F43">
                    <a:gamma/>
                    <a:tint val="48627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226" name="AutoShape 42"/>
            <p:cNvSpPr>
              <a:spLocks noChangeArrowheads="1"/>
            </p:cNvSpPr>
            <p:nvPr/>
          </p:nvSpPr>
          <p:spPr bwMode="gray">
            <a:xfrm>
              <a:off x="3842" y="1549"/>
              <a:ext cx="1033" cy="296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B59F43">
                    <a:gamma/>
                    <a:tint val="24314"/>
                    <a:invGamma/>
                  </a:srgbClr>
                </a:gs>
                <a:gs pos="100000">
                  <a:srgbClr val="B59F43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227" name="Text Box 43"/>
            <p:cNvSpPr txBox="1">
              <a:spLocks noChangeArrowheads="1"/>
            </p:cNvSpPr>
            <p:nvPr/>
          </p:nvSpPr>
          <p:spPr bwMode="gray">
            <a:xfrm>
              <a:off x="3753" y="1824"/>
              <a:ext cx="126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sz="2000" dirty="0">
                  <a:solidFill>
                    <a:schemeClr val="tx1">
                      <a:lumMod val="10000"/>
                    </a:schemeClr>
                  </a:solidFill>
                </a:rPr>
                <a:t>19,91 ±2,9 мг/с.</a:t>
              </a:r>
              <a:endParaRPr lang="en-US" altLang="ru-RU" sz="2000" b="1" dirty="0">
                <a:solidFill>
                  <a:schemeClr val="tx1">
                    <a:lumMod val="1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3228" name="AutoShape 44"/>
            <p:cNvSpPr>
              <a:spLocks noChangeArrowheads="1"/>
            </p:cNvSpPr>
            <p:nvPr/>
          </p:nvSpPr>
          <p:spPr bwMode="gray">
            <a:xfrm flipV="1">
              <a:off x="3936" y="3600"/>
              <a:ext cx="864" cy="144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E8C518">
                    <a:gamma/>
                    <a:tint val="18039"/>
                    <a:invGamma/>
                  </a:srgbClr>
                </a:gs>
                <a:gs pos="100000">
                  <a:srgbClr val="E8C518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3229" name="Group 45"/>
          <p:cNvGrpSpPr>
            <a:grpSpLocks/>
          </p:cNvGrpSpPr>
          <p:nvPr/>
        </p:nvGrpSpPr>
        <p:grpSpPr bwMode="auto">
          <a:xfrm>
            <a:off x="324328" y="1969424"/>
            <a:ext cx="1727200" cy="2931522"/>
            <a:chOff x="2416" y="1296"/>
            <a:chExt cx="1088" cy="2496"/>
          </a:xfrm>
        </p:grpSpPr>
        <p:sp>
          <p:nvSpPr>
            <p:cNvPr id="93230" name="AutoShape 46"/>
            <p:cNvSpPr>
              <a:spLocks noChangeArrowheads="1"/>
            </p:cNvSpPr>
            <p:nvPr/>
          </p:nvSpPr>
          <p:spPr bwMode="gray">
            <a:xfrm>
              <a:off x="2464" y="2304"/>
              <a:ext cx="1008" cy="1488"/>
            </a:xfrm>
            <a:prstGeom prst="roundRect">
              <a:avLst>
                <a:gd name="adj" fmla="val 7935"/>
              </a:avLst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231" name="AutoShape 47"/>
            <p:cNvSpPr>
              <a:spLocks noChangeArrowheads="1"/>
            </p:cNvSpPr>
            <p:nvPr/>
          </p:nvSpPr>
          <p:spPr bwMode="gray">
            <a:xfrm>
              <a:off x="2416" y="1296"/>
              <a:ext cx="1088" cy="1248"/>
            </a:xfrm>
            <a:prstGeom prst="roundRect">
              <a:avLst>
                <a:gd name="adj" fmla="val 17509"/>
              </a:avLst>
            </a:prstGeom>
            <a:solidFill>
              <a:srgbClr val="34B0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232" name="AutoShape 48"/>
            <p:cNvSpPr>
              <a:spLocks noChangeArrowheads="1"/>
            </p:cNvSpPr>
            <p:nvPr/>
          </p:nvSpPr>
          <p:spPr bwMode="gray">
            <a:xfrm>
              <a:off x="2442" y="2202"/>
              <a:ext cx="1040" cy="31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4B034">
                    <a:alpha val="0"/>
                  </a:srgbClr>
                </a:gs>
                <a:gs pos="100000">
                  <a:srgbClr val="34B034">
                    <a:gamma/>
                    <a:tint val="45490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233" name="AutoShape 49"/>
            <p:cNvSpPr>
              <a:spLocks noChangeArrowheads="1"/>
            </p:cNvSpPr>
            <p:nvPr/>
          </p:nvSpPr>
          <p:spPr bwMode="gray">
            <a:xfrm>
              <a:off x="2442" y="1311"/>
              <a:ext cx="1040" cy="30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4B034">
                    <a:gamma/>
                    <a:tint val="15294"/>
                    <a:invGamma/>
                  </a:srgbClr>
                </a:gs>
                <a:gs pos="100000">
                  <a:srgbClr val="34B034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3234" name="Text Box 50"/>
            <p:cNvSpPr txBox="1">
              <a:spLocks noChangeArrowheads="1"/>
            </p:cNvSpPr>
            <p:nvPr/>
          </p:nvSpPr>
          <p:spPr bwMode="gray">
            <a:xfrm>
              <a:off x="2636" y="2942"/>
              <a:ext cx="648" cy="3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altLang="ru-RU" dirty="0">
                  <a:solidFill>
                    <a:schemeClr val="tx1">
                      <a:lumMod val="10000"/>
                    </a:schemeClr>
                  </a:solidFill>
                </a:rPr>
                <a:t>НОРМА</a:t>
              </a:r>
              <a:endParaRPr lang="en-US" altLang="ru-RU" dirty="0">
                <a:solidFill>
                  <a:schemeClr val="tx1">
                    <a:lumMod val="10000"/>
                  </a:schemeClr>
                </a:solidFill>
              </a:endParaRPr>
            </a:p>
          </p:txBody>
        </p:sp>
        <p:sp>
          <p:nvSpPr>
            <p:cNvPr id="93235" name="Text Box 51"/>
            <p:cNvSpPr txBox="1">
              <a:spLocks noChangeArrowheads="1"/>
            </p:cNvSpPr>
            <p:nvPr/>
          </p:nvSpPr>
          <p:spPr bwMode="gray">
            <a:xfrm>
              <a:off x="2590" y="1584"/>
              <a:ext cx="740" cy="4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ru-RU" sz="2400" dirty="0">
                  <a:solidFill>
                    <a:schemeClr val="tx1">
                      <a:lumMod val="10000"/>
                    </a:schemeClr>
                  </a:solidFill>
                </a:rPr>
                <a:t>66мг/с</a:t>
              </a:r>
              <a:r>
                <a:rPr lang="ru-RU" sz="2400" dirty="0"/>
                <a:t>.</a:t>
              </a:r>
              <a:endParaRPr lang="en-US" alt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93236" name="AutoShape 52"/>
            <p:cNvSpPr>
              <a:spLocks noChangeArrowheads="1"/>
            </p:cNvSpPr>
            <p:nvPr/>
          </p:nvSpPr>
          <p:spPr bwMode="gray">
            <a:xfrm flipV="1">
              <a:off x="2544" y="3600"/>
              <a:ext cx="864" cy="144"/>
            </a:xfrm>
            <a:prstGeom prst="roundRect">
              <a:avLst>
                <a:gd name="adj" fmla="val 50000"/>
              </a:avLst>
            </a:prstGeom>
            <a:gradFill rotWithShape="0">
              <a:gsLst>
                <a:gs pos="0">
                  <a:srgbClr val="99CC00">
                    <a:gamma/>
                    <a:tint val="33333"/>
                    <a:invGamma/>
                  </a:srgbClr>
                </a:gs>
                <a:gs pos="100000">
                  <a:srgbClr val="99CC00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14775" y="4941168"/>
            <a:ext cx="89544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Жевательным индекс - это число, полученное от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деления массы разжеванной пищи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миллиграммах на время в секундах.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жевательный индекс в норме равен 800мг/12с = 66мг/с.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0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Состояние жевательной функции в различные сроки после наложения протеза (анализ жевательной пробы по Рубинову)</a:t>
            </a:r>
          </a:p>
        </p:txBody>
      </p:sp>
      <p:sp>
        <p:nvSpPr>
          <p:cNvPr id="31" name="AutoShape 16"/>
          <p:cNvSpPr>
            <a:spLocks noChangeArrowheads="1"/>
          </p:cNvSpPr>
          <p:nvPr/>
        </p:nvSpPr>
        <p:spPr bwMode="gray">
          <a:xfrm>
            <a:off x="3642236" y="1969423"/>
            <a:ext cx="1752600" cy="533400"/>
          </a:xfrm>
          <a:prstGeom prst="upArrow">
            <a:avLst>
              <a:gd name="adj1" fmla="val 68380"/>
              <a:gd name="adj2" fmla="val 70833"/>
            </a:avLst>
          </a:prstGeom>
          <a:solidFill>
            <a:schemeClr val="tx1">
              <a:lumMod val="1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AutoShape 16"/>
          <p:cNvSpPr>
            <a:spLocks noChangeArrowheads="1"/>
          </p:cNvSpPr>
          <p:nvPr/>
        </p:nvSpPr>
        <p:spPr bwMode="gray">
          <a:xfrm rot="10800000">
            <a:off x="7060248" y="3488182"/>
            <a:ext cx="1752600" cy="533400"/>
          </a:xfrm>
          <a:prstGeom prst="upArrow">
            <a:avLst>
              <a:gd name="adj1" fmla="val 68380"/>
              <a:gd name="adj2" fmla="val 70833"/>
            </a:avLst>
          </a:prstGeom>
          <a:solidFill>
            <a:schemeClr val="tx1">
              <a:lumMod val="1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792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4800" y="123824"/>
            <a:ext cx="4339208" cy="6041479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400" dirty="0"/>
              <a:t>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связи со стертостью пластмассовых зубов у пациентов часто возникает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снижение высоты нижнего отдела лица,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причем в зависимости от продолжитель­ности пользования протезами и степени стертости пластмассовых зубов сниже­ние может составлять от 2 до 10 мм и бо­лее. 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32656"/>
            <a:ext cx="3744416" cy="2622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671" y="3573016"/>
            <a:ext cx="3726809" cy="244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2191925"/>
      </p:ext>
    </p:extLst>
  </p:cSld>
  <p:clrMapOvr>
    <a:masterClrMapping/>
  </p:clrMapOvr>
</p:sld>
</file>

<file path=ppt/theme/theme1.xml><?xml version="1.0" encoding="utf-8"?>
<a:theme xmlns:a="http://schemas.openxmlformats.org/drawingml/2006/main" name="ага">
  <a:themeElements>
    <a:clrScheme name="sample 3">
      <a:dk1>
        <a:srgbClr val="0B398B"/>
      </a:dk1>
      <a:lt1>
        <a:srgbClr val="D1D1D1"/>
      </a:lt1>
      <a:dk2>
        <a:srgbClr val="000072"/>
      </a:dk2>
      <a:lt2>
        <a:srgbClr val="FFFFFF"/>
      </a:lt2>
      <a:accent1>
        <a:srgbClr val="003BB2"/>
      </a:accent1>
      <a:accent2>
        <a:srgbClr val="4DA6FF"/>
      </a:accent2>
      <a:accent3>
        <a:srgbClr val="AAAABC"/>
      </a:accent3>
      <a:accent4>
        <a:srgbClr val="B2B2B2"/>
      </a:accent4>
      <a:accent5>
        <a:srgbClr val="AAAFD5"/>
      </a:accent5>
      <a:accent6>
        <a:srgbClr val="4596E7"/>
      </a:accent6>
      <a:hlink>
        <a:srgbClr val="00D69E"/>
      </a:hlink>
      <a:folHlink>
        <a:srgbClr val="D46AE8"/>
      </a:folHlink>
    </a:clrScheme>
    <a:fontScheme name="sam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333333"/>
        </a:dk1>
        <a:lt1>
          <a:srgbClr val="FFFFFF"/>
        </a:lt1>
        <a:dk2>
          <a:srgbClr val="470E03"/>
        </a:dk2>
        <a:lt2>
          <a:srgbClr val="FFFFFF"/>
        </a:lt2>
        <a:accent1>
          <a:srgbClr val="CC6600"/>
        </a:accent1>
        <a:accent2>
          <a:srgbClr val="99CCFF"/>
        </a:accent2>
        <a:accent3>
          <a:srgbClr val="B1AAAA"/>
        </a:accent3>
        <a:accent4>
          <a:srgbClr val="DADADA"/>
        </a:accent4>
        <a:accent5>
          <a:srgbClr val="E2B8AA"/>
        </a:accent5>
        <a:accent6>
          <a:srgbClr val="8AB9E7"/>
        </a:accent6>
        <a:hlink>
          <a:srgbClr val="2EB62E"/>
        </a:hlink>
        <a:folHlink>
          <a:srgbClr val="E88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 2">
        <a:dk1>
          <a:srgbClr val="000000"/>
        </a:dk1>
        <a:lt1>
          <a:srgbClr val="D1D1D1"/>
        </a:lt1>
        <a:dk2>
          <a:srgbClr val="003600"/>
        </a:dk2>
        <a:lt2>
          <a:srgbClr val="FFFFFF"/>
        </a:lt2>
        <a:accent1>
          <a:srgbClr val="26A84E"/>
        </a:accent1>
        <a:accent2>
          <a:srgbClr val="C7E46A"/>
        </a:accent2>
        <a:accent3>
          <a:srgbClr val="AAAEAA"/>
        </a:accent3>
        <a:accent4>
          <a:srgbClr val="B2B2B2"/>
        </a:accent4>
        <a:accent5>
          <a:srgbClr val="ACD1B2"/>
        </a:accent5>
        <a:accent6>
          <a:srgbClr val="B4CF5F"/>
        </a:accent6>
        <a:hlink>
          <a:srgbClr val="00D69E"/>
        </a:hlink>
        <a:folHlink>
          <a:srgbClr val="4466A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 3">
        <a:dk1>
          <a:srgbClr val="0B398B"/>
        </a:dk1>
        <a:lt1>
          <a:srgbClr val="D1D1D1"/>
        </a:lt1>
        <a:dk2>
          <a:srgbClr val="000072"/>
        </a:dk2>
        <a:lt2>
          <a:srgbClr val="FFFFFF"/>
        </a:lt2>
        <a:accent1>
          <a:srgbClr val="003BB2"/>
        </a:accent1>
        <a:accent2>
          <a:srgbClr val="4DA6FF"/>
        </a:accent2>
        <a:accent3>
          <a:srgbClr val="AAAABC"/>
        </a:accent3>
        <a:accent4>
          <a:srgbClr val="B2B2B2"/>
        </a:accent4>
        <a:accent5>
          <a:srgbClr val="AAAFD5"/>
        </a:accent5>
        <a:accent6>
          <a:srgbClr val="4596E7"/>
        </a:accent6>
        <a:hlink>
          <a:srgbClr val="00D69E"/>
        </a:hlink>
        <a:folHlink>
          <a:srgbClr val="D46AE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ага</Template>
  <TotalTime>613</TotalTime>
  <Words>352</Words>
  <Application>Microsoft Macintosh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Wingdings</vt:lpstr>
      <vt:lpstr>ага</vt:lpstr>
      <vt:lpstr>ОСОБЕННОСТИ ОРТОПЕДИЧЕКОГО ЛЕЧЕНИЯ ПАЦИЕНТОВ С ПОЛНЫМ ОТСУТСТВИЕМ ЗУБОВ ПРИ ПОВТОРНОМ ПРОТЕЗИРОВАНИИ  </vt:lpstr>
      <vt:lpstr>Показаниями к повторному протезированию являются снижение лечебных, профилактических свойств и возрастающее нежелательное действие протеза</vt:lpstr>
      <vt:lpstr>При полном отсутствии зубов протезы рекомендуется менять через каж­дые 3-4 года, так как процессы резорбции костной ткани, начавшиеся после удале­ния зубов, продолжаются и под пласти­ночным протезом. Атрофия проходит неравномерно. </vt:lpstr>
      <vt:lpstr>   </vt:lpstr>
      <vt:lpstr>В клинике это выражается в том, что протезы начинают : - плохо фиксироваться  - балансировать </vt:lpstr>
      <vt:lpstr> На различных участках под протезом мо­гут отмечаться болевые точки </vt:lpstr>
      <vt:lpstr>Бугры жевательных и режущие края передних зубов истираются, в результате чего пациенты могут жаловаться на затруднение при пережевывании пищи.      При этом, как правило, жевательная функция остается, однако значительно увеличивается (почти вдвое) продолжи­тельность жевательного периода.</vt:lpstr>
      <vt:lpstr> </vt:lpstr>
      <vt:lpstr>    В связи со стертостью пластмассовых зубов у пациентов часто возникает снижение высоты нижнего отдела лица, причем в зависимости от продолжитель­ности пользования протезами и степени стертости пластмассовых зубов сниже­ние может составлять от 2 до 10 мм и бо­лее. </vt:lpstr>
      <vt:lpstr>Снижение межальвеолярной высоты у лиц, пользующихся съемными протезами, связано с:</vt:lpstr>
    </vt:vector>
  </TitlesOfParts>
  <Company>SPecialiST RePack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Эльдорадо</dc:creator>
  <cp:lastModifiedBy>Олег Орешака</cp:lastModifiedBy>
  <cp:revision>49</cp:revision>
  <dcterms:created xsi:type="dcterms:W3CDTF">2015-08-27T13:24:28Z</dcterms:created>
  <dcterms:modified xsi:type="dcterms:W3CDTF">2021-01-17T15:44:53Z</dcterms:modified>
</cp:coreProperties>
</file>