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9" r:id="rId3"/>
    <p:sldId id="260" r:id="rId4"/>
    <p:sldId id="299" r:id="rId5"/>
    <p:sldId id="300" r:id="rId6"/>
    <p:sldId id="312" r:id="rId7"/>
    <p:sldId id="313" r:id="rId8"/>
    <p:sldId id="314" r:id="rId9"/>
    <p:sldId id="340" r:id="rId10"/>
    <p:sldId id="342" r:id="rId11"/>
    <p:sldId id="315" r:id="rId12"/>
    <p:sldId id="316" r:id="rId13"/>
    <p:sldId id="317" r:id="rId14"/>
    <p:sldId id="341" r:id="rId15"/>
    <p:sldId id="318" r:id="rId16"/>
    <p:sldId id="343" r:id="rId17"/>
    <p:sldId id="320" r:id="rId18"/>
    <p:sldId id="321" r:id="rId19"/>
    <p:sldId id="322" r:id="rId20"/>
    <p:sldId id="323" r:id="rId21"/>
    <p:sldId id="325" r:id="rId22"/>
    <p:sldId id="327" r:id="rId23"/>
    <p:sldId id="328" r:id="rId24"/>
    <p:sldId id="329" r:id="rId25"/>
    <p:sldId id="344" r:id="rId26"/>
    <p:sldId id="330" r:id="rId27"/>
    <p:sldId id="332" r:id="rId28"/>
    <p:sldId id="333" r:id="rId29"/>
    <p:sldId id="334" r:id="rId30"/>
    <p:sldId id="335" r:id="rId31"/>
    <p:sldId id="336" r:id="rId32"/>
    <p:sldId id="298"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5F5F5F"/>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19" autoAdjust="0"/>
    <p:restoredTop sz="94660"/>
  </p:normalViewPr>
  <p:slideViewPr>
    <p:cSldViewPr>
      <p:cViewPr varScale="1">
        <p:scale>
          <a:sx n="103" d="100"/>
          <a:sy n="103" d="100"/>
        </p:scale>
        <p:origin x="-21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753CB-DF71-4D40-8F42-D3EC241DD38A}" type="datetimeFigureOut">
              <a:rPr lang="ru-RU" smtClean="0"/>
              <a:pPr/>
              <a:t>08.04.2018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5508E-34F2-4BE6-9DFD-6A63AC851CE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05508E-34F2-4BE6-9DFD-6A63AC851CE8}"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05508E-34F2-4BE6-9DFD-6A63AC851CE8}" type="slidenum">
              <a:rPr lang="ru-RU" smtClean="0"/>
              <a:pPr/>
              <a:t>10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05508E-34F2-4BE6-9DFD-6A63AC851CE8}" type="slidenum">
              <a:rPr lang="ru-RU" smtClean="0"/>
              <a:pPr/>
              <a:t>12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b="0" dirty="0"/>
          </a:p>
        </p:txBody>
      </p:sp>
      <p:sp>
        <p:nvSpPr>
          <p:cNvPr id="4" name="Номер слайда 3"/>
          <p:cNvSpPr>
            <a:spLocks noGrp="1"/>
          </p:cNvSpPr>
          <p:nvPr>
            <p:ph type="sldNum" sz="quarter" idx="10"/>
          </p:nvPr>
        </p:nvSpPr>
        <p:spPr/>
        <p:txBody>
          <a:bodyPr/>
          <a:lstStyle/>
          <a:p>
            <a:fld id="{0A05508E-34F2-4BE6-9DFD-6A63AC851CE8}" type="slidenum">
              <a:rPr lang="ru-RU" smtClean="0"/>
              <a:pPr/>
              <a:t>14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05508E-34F2-4BE6-9DFD-6A63AC851CE8}" type="slidenum">
              <a:rPr lang="ru-RU" smtClean="0"/>
              <a:pPr/>
              <a:t>17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05508E-34F2-4BE6-9DFD-6A63AC851CE8}" type="slidenum">
              <a:rPr lang="ru-RU" smtClean="0"/>
              <a:pPr/>
              <a:t>24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05508E-34F2-4BE6-9DFD-6A63AC851CE8}" type="slidenum">
              <a:rPr lang="ru-RU" smtClean="0"/>
              <a:pPr/>
              <a:t>28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05508E-34F2-4BE6-9DFD-6A63AC851CE8}" type="slidenum">
              <a:rPr lang="ru-RU" smtClean="0"/>
              <a:pPr/>
              <a:t>30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CE1D291C-3FDC-4804-89D7-188849D94ABD}"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2C752823-B7CE-4A83-B512-8955BC05EE6B}"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C644CD40-1288-4D0B-82CC-CB69F97A364E}" type="slidenum">
              <a:rPr lang="ru-RU" altLang="ru-RU"/>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2EBFD1E5-0466-4622-8FFB-677BE44C70EC}"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7B7D84A3-B66E-47D4-85D3-A0AD7FF309B6}"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64C1616E-9120-4DDF-8472-61E3390AA85C}"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F970931-4783-4AB7-9A6F-3371CE63C9B8}"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B80F1607-17B8-4A91-990C-B4B8AA36BA3F}"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E7138A01-2F54-40C7-A1F3-FBBE47849EDE}"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EA9F0E93-CC2A-4F1F-AAAB-EF7521E5EBFC}"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4BC6FE8C-D22B-4DFD-BD89-1DE989119C1A}"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A1530903-E124-4C5B-962D-27B5DE3C7DB7}"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4883623-5A5D-4720-9B33-86DB5DFA737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228600" y="1828800"/>
            <a:ext cx="8763000"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ru-RU" sz="3600" b="1" i="1" dirty="0" smtClean="0">
                <a:solidFill>
                  <a:srgbClr val="0066FF"/>
                </a:solidFill>
                <a:effectLst>
                  <a:outerShdw blurRad="38100" dist="38100" dir="2700000" algn="tl">
                    <a:srgbClr val="C0C0C0"/>
                  </a:outerShdw>
                </a:effectLst>
              </a:rPr>
              <a:t>Introduction to Military Hygiene</a:t>
            </a:r>
          </a:p>
          <a:p>
            <a:pPr algn="ctr" eaLnBrk="1" hangingPunct="1">
              <a:spcBef>
                <a:spcPct val="50000"/>
              </a:spcBef>
              <a:defRPr/>
            </a:pPr>
            <a:r>
              <a:rPr lang="en-US" altLang="ru-RU" sz="3600" b="1" i="1" dirty="0" smtClean="0">
                <a:solidFill>
                  <a:srgbClr val="0066FF"/>
                </a:solidFill>
                <a:effectLst>
                  <a:outerShdw blurRad="38100" dist="38100" dir="2700000" algn="tl">
                    <a:srgbClr val="C0C0C0"/>
                  </a:outerShdw>
                </a:effectLst>
              </a:rPr>
              <a:t>Military Food Safety</a:t>
            </a:r>
            <a:endParaRPr lang="ru-RU" altLang="ru-RU" sz="3600" b="1" i="1" dirty="0" smtClean="0">
              <a:solidFill>
                <a:srgbClr val="0066FF"/>
              </a:solidFill>
              <a:effectLst>
                <a:outerShdw blurRad="38100" dist="38100" dir="2700000" algn="tl">
                  <a:srgbClr val="C0C0C0"/>
                </a:outerShdw>
              </a:effectLst>
            </a:endParaRPr>
          </a:p>
        </p:txBody>
      </p:sp>
      <p:sp>
        <p:nvSpPr>
          <p:cNvPr id="2052" name="Rectangle 6"/>
          <p:cNvSpPr>
            <a:spLocks noChangeArrowheads="1"/>
          </p:cNvSpPr>
          <p:nvPr/>
        </p:nvSpPr>
        <p:spPr bwMode="auto">
          <a:xfrm>
            <a:off x="1143000" y="4572000"/>
            <a:ext cx="6720109" cy="707886"/>
          </a:xfrm>
          <a:prstGeom prst="rect">
            <a:avLst/>
          </a:prstGeom>
          <a:noFill/>
          <a:ln w="9525">
            <a:noFill/>
            <a:miter lim="800000"/>
            <a:headEnd/>
            <a:tailEnd/>
          </a:ln>
          <a:effectLst/>
        </p:spPr>
        <p:txBody>
          <a:bodyPr wrap="none">
            <a:spAutoFit/>
          </a:bodyPr>
          <a:lstStyle/>
          <a:p>
            <a:pPr algn="ctr"/>
            <a:r>
              <a:rPr lang="en-US" altLang="ru-RU" sz="2000" b="1" dirty="0" smtClean="0">
                <a:solidFill>
                  <a:schemeClr val="tx2"/>
                </a:solidFill>
              </a:rPr>
              <a:t>Department of hygiene, ecology basics and life safety</a:t>
            </a:r>
          </a:p>
          <a:p>
            <a:pPr algn="ctr"/>
            <a:r>
              <a:rPr lang="en-US" altLang="ru-RU" sz="2000" b="1" dirty="0" smtClean="0">
                <a:solidFill>
                  <a:schemeClr val="tx2"/>
                </a:solidFill>
              </a:rPr>
              <a:t>Altai State Medical University</a:t>
            </a:r>
            <a:endParaRPr lang="ru-RU" altLang="ru-RU" sz="2000" b="1" dirty="0">
              <a:solidFill>
                <a:schemeClr val="tx2"/>
              </a:solidFill>
            </a:endParaRPr>
          </a:p>
        </p:txBody>
      </p:sp>
      <p:sp>
        <p:nvSpPr>
          <p:cNvPr id="2053" name="Oval 7"/>
          <p:cNvSpPr>
            <a:spLocks noChangeArrowheads="1"/>
          </p:cNvSpPr>
          <p:nvPr/>
        </p:nvSpPr>
        <p:spPr bwMode="auto">
          <a:xfrm>
            <a:off x="609600" y="4267200"/>
            <a:ext cx="7848600" cy="76200"/>
          </a:xfrm>
          <a:prstGeom prst="ellipse">
            <a:avLst/>
          </a:prstGeom>
          <a:solidFill>
            <a:srgbClr val="0066FF"/>
          </a:solidFill>
          <a:ln w="9525">
            <a:noFill/>
            <a:round/>
            <a:headEnd/>
            <a:tailEnd/>
          </a:ln>
          <a:effectLst/>
        </p:spPr>
        <p:txBody>
          <a:bodyPr wrap="none" anchor="ctr"/>
          <a:lstStyle/>
          <a:p>
            <a:endParaRPr lang="ru-RU" alt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152400"/>
            <a:ext cx="8229600" cy="1143000"/>
          </a:xfrm>
        </p:spPr>
        <p:txBody>
          <a:bodyPr/>
          <a:lstStyle/>
          <a:p>
            <a:r>
              <a:rPr lang="en-GB" sz="3200" b="1" dirty="0" smtClean="0">
                <a:solidFill>
                  <a:schemeClr val="bg1"/>
                </a:solidFill>
              </a:rPr>
              <a:t>Principles of nutrition</a:t>
            </a:r>
            <a:endParaRPr lang="ru-RU" sz="3200" b="1" dirty="0" smtClean="0">
              <a:solidFill>
                <a:schemeClr val="bg1"/>
              </a:solidFill>
            </a:endParaRPr>
          </a:p>
        </p:txBody>
      </p:sp>
      <p:sp>
        <p:nvSpPr>
          <p:cNvPr id="11267" name="Rectangle 3"/>
          <p:cNvSpPr>
            <a:spLocks noGrp="1" noChangeArrowheads="1"/>
          </p:cNvSpPr>
          <p:nvPr>
            <p:ph type="body" idx="1"/>
          </p:nvPr>
        </p:nvSpPr>
        <p:spPr>
          <a:xfrm>
            <a:off x="0" y="1600200"/>
            <a:ext cx="7848600" cy="4525963"/>
          </a:xfrm>
        </p:spPr>
        <p:txBody>
          <a:bodyPr/>
          <a:lstStyle/>
          <a:p>
            <a:r>
              <a:rPr lang="en-US" dirty="0" smtClean="0"/>
              <a:t>1. Three meals a day; hot meals at least 2 times a day</a:t>
            </a:r>
          </a:p>
          <a:p>
            <a:r>
              <a:rPr lang="en-US" dirty="0" smtClean="0"/>
              <a:t>2. Observance of the basic laws of rational nutrition:</a:t>
            </a:r>
          </a:p>
          <a:p>
            <a:r>
              <a:rPr lang="en-US" dirty="0" smtClean="0">
                <a:solidFill>
                  <a:schemeClr val="accent2"/>
                </a:solidFill>
              </a:rPr>
              <a:t>- the law of qualitative adequacy;</a:t>
            </a:r>
          </a:p>
          <a:p>
            <a:endParaRPr lang="en-US" dirty="0" smtClean="0">
              <a:solidFill>
                <a:schemeClr val="accent2"/>
              </a:solidFill>
            </a:endParaRPr>
          </a:p>
          <a:p>
            <a:r>
              <a:rPr lang="en-US" dirty="0" smtClean="0">
                <a:solidFill>
                  <a:schemeClr val="accent2"/>
                </a:solidFill>
              </a:rPr>
              <a:t>- the law of quantitative adequacy</a:t>
            </a:r>
            <a:endParaRPr lang="ru-RU" dirty="0" smtClean="0">
              <a:solidFill>
                <a:schemeClr val="accent2"/>
              </a:solidFill>
            </a:endParaRPr>
          </a:p>
        </p:txBody>
      </p:sp>
      <p:pic>
        <p:nvPicPr>
          <p:cNvPr id="11268" name="Picture 4"/>
          <p:cNvPicPr>
            <a:picLocks noChangeAspect="1" noChangeArrowheads="1"/>
          </p:cNvPicPr>
          <p:nvPr/>
        </p:nvPicPr>
        <p:blipFill>
          <a:blip r:embed="rId3"/>
          <a:srcRect/>
          <a:stretch>
            <a:fillRect/>
          </a:stretch>
        </p:blipFill>
        <p:spPr bwMode="auto">
          <a:xfrm>
            <a:off x="7772400" y="1371600"/>
            <a:ext cx="13716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57200" y="762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GB" sz="4000" b="1" dirty="0" smtClean="0">
                <a:solidFill>
                  <a:schemeClr val="bg1"/>
                </a:solidFill>
                <a:effectLst>
                  <a:outerShdw blurRad="38100" dist="38100" dir="2700000" algn="tl">
                    <a:srgbClr val="C0C0C0"/>
                  </a:outerShdw>
                </a:effectLst>
              </a:rPr>
              <a:t>Kinds of rations</a:t>
            </a:r>
            <a:endParaRPr lang="ru-RU" dirty="0" smtClean="0"/>
          </a:p>
        </p:txBody>
      </p:sp>
      <p:sp>
        <p:nvSpPr>
          <p:cNvPr id="31787" name="Rectangle 43"/>
          <p:cNvSpPr>
            <a:spLocks noChangeArrowheads="1"/>
          </p:cNvSpPr>
          <p:nvPr/>
        </p:nvSpPr>
        <p:spPr bwMode="auto">
          <a:xfrm>
            <a:off x="152400" y="1295400"/>
            <a:ext cx="8991600" cy="3108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dirty="0">
                <a:solidFill>
                  <a:schemeClr val="accent2"/>
                </a:solidFill>
                <a:effectLst>
                  <a:outerShdw blurRad="38100" dist="38100" dir="2700000" algn="tl">
                    <a:srgbClr val="C0C0C0"/>
                  </a:outerShdw>
                </a:effectLst>
              </a:rPr>
              <a:t>R</a:t>
            </a:r>
            <a:r>
              <a:rPr lang="en-US" sz="2800" b="1" dirty="0" smtClean="0">
                <a:solidFill>
                  <a:schemeClr val="accent2"/>
                </a:solidFill>
                <a:effectLst>
                  <a:outerShdw blurRad="38100" dist="38100" dir="2700000" algn="tl">
                    <a:srgbClr val="C0C0C0"/>
                  </a:outerShdw>
                </a:effectLst>
              </a:rPr>
              <a:t>ation</a:t>
            </a:r>
            <a:r>
              <a:rPr lang="en-US" sz="2800" dirty="0" smtClean="0">
                <a:effectLst>
                  <a:outerShdw blurRad="38100" dist="38100" dir="2700000" algn="tl">
                    <a:srgbClr val="C0C0C0"/>
                  </a:outerShdw>
                </a:effectLst>
              </a:rPr>
              <a:t> is </a:t>
            </a:r>
            <a:r>
              <a:rPr lang="en-US" sz="2800" dirty="0">
                <a:effectLst>
                  <a:outerShdw blurRad="38100" dist="38100" dir="2700000" algn="tl">
                    <a:srgbClr val="C0C0C0"/>
                  </a:outerShdw>
                </a:effectLst>
              </a:rPr>
              <a:t>the food given to conscripts, as well as to </a:t>
            </a:r>
            <a:r>
              <a:rPr lang="en-US" sz="2800" dirty="0" smtClean="0">
                <a:effectLst>
                  <a:outerShdw blurRad="38100" dist="38100" dir="2700000" algn="tl">
                    <a:srgbClr val="C0C0C0"/>
                  </a:outerShdw>
                </a:effectLst>
              </a:rPr>
              <a:t>ensigns</a:t>
            </a:r>
            <a:r>
              <a:rPr lang="en-US" sz="2800" dirty="0">
                <a:effectLst>
                  <a:outerShdw blurRad="38100" dist="38100" dir="2700000" algn="tl">
                    <a:srgbClr val="C0C0C0"/>
                  </a:outerShdw>
                </a:effectLst>
              </a:rPr>
              <a:t>, midshipmen and some officers and, in some cases, members of their families.</a:t>
            </a:r>
          </a:p>
          <a:p>
            <a:pPr>
              <a:defRPr/>
            </a:pPr>
            <a:r>
              <a:rPr lang="en-US" sz="2800" dirty="0">
                <a:effectLst>
                  <a:outerShdw blurRad="38100" dist="38100" dir="2700000" algn="tl">
                    <a:srgbClr val="C0C0C0"/>
                  </a:outerShdw>
                </a:effectLst>
              </a:rPr>
              <a:t> </a:t>
            </a:r>
          </a:p>
          <a:p>
            <a:pPr>
              <a:defRPr/>
            </a:pPr>
            <a:r>
              <a:rPr lang="en-US" sz="2800" dirty="0">
                <a:effectLst>
                  <a:outerShdw blurRad="38100" dist="38100" dir="2700000" algn="tl">
                    <a:srgbClr val="C0C0C0"/>
                  </a:outerShdw>
                </a:effectLst>
              </a:rPr>
              <a:t>- rations of the boiler allowance;</a:t>
            </a:r>
          </a:p>
          <a:p>
            <a:pPr>
              <a:defRPr/>
            </a:pPr>
            <a:r>
              <a:rPr lang="en-US" sz="2800" dirty="0">
                <a:effectLst>
                  <a:outerShdw blurRad="38100" dist="38100" dir="2700000" algn="tl">
                    <a:srgbClr val="C0C0C0"/>
                  </a:outerShdw>
                </a:effectLst>
              </a:rPr>
              <a:t>- dry rations;</a:t>
            </a:r>
          </a:p>
          <a:p>
            <a:pPr>
              <a:defRPr/>
            </a:pPr>
            <a:r>
              <a:rPr lang="en-US" sz="2800" dirty="0">
                <a:effectLst>
                  <a:outerShdw blurRad="38100" dist="38100" dir="2700000" algn="tl">
                    <a:srgbClr val="C0C0C0"/>
                  </a:outerShdw>
                </a:effectLst>
              </a:rPr>
              <a:t>- and additional.</a:t>
            </a:r>
            <a:endParaRPr lang="ru-RU" sz="3200" dirty="0">
              <a:effectLst>
                <a:outerShdw blurRad="38100" dist="38100" dir="2700000" algn="tl">
                  <a:srgbClr val="C0C0C0"/>
                </a:outerShdw>
              </a:effectLst>
            </a:endParaRPr>
          </a:p>
        </p:txBody>
      </p:sp>
      <p:pic>
        <p:nvPicPr>
          <p:cNvPr id="12292" name="Picture 45"/>
          <p:cNvPicPr>
            <a:picLocks noChangeAspect="1" noChangeArrowheads="1"/>
          </p:cNvPicPr>
          <p:nvPr/>
        </p:nvPicPr>
        <p:blipFill>
          <a:blip r:embed="rId2"/>
          <a:srcRect/>
          <a:stretch>
            <a:fillRect/>
          </a:stretch>
        </p:blipFill>
        <p:spPr bwMode="auto">
          <a:xfrm>
            <a:off x="5410200" y="3886200"/>
            <a:ext cx="3333750" cy="249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52400" y="1295400"/>
            <a:ext cx="4724400" cy="5181600"/>
          </a:xfrm>
        </p:spPr>
        <p:txBody>
          <a:bodyPr/>
          <a:lstStyle/>
          <a:p>
            <a:pPr algn="just" eaLnBrk="1" hangingPunct="1">
              <a:lnSpc>
                <a:spcPct val="80000"/>
              </a:lnSpc>
              <a:defRPr/>
            </a:pPr>
            <a:r>
              <a:rPr lang="en-US" sz="2400" dirty="0" smtClean="0">
                <a:effectLst>
                  <a:outerShdw blurRad="38100" dist="38100" dir="2700000" algn="tl">
                    <a:srgbClr val="C0C0C0"/>
                  </a:outerShdw>
                </a:effectLst>
              </a:rPr>
              <a:t>Combined arms ration No. 1</a:t>
            </a:r>
          </a:p>
          <a:p>
            <a:pPr algn="just" eaLnBrk="1" hangingPunct="1">
              <a:lnSpc>
                <a:spcPct val="80000"/>
              </a:lnSpc>
              <a:defRPr/>
            </a:pPr>
            <a:r>
              <a:rPr lang="en-US" sz="2400" dirty="0" smtClean="0">
                <a:effectLst>
                  <a:outerShdw blurRad="38100" dist="38100" dir="2700000" algn="tl">
                    <a:srgbClr val="C0C0C0"/>
                  </a:outerShdw>
                </a:effectLst>
              </a:rPr>
              <a:t>Race Pack No. 2</a:t>
            </a:r>
          </a:p>
          <a:p>
            <a:pPr algn="just" eaLnBrk="1" hangingPunct="1">
              <a:lnSpc>
                <a:spcPct val="80000"/>
              </a:lnSpc>
              <a:defRPr/>
            </a:pPr>
            <a:r>
              <a:rPr lang="en-US" sz="2400" dirty="0" smtClean="0">
                <a:effectLst>
                  <a:outerShdw blurRad="38100" dist="38100" dir="2700000" algn="tl">
                    <a:srgbClr val="C0C0C0"/>
                  </a:outerShdw>
                </a:effectLst>
              </a:rPr>
              <a:t>Marine ration No. 3</a:t>
            </a:r>
          </a:p>
          <a:p>
            <a:pPr algn="just" eaLnBrk="1" hangingPunct="1">
              <a:lnSpc>
                <a:spcPct val="80000"/>
              </a:lnSpc>
              <a:defRPr/>
            </a:pPr>
            <a:r>
              <a:rPr lang="en-US" sz="2400" dirty="0" smtClean="0">
                <a:effectLst>
                  <a:outerShdw blurRad="38100" dist="38100" dir="2700000" algn="tl">
                    <a:srgbClr val="C0C0C0"/>
                  </a:outerShdw>
                </a:effectLst>
              </a:rPr>
              <a:t>Underwater ration No. 4</a:t>
            </a:r>
          </a:p>
          <a:p>
            <a:pPr algn="just" eaLnBrk="1" hangingPunct="1">
              <a:lnSpc>
                <a:spcPct val="80000"/>
              </a:lnSpc>
              <a:defRPr/>
            </a:pPr>
            <a:r>
              <a:rPr lang="en-US" sz="2400" dirty="0" smtClean="0">
                <a:effectLst>
                  <a:outerShdw blurRad="38100" dist="38100" dir="2700000" algn="tl">
                    <a:srgbClr val="C0C0C0"/>
                  </a:outerShdw>
                </a:effectLst>
              </a:rPr>
              <a:t>Therapeutic ration No. 5</a:t>
            </a:r>
          </a:p>
          <a:p>
            <a:pPr algn="just" eaLnBrk="1" hangingPunct="1">
              <a:lnSpc>
                <a:spcPct val="80000"/>
              </a:lnSpc>
              <a:defRPr/>
            </a:pPr>
            <a:r>
              <a:rPr lang="en-US" sz="2400" dirty="0" smtClean="0">
                <a:effectLst>
                  <a:outerShdw blurRad="38100" dist="38100" dir="2700000" algn="tl">
                    <a:srgbClr val="C0C0C0"/>
                  </a:outerShdw>
                </a:effectLst>
              </a:rPr>
              <a:t>Rations for pupils of military colleges No. 6</a:t>
            </a:r>
          </a:p>
          <a:p>
            <a:pPr algn="just" eaLnBrk="1" hangingPunct="1">
              <a:lnSpc>
                <a:spcPct val="80000"/>
              </a:lnSpc>
              <a:buNone/>
              <a:defRPr/>
            </a:pPr>
            <a:endParaRPr lang="en-US" sz="2400" dirty="0" smtClean="0">
              <a:effectLst>
                <a:outerShdw blurRad="38100" dist="38100" dir="2700000" algn="tl">
                  <a:srgbClr val="C0C0C0"/>
                </a:outerShdw>
              </a:effectLst>
            </a:endParaRPr>
          </a:p>
          <a:p>
            <a:pPr algn="just" eaLnBrk="1" hangingPunct="1">
              <a:lnSpc>
                <a:spcPct val="80000"/>
              </a:lnSpc>
              <a:buNone/>
              <a:defRPr/>
            </a:pPr>
            <a:r>
              <a:rPr lang="en-US" sz="2000" dirty="0" smtClean="0">
                <a:effectLst>
                  <a:outerShdw blurRad="38100" dist="38100" dir="2700000" algn="tl">
                    <a:srgbClr val="C0C0C0"/>
                  </a:outerShdw>
                </a:effectLst>
              </a:rPr>
              <a:t>*** The norms of daily allowance of servicemen are determined taking into account the "Norms of physiological requirements for food substances and energy" for different groups of the population</a:t>
            </a:r>
            <a:endParaRPr lang="ru-RU" sz="1400" dirty="0" smtClean="0"/>
          </a:p>
        </p:txBody>
      </p:sp>
      <p:sp>
        <p:nvSpPr>
          <p:cNvPr id="11269" name="Rectangle 5"/>
          <p:cNvSpPr>
            <a:spLocks noGrp="1" noRot="1" noChangeArrowheads="1"/>
          </p:cNvSpPr>
          <p:nvPr>
            <p:ph type="title"/>
          </p:nvPr>
        </p:nvSpPr>
        <p:spPr>
          <a:xfrm>
            <a:off x="1143000" y="762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GB" sz="2800" b="1" dirty="0" smtClean="0">
                <a:solidFill>
                  <a:schemeClr val="bg1"/>
                </a:solidFill>
                <a:effectLst>
                  <a:outerShdw blurRad="38100" dist="38100" dir="2700000" algn="tl">
                    <a:srgbClr val="C0C0C0"/>
                  </a:outerShdw>
                </a:effectLst>
              </a:rPr>
              <a:t>Kinds of rations</a:t>
            </a:r>
            <a:endParaRPr lang="ru-RU" sz="2800" b="1" dirty="0" smtClean="0">
              <a:solidFill>
                <a:schemeClr val="bg1"/>
              </a:solidFill>
              <a:effectLst>
                <a:outerShdw blurRad="38100" dist="38100" dir="2700000" algn="tl">
                  <a:srgbClr val="C0C0C0"/>
                </a:outerShdw>
              </a:effectLst>
            </a:endParaRPr>
          </a:p>
        </p:txBody>
      </p:sp>
      <p:pic>
        <p:nvPicPr>
          <p:cNvPr id="13316" name="Picture 5"/>
          <p:cNvPicPr>
            <a:picLocks noChangeAspect="1" noChangeArrowheads="1"/>
          </p:cNvPicPr>
          <p:nvPr/>
        </p:nvPicPr>
        <p:blipFill>
          <a:blip r:embed="rId3"/>
          <a:srcRect/>
          <a:stretch>
            <a:fillRect/>
          </a:stretch>
        </p:blipFill>
        <p:spPr bwMode="auto">
          <a:xfrm>
            <a:off x="5029200" y="1371600"/>
            <a:ext cx="41148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2"/>
          <a:srcRect/>
          <a:stretch>
            <a:fillRect/>
          </a:stretch>
        </p:blipFill>
        <p:spPr bwMode="auto">
          <a:xfrm>
            <a:off x="0" y="3581400"/>
            <a:ext cx="3733800" cy="2667000"/>
          </a:xfrm>
          <a:prstGeom prst="rect">
            <a:avLst/>
          </a:prstGeom>
          <a:noFill/>
          <a:ln w="9525">
            <a:noFill/>
            <a:miter lim="800000"/>
            <a:headEnd/>
            <a:tailEnd/>
          </a:ln>
          <a:effectLst/>
        </p:spPr>
      </p:pic>
      <p:sp>
        <p:nvSpPr>
          <p:cNvPr id="11269" name="Rectangle 5"/>
          <p:cNvSpPr>
            <a:spLocks noGrp="1" noRot="1" noChangeArrowheads="1"/>
          </p:cNvSpPr>
          <p:nvPr>
            <p:ph type="title"/>
          </p:nvPr>
        </p:nvSpPr>
        <p:spPr>
          <a:xfrm>
            <a:off x="1219200" y="762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GB" sz="2800" b="1" dirty="0" smtClean="0">
                <a:solidFill>
                  <a:schemeClr val="bg1"/>
                </a:solidFill>
                <a:effectLst>
                  <a:outerShdw blurRad="38100" dist="38100" dir="2700000" algn="tl">
                    <a:srgbClr val="C0C0C0"/>
                  </a:outerShdw>
                </a:effectLst>
              </a:rPr>
              <a:t>Individual food intake</a:t>
            </a:r>
            <a:endParaRPr lang="ru-RU" sz="2800" dirty="0" smtClean="0">
              <a:solidFill>
                <a:schemeClr val="bg1"/>
              </a:solidFill>
              <a:effectLst>
                <a:outerShdw blurRad="38100" dist="38100" dir="2700000" algn="tl">
                  <a:srgbClr val="C0C0C0"/>
                </a:outerShdw>
              </a:effectLst>
            </a:endParaRPr>
          </a:p>
        </p:txBody>
      </p:sp>
      <p:sp>
        <p:nvSpPr>
          <p:cNvPr id="11270" name="Rectangle 6"/>
          <p:cNvSpPr>
            <a:spLocks noGrp="1" noChangeArrowheads="1"/>
          </p:cNvSpPr>
          <p:nvPr>
            <p:ph type="body" idx="1"/>
          </p:nvPr>
        </p:nvSpPr>
        <p:spPr>
          <a:xfrm>
            <a:off x="304800" y="1219200"/>
            <a:ext cx="8229600" cy="452596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marL="609600" indent="-609600">
              <a:buFont typeface="Wingdings" pitchFamily="2" charset="2"/>
              <a:buNone/>
              <a:defRPr/>
            </a:pPr>
            <a:r>
              <a:rPr lang="en-US" sz="2800" b="1" dirty="0" smtClean="0">
                <a:effectLst>
                  <a:outerShdw blurRad="38100" dist="38100" dir="2700000" algn="tl">
                    <a:srgbClr val="C0C0C0"/>
                  </a:outerShdw>
                </a:effectLst>
              </a:rPr>
              <a:t>Dry ration </a:t>
            </a:r>
            <a:r>
              <a:rPr lang="en-US" sz="2800" dirty="0" smtClean="0">
                <a:effectLst>
                  <a:outerShdw blurRad="38100" dist="38100" dir="2700000" algn="tl">
                    <a:srgbClr val="C0C0C0"/>
                  </a:outerShdw>
                </a:effectLst>
              </a:rPr>
              <a:t>is a set of products intended for feeding servicemen, as well as civilians, in conditions where it is not possible to cook hot food. The dry ration is calculated on the nutrition of one person during the day, or for one meal.</a:t>
            </a:r>
            <a:endParaRPr lang="ru-RU" sz="2400" dirty="0" smtClean="0">
              <a:effectLst>
                <a:outerShdw blurRad="38100" dist="38100" dir="2700000" algn="tl">
                  <a:srgbClr val="C0C0C0"/>
                </a:outerShdw>
              </a:effectLst>
            </a:endParaRPr>
          </a:p>
        </p:txBody>
      </p:sp>
      <p:pic>
        <p:nvPicPr>
          <p:cNvPr id="14341" name="Picture 7"/>
          <p:cNvPicPr>
            <a:picLocks noChangeAspect="1" noChangeArrowheads="1"/>
          </p:cNvPicPr>
          <p:nvPr/>
        </p:nvPicPr>
        <p:blipFill>
          <a:blip r:embed="rId3"/>
          <a:srcRect/>
          <a:stretch>
            <a:fillRect/>
          </a:stretch>
        </p:blipFill>
        <p:spPr bwMode="auto">
          <a:xfrm>
            <a:off x="4038600" y="3429000"/>
            <a:ext cx="4724400" cy="292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8229600" cy="1143000"/>
          </a:xfrm>
        </p:spPr>
        <p:txBody>
          <a:bodyPr/>
          <a:lstStyle/>
          <a:p>
            <a:r>
              <a:rPr lang="en-GB" sz="3200" b="1" dirty="0" smtClean="0">
                <a:solidFill>
                  <a:schemeClr val="bg1"/>
                </a:solidFill>
              </a:rPr>
              <a:t>Requirements for dry rations</a:t>
            </a:r>
            <a:endParaRPr lang="ru-RU" sz="3200" b="1" dirty="0" smtClean="0">
              <a:solidFill>
                <a:schemeClr val="bg1"/>
              </a:solidFill>
            </a:endParaRPr>
          </a:p>
        </p:txBody>
      </p:sp>
      <p:sp>
        <p:nvSpPr>
          <p:cNvPr id="59395" name="Rectangle 3"/>
          <p:cNvSpPr>
            <a:spLocks noGrp="1" noChangeArrowheads="1"/>
          </p:cNvSpPr>
          <p:nvPr>
            <p:ph type="body" idx="1"/>
          </p:nvPr>
        </p:nvSpPr>
        <p:spPr/>
        <p:txBody>
          <a:bodyPr/>
          <a:lstStyle/>
          <a:p>
            <a:pPr algn="just">
              <a:buFont typeface="Wingdings" pitchFamily="2" charset="2"/>
              <a:buChar char="Ø"/>
              <a:defRPr/>
            </a:pPr>
            <a:r>
              <a:rPr lang="en-US" sz="2400" dirty="0" smtClean="0"/>
              <a:t>Possibility of long-term storage (mayonnaise, fresh fruit, etc. are excluded);</a:t>
            </a:r>
          </a:p>
          <a:p>
            <a:pPr algn="just">
              <a:buFont typeface="Wingdings" pitchFamily="2" charset="2"/>
              <a:buChar char="Ø"/>
              <a:defRPr/>
            </a:pPr>
            <a:r>
              <a:rPr lang="en-US" sz="2400" dirty="0" smtClean="0"/>
              <a:t>Products included in the dry ration should be ready for use, or easy to prepare;</a:t>
            </a:r>
          </a:p>
          <a:p>
            <a:pPr algn="just">
              <a:buFont typeface="Wingdings" pitchFamily="2" charset="2"/>
              <a:buChar char="Ø"/>
              <a:defRPr/>
            </a:pPr>
            <a:r>
              <a:rPr lang="en-US" sz="2400" dirty="0" smtClean="0"/>
              <a:t>In the dry ration should include easily digestible products that do not cause food disorders, allergies, etc.;</a:t>
            </a:r>
          </a:p>
          <a:p>
            <a:pPr algn="just">
              <a:buFont typeface="Wingdings" pitchFamily="2" charset="2"/>
              <a:buChar char="Ø"/>
              <a:defRPr/>
            </a:pPr>
            <a:r>
              <a:rPr lang="en-US" sz="2400" dirty="0" smtClean="0"/>
              <a:t>Packaging of dry soldering should protect it from water and contamination;</a:t>
            </a:r>
          </a:p>
          <a:p>
            <a:pPr algn="just">
              <a:buFont typeface="Wingdings" pitchFamily="2" charset="2"/>
              <a:buChar char="Ø"/>
              <a:defRPr/>
            </a:pPr>
            <a:r>
              <a:rPr lang="en-US" sz="2400" dirty="0" smtClean="0"/>
              <a:t>Sufficient food and energy value.</a:t>
            </a:r>
            <a:endParaRPr lang="ru-RU"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2"/>
          <a:srcRect/>
          <a:stretch>
            <a:fillRect/>
          </a:stretch>
        </p:blipFill>
        <p:spPr bwMode="auto">
          <a:xfrm>
            <a:off x="5486400" y="2438400"/>
            <a:ext cx="3657600" cy="2724150"/>
          </a:xfrm>
          <a:prstGeom prst="rect">
            <a:avLst/>
          </a:prstGeom>
          <a:noFill/>
          <a:ln w="9525">
            <a:noFill/>
            <a:miter lim="800000"/>
            <a:headEnd/>
            <a:tailEnd/>
          </a:ln>
          <a:effectLst/>
        </p:spPr>
      </p:pic>
      <p:sp>
        <p:nvSpPr>
          <p:cNvPr id="13315" name="Rectangle 3"/>
          <p:cNvSpPr>
            <a:spLocks noGrp="1" noChangeArrowheads="1"/>
          </p:cNvSpPr>
          <p:nvPr>
            <p:ph type="body" idx="1"/>
          </p:nvPr>
        </p:nvSpPr>
        <p:spPr>
          <a:xfrm>
            <a:off x="0" y="1371600"/>
            <a:ext cx="7010400" cy="495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marL="609600" indent="-609600" algn="just">
              <a:defRPr/>
            </a:pPr>
            <a:r>
              <a:rPr lang="en-GB" sz="2000" dirty="0" smtClean="0">
                <a:effectLst>
                  <a:outerShdw blurRad="38100" dist="38100" dir="2700000" algn="tl">
                    <a:srgbClr val="C0C0C0"/>
                  </a:outerShdw>
                </a:effectLst>
              </a:rPr>
              <a:t>Canned foods (stewed meat, condensed milk, etc.);</a:t>
            </a:r>
          </a:p>
          <a:p>
            <a:pPr marL="609600" indent="-609600" algn="just">
              <a:defRPr/>
            </a:pPr>
            <a:r>
              <a:rPr lang="en-GB" sz="2000" dirty="0" smtClean="0">
                <a:effectLst>
                  <a:outerShdw blurRad="38100" dist="38100" dir="2700000" algn="tl">
                    <a:srgbClr val="C0C0C0"/>
                  </a:outerShdw>
                </a:effectLst>
              </a:rPr>
              <a:t>Dried and freeze-dried products (milk powder, instant coffee, instant soups);</a:t>
            </a:r>
          </a:p>
          <a:p>
            <a:pPr marL="609600" indent="-609600" algn="just">
              <a:defRPr/>
            </a:pPr>
            <a:r>
              <a:rPr lang="en-GB" sz="2000" dirty="0" smtClean="0">
                <a:effectLst>
                  <a:outerShdw blurRad="38100" dist="38100" dir="2700000" algn="tl">
                    <a:srgbClr val="C0C0C0"/>
                  </a:outerShdw>
                </a:effectLst>
              </a:rPr>
              <a:t>Crackers, crackers or biscuits;</a:t>
            </a:r>
          </a:p>
          <a:p>
            <a:pPr marL="609600" indent="-609600" algn="just">
              <a:defRPr/>
            </a:pPr>
            <a:r>
              <a:rPr lang="en-GB" sz="2000" dirty="0" smtClean="0">
                <a:effectLst>
                  <a:outerShdw blurRad="38100" dist="38100" dir="2700000" algn="tl">
                    <a:srgbClr val="C0C0C0"/>
                  </a:outerShdw>
                </a:effectLst>
              </a:rPr>
              <a:t>Food additives (salt, sugar, condiments);</a:t>
            </a:r>
          </a:p>
          <a:p>
            <a:pPr marL="609600" indent="-609600" algn="just">
              <a:defRPr/>
            </a:pPr>
            <a:r>
              <a:rPr lang="en-GB" sz="2000" dirty="0" smtClean="0">
                <a:effectLst>
                  <a:outerShdw blurRad="38100" dist="38100" dir="2700000" algn="tl">
                    <a:srgbClr val="C0C0C0"/>
                  </a:outerShdw>
                </a:effectLst>
              </a:rPr>
              <a:t>Vitamins.</a:t>
            </a:r>
          </a:p>
          <a:p>
            <a:pPr marL="609600" indent="-609600" algn="just">
              <a:defRPr/>
            </a:pPr>
            <a:endParaRPr lang="en-GB" sz="2000" dirty="0" smtClean="0">
              <a:effectLst>
                <a:outerShdw blurRad="38100" dist="38100" dir="2700000" algn="tl">
                  <a:srgbClr val="C0C0C0"/>
                </a:outerShdw>
              </a:effectLst>
            </a:endParaRPr>
          </a:p>
          <a:p>
            <a:pPr marL="609600" indent="-609600" algn="just">
              <a:buNone/>
              <a:defRPr/>
            </a:pPr>
            <a:r>
              <a:rPr lang="en-GB" sz="2000" dirty="0" smtClean="0">
                <a:effectLst>
                  <a:outerShdw blurRad="38100" dist="38100" dir="2700000" algn="tl">
                    <a:srgbClr val="C0C0C0"/>
                  </a:outerShdw>
                </a:effectLst>
              </a:rPr>
              <a:t>*** In addition to food:</a:t>
            </a:r>
          </a:p>
          <a:p>
            <a:pPr marL="609600" indent="-609600" algn="just">
              <a:buNone/>
              <a:defRPr/>
            </a:pPr>
            <a:r>
              <a:rPr lang="en-GB" sz="2000" dirty="0" smtClean="0">
                <a:effectLst>
                  <a:outerShdw blurRad="38100" dist="38100" dir="2700000" algn="tl">
                    <a:srgbClr val="C0C0C0"/>
                  </a:outerShdw>
                </a:effectLst>
              </a:rPr>
              <a:t>     Disposable tableware;</a:t>
            </a:r>
          </a:p>
          <a:p>
            <a:pPr marL="609600" indent="-609600" algn="just">
              <a:buNone/>
              <a:defRPr/>
            </a:pPr>
            <a:r>
              <a:rPr lang="en-GB" sz="2000" dirty="0" smtClean="0">
                <a:effectLst>
                  <a:outerShdw blurRad="38100" dist="38100" dir="2700000" algn="tl">
                    <a:srgbClr val="C0C0C0"/>
                  </a:outerShdw>
                </a:effectLst>
              </a:rPr>
              <a:t>     Means of hygiene (disinfecting napkins, chewing gum);</a:t>
            </a:r>
          </a:p>
          <a:p>
            <a:pPr marL="609600" indent="-609600" algn="just">
              <a:buNone/>
              <a:defRPr/>
            </a:pPr>
            <a:r>
              <a:rPr lang="en-GB" sz="2000" dirty="0" smtClean="0">
                <a:effectLst>
                  <a:outerShdw blurRad="38100" dist="38100" dir="2700000" algn="tl">
                    <a:srgbClr val="C0C0C0"/>
                  </a:outerShdw>
                </a:effectLst>
              </a:rPr>
              <a:t>     Means for heating products (dry fuel);</a:t>
            </a:r>
          </a:p>
          <a:p>
            <a:pPr marL="609600" indent="-609600" algn="just">
              <a:buNone/>
              <a:defRPr/>
            </a:pPr>
            <a:r>
              <a:rPr lang="en-GB" sz="2000" dirty="0" smtClean="0">
                <a:effectLst>
                  <a:outerShdw blurRad="38100" dist="38100" dir="2700000" algn="tl">
                    <a:srgbClr val="C0C0C0"/>
                  </a:outerShdw>
                </a:effectLst>
              </a:rPr>
              <a:t>     Means for water disinfection.</a:t>
            </a:r>
            <a:endParaRPr lang="ru-RU" sz="1800" dirty="0" smtClean="0">
              <a:effectLst>
                <a:outerShdw blurRad="38100" dist="38100" dir="2700000" algn="tl">
                  <a:srgbClr val="C0C0C0"/>
                </a:outerShdw>
              </a:effectLst>
            </a:endParaRPr>
          </a:p>
        </p:txBody>
      </p:sp>
      <p:sp>
        <p:nvSpPr>
          <p:cNvPr id="13314" name="Rectangle 2"/>
          <p:cNvSpPr>
            <a:spLocks noGrp="1" noRot="1" noChangeArrowheads="1"/>
          </p:cNvSpPr>
          <p:nvPr>
            <p:ph type="title"/>
          </p:nvPr>
        </p:nvSpPr>
        <p:spPr>
          <a:xfrm>
            <a:off x="914400" y="1524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US" sz="3200" b="1" dirty="0" smtClean="0">
                <a:solidFill>
                  <a:schemeClr val="bg1"/>
                </a:solidFill>
                <a:effectLst>
                  <a:outerShdw blurRad="38100" dist="38100" dir="2700000" algn="tl">
                    <a:srgbClr val="C0C0C0"/>
                  </a:outerShdw>
                </a:effectLst>
              </a:rPr>
              <a:t>Individual food intake consists of:</a:t>
            </a:r>
            <a:endParaRPr lang="ru-RU" sz="3200" b="1" dirty="0" smtClean="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76200"/>
            <a:ext cx="8229600" cy="1143000"/>
          </a:xfrm>
        </p:spPr>
        <p:txBody>
          <a:bodyPr/>
          <a:lstStyle/>
          <a:p>
            <a:r>
              <a:rPr lang="en-US" sz="2800" b="1" dirty="0" smtClean="0">
                <a:solidFill>
                  <a:schemeClr val="bg1"/>
                </a:solidFill>
              </a:rPr>
              <a:t>Ration in Russian Army</a:t>
            </a:r>
            <a:endParaRPr lang="ru-RU" sz="2800" b="1" dirty="0" smtClean="0">
              <a:solidFill>
                <a:schemeClr val="bg1"/>
              </a:solidFill>
            </a:endParaRPr>
          </a:p>
        </p:txBody>
      </p:sp>
      <p:pic>
        <p:nvPicPr>
          <p:cNvPr id="17411" name="Picture 3"/>
          <p:cNvPicPr>
            <a:picLocks noGrp="1" noChangeAspect="1" noChangeArrowheads="1"/>
          </p:cNvPicPr>
          <p:nvPr>
            <p:ph type="body" idx="1"/>
          </p:nvPr>
        </p:nvPicPr>
        <p:blipFill>
          <a:blip r:embed="rId2"/>
          <a:srcRect/>
          <a:stretch>
            <a:fillRect/>
          </a:stretch>
        </p:blipFill>
        <p:spPr>
          <a:xfrm>
            <a:off x="457200" y="1219200"/>
            <a:ext cx="8153400" cy="4953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0" y="1189038"/>
            <a:ext cx="9144000" cy="4525962"/>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just">
              <a:defRPr/>
            </a:pPr>
            <a:r>
              <a:rPr lang="en-US" sz="1600" dirty="0" smtClean="0">
                <a:effectLst>
                  <a:outerShdw blurRad="38100" dist="38100" dir="2700000" algn="tl">
                    <a:srgbClr val="C0C0C0"/>
                  </a:outerShdw>
                </a:effectLst>
              </a:rPr>
              <a:t>In preparation for the march (army’s moving), food supplies are replenished to the norm, maintenance of field kitchens and towing vehicles is being carried out.</a:t>
            </a:r>
          </a:p>
          <a:p>
            <a:pPr algn="just">
              <a:defRPr/>
            </a:pPr>
            <a:r>
              <a:rPr lang="en-US" sz="1600" dirty="0" smtClean="0">
                <a:effectLst>
                  <a:outerShdw blurRad="38100" dist="38100" dir="2700000" algn="tl">
                    <a:srgbClr val="C0C0C0"/>
                  </a:outerShdw>
                </a:effectLst>
              </a:rPr>
              <a:t>If the march takes place during the day, the first reception of hot food is planned for 1-1.5 hours before the exit. Lunch is organized in the second half of the daily crossing, when a two-hour halt is foreseen. Field kitchens should arrive in the recreation area, having hot water in the boilers.</a:t>
            </a:r>
          </a:p>
          <a:p>
            <a:pPr algn="just">
              <a:defRPr/>
            </a:pPr>
            <a:r>
              <a:rPr lang="en-US" sz="1600" dirty="0" smtClean="0">
                <a:effectLst>
                  <a:outerShdw blurRad="38100" dist="38100" dir="2700000" algn="tl">
                    <a:srgbClr val="C0C0C0"/>
                  </a:outerShdw>
                </a:effectLst>
              </a:rPr>
              <a:t>The minimum time required for cooking hot food from canned products and food concentrates with boilers in boilers is 50-55 minutes.</a:t>
            </a:r>
          </a:p>
          <a:p>
            <a:pPr algn="just">
              <a:defRPr/>
            </a:pPr>
            <a:r>
              <a:rPr lang="en-US" sz="1600" dirty="0" smtClean="0">
                <a:effectLst>
                  <a:outerShdw blurRad="38100" dist="38100" dir="2700000" algn="tl">
                    <a:srgbClr val="C0C0C0"/>
                  </a:outerShdw>
                </a:effectLst>
              </a:rPr>
              <a:t>Dinner is given in the night rest area.</a:t>
            </a:r>
          </a:p>
          <a:p>
            <a:pPr algn="just">
              <a:defRPr/>
            </a:pPr>
            <a:r>
              <a:rPr lang="en-US" sz="1600" dirty="0" smtClean="0">
                <a:effectLst>
                  <a:outerShdw blurRad="38100" dist="38100" dir="2700000" algn="tl">
                    <a:srgbClr val="C0C0C0"/>
                  </a:outerShdw>
                </a:effectLst>
              </a:rPr>
              <a:t>When a night march is performed, the staff will be given a hot dinner before going out, the subsequent meals will be organized in the morning and afternoon during a halt and daytime rest. At night, by means of the daily allowance, intermediate meals and hot tea are given.</a:t>
            </a:r>
            <a:endParaRPr lang="ru-RU" sz="1400" dirty="0" smtClean="0">
              <a:effectLst>
                <a:outerShdw blurRad="38100" dist="38100" dir="2700000" algn="tl">
                  <a:srgbClr val="C0C0C0"/>
                </a:outerShdw>
              </a:effectLst>
            </a:endParaRPr>
          </a:p>
        </p:txBody>
      </p:sp>
      <p:sp>
        <p:nvSpPr>
          <p:cNvPr id="32770" name="Rectangle 2"/>
          <p:cNvSpPr>
            <a:spLocks noGrp="1" noRot="1" noChangeArrowheads="1"/>
          </p:cNvSpPr>
          <p:nvPr>
            <p:ph type="title"/>
          </p:nvPr>
        </p:nvSpPr>
        <p:spPr>
          <a:xfrm>
            <a:off x="685800" y="1524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US" sz="3600" b="1" dirty="0" smtClean="0">
                <a:solidFill>
                  <a:schemeClr val="bg1"/>
                </a:solidFill>
                <a:effectLst>
                  <a:outerShdw blurRad="38100" dist="38100" dir="2700000" algn="tl">
                    <a:srgbClr val="C0C0C0"/>
                  </a:outerShdw>
                </a:effectLst>
              </a:rPr>
              <a:t>Food intake on march</a:t>
            </a:r>
            <a:endParaRPr lang="ru-RU" sz="3600" b="1" dirty="0" smtClean="0">
              <a:solidFill>
                <a:schemeClr val="bg1"/>
              </a:solidFill>
              <a:effectLst>
                <a:outerShdw blurRad="38100" dist="38100" dir="2700000" algn="tl">
                  <a:srgbClr val="C0C0C0"/>
                </a:outerShdw>
              </a:effectLst>
            </a:endParaRPr>
          </a:p>
        </p:txBody>
      </p:sp>
      <p:pic>
        <p:nvPicPr>
          <p:cNvPr id="18436" name="Picture 6"/>
          <p:cNvPicPr>
            <a:picLocks noChangeAspect="1" noChangeArrowheads="1"/>
          </p:cNvPicPr>
          <p:nvPr/>
        </p:nvPicPr>
        <p:blipFill>
          <a:blip r:embed="rId3"/>
          <a:srcRect/>
          <a:stretch>
            <a:fillRect/>
          </a:stretch>
        </p:blipFill>
        <p:spPr bwMode="auto">
          <a:xfrm>
            <a:off x="2743200" y="4114800"/>
            <a:ext cx="62865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762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US" sz="3600" b="1" dirty="0" smtClean="0">
                <a:solidFill>
                  <a:schemeClr val="bg1"/>
                </a:solidFill>
                <a:effectLst>
                  <a:outerShdw blurRad="38100" dist="38100" dir="2700000" algn="tl">
                    <a:srgbClr val="C0C0C0"/>
                  </a:outerShdw>
                </a:effectLst>
              </a:rPr>
              <a:t>Food intake in defense</a:t>
            </a:r>
            <a:endParaRPr lang="ru-RU" sz="3600" b="1" dirty="0" smtClean="0">
              <a:solidFill>
                <a:schemeClr val="bg1"/>
              </a:solidFill>
              <a:effectLst>
                <a:outerShdw blurRad="38100" dist="38100" dir="2700000" algn="tl">
                  <a:srgbClr val="C0C0C0"/>
                </a:outerShdw>
              </a:effectLst>
            </a:endParaRPr>
          </a:p>
        </p:txBody>
      </p:sp>
      <p:sp>
        <p:nvSpPr>
          <p:cNvPr id="3" name="Содержимое 2"/>
          <p:cNvSpPr>
            <a:spLocks noGrp="1"/>
          </p:cNvSpPr>
          <p:nvPr>
            <p:ph type="body" idx="1"/>
          </p:nvPr>
        </p:nvSpPr>
        <p:spPr>
          <a:xfrm>
            <a:off x="0" y="1371600"/>
            <a:ext cx="8915400" cy="422116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US" sz="1900" dirty="0" smtClean="0">
                <a:effectLst>
                  <a:outerShdw blurRad="38100" dist="38100" dir="2700000" algn="tl">
                    <a:srgbClr val="C0C0C0"/>
                  </a:outerShdw>
                </a:effectLst>
              </a:rPr>
              <a:t>A platoon of supply in the defense deploys all elements of the food item. Hot food is cooked three times a day mainly from fresh products.</a:t>
            </a:r>
          </a:p>
          <a:p>
            <a:pPr eaLnBrk="1" hangingPunct="1">
              <a:defRPr/>
            </a:pPr>
            <a:r>
              <a:rPr lang="en-US" sz="1900" dirty="0" smtClean="0">
                <a:effectLst>
                  <a:outerShdw blurRad="38100" dist="38100" dir="2700000" algn="tl">
                    <a:srgbClr val="C0C0C0"/>
                  </a:outerShdw>
                </a:effectLst>
              </a:rPr>
              <a:t>Reception of food by personnel is organized at a battalion food station in specially equipped places. The distribution of hot food is made directly to the kettle of each soldier or in thermos bottles to the unit through the pods.</a:t>
            </a:r>
            <a:endParaRPr lang="ru-RU" sz="1900" dirty="0" smtClean="0">
              <a:effectLst>
                <a:outerShdw blurRad="38100" dist="38100" dir="2700000" algn="tl">
                  <a:srgbClr val="C0C0C0"/>
                </a:outerShdw>
              </a:effectLst>
            </a:endParaRPr>
          </a:p>
        </p:txBody>
      </p:sp>
      <p:pic>
        <p:nvPicPr>
          <p:cNvPr id="19460" name="Picture 7"/>
          <p:cNvPicPr>
            <a:picLocks noChangeAspect="1" noChangeArrowheads="1"/>
          </p:cNvPicPr>
          <p:nvPr/>
        </p:nvPicPr>
        <p:blipFill>
          <a:blip r:embed="rId2"/>
          <a:srcRect/>
          <a:stretch>
            <a:fillRect/>
          </a:stretch>
        </p:blipFill>
        <p:spPr bwMode="auto">
          <a:xfrm>
            <a:off x="76200" y="3810000"/>
            <a:ext cx="4191000" cy="2614613"/>
          </a:xfrm>
          <a:prstGeom prst="rect">
            <a:avLst/>
          </a:prstGeom>
          <a:noFill/>
          <a:ln w="9525">
            <a:noFill/>
            <a:miter lim="800000"/>
            <a:headEnd/>
            <a:tailEnd/>
          </a:ln>
          <a:effectLst/>
        </p:spPr>
      </p:pic>
      <p:pic>
        <p:nvPicPr>
          <p:cNvPr id="19461" name="Picture 8"/>
          <p:cNvPicPr>
            <a:picLocks noChangeAspect="1" noChangeArrowheads="1"/>
          </p:cNvPicPr>
          <p:nvPr/>
        </p:nvPicPr>
        <p:blipFill>
          <a:blip r:embed="rId3"/>
          <a:srcRect/>
          <a:stretch>
            <a:fillRect/>
          </a:stretch>
        </p:blipFill>
        <p:spPr bwMode="auto">
          <a:xfrm>
            <a:off x="4495800" y="3810000"/>
            <a:ext cx="4448175"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609600" y="762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US" sz="3200" b="1" dirty="0" smtClean="0">
                <a:solidFill>
                  <a:schemeClr val="bg1"/>
                </a:solidFill>
                <a:effectLst>
                  <a:outerShdw blurRad="38100" dist="38100" dir="2700000" algn="tl">
                    <a:srgbClr val="C0C0C0"/>
                  </a:outerShdw>
                </a:effectLst>
              </a:rPr>
              <a:t>Food intake on attack</a:t>
            </a:r>
            <a:endParaRPr lang="ru-RU" sz="3200" b="1" dirty="0" smtClean="0">
              <a:solidFill>
                <a:schemeClr val="bg1"/>
              </a:solidFill>
              <a:effectLst>
                <a:outerShdw blurRad="38100" dist="38100" dir="2700000" algn="tl">
                  <a:srgbClr val="C0C0C0"/>
                </a:outerShdw>
              </a:effectLst>
            </a:endParaRPr>
          </a:p>
        </p:txBody>
      </p:sp>
      <p:sp>
        <p:nvSpPr>
          <p:cNvPr id="19459" name="Rectangle 3"/>
          <p:cNvSpPr>
            <a:spLocks noGrp="1" noChangeArrowheads="1"/>
          </p:cNvSpPr>
          <p:nvPr>
            <p:ph type="body" idx="1"/>
          </p:nvPr>
        </p:nvSpPr>
        <p:spPr>
          <a:xfrm>
            <a:off x="152400" y="1295400"/>
            <a:ext cx="8839200" cy="32004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just">
              <a:lnSpc>
                <a:spcPct val="80000"/>
              </a:lnSpc>
              <a:buFont typeface="Wingdings" pitchFamily="2" charset="2"/>
              <a:buChar char="ü"/>
              <a:defRPr/>
            </a:pPr>
            <a:r>
              <a:rPr lang="en-US" sz="2000" dirty="0" smtClean="0">
                <a:effectLst>
                  <a:outerShdw blurRad="38100" dist="38100" dir="2700000" algn="tl">
                    <a:srgbClr val="C0C0C0"/>
                  </a:outerShdw>
                </a:effectLst>
              </a:rPr>
              <a:t>Before starting the nomination from the waiting area, all the personnel are given hot food.</a:t>
            </a:r>
          </a:p>
          <a:p>
            <a:pPr algn="just">
              <a:lnSpc>
                <a:spcPct val="80000"/>
              </a:lnSpc>
              <a:buFont typeface="Wingdings" pitchFamily="2" charset="2"/>
              <a:buChar char="ü"/>
              <a:defRPr/>
            </a:pPr>
            <a:r>
              <a:rPr lang="en-US" sz="2000" dirty="0" smtClean="0">
                <a:effectLst>
                  <a:outerShdw blurRad="38100" dist="38100" dir="2700000" algn="tl">
                    <a:srgbClr val="C0C0C0"/>
                  </a:outerShdw>
                </a:effectLst>
              </a:rPr>
              <a:t>During the offensive, a supply platoon, following the battalion's battle formations.</a:t>
            </a:r>
          </a:p>
          <a:p>
            <a:pPr algn="just">
              <a:lnSpc>
                <a:spcPct val="80000"/>
              </a:lnSpc>
              <a:buFont typeface="Wingdings" pitchFamily="2" charset="2"/>
              <a:buChar char="ü"/>
              <a:defRPr/>
            </a:pPr>
            <a:r>
              <a:rPr lang="en-US" sz="2000" dirty="0" smtClean="0">
                <a:effectLst>
                  <a:outerShdw blurRad="38100" dist="38100" dir="2700000" algn="tl">
                    <a:srgbClr val="C0C0C0"/>
                  </a:outerShdw>
                </a:effectLst>
              </a:rPr>
              <a:t>At short stops, the products are placed in boilers with boiling water, cooking is carried out in motion.</a:t>
            </a:r>
          </a:p>
          <a:p>
            <a:pPr algn="just">
              <a:lnSpc>
                <a:spcPct val="80000"/>
              </a:lnSpc>
              <a:buFont typeface="Wingdings" pitchFamily="2" charset="2"/>
              <a:buChar char="ü"/>
              <a:defRPr/>
            </a:pPr>
            <a:r>
              <a:rPr lang="en-US" sz="2000" dirty="0" smtClean="0">
                <a:effectLst>
                  <a:outerShdw blurRad="38100" dist="38100" dir="2700000" algn="tl">
                    <a:srgbClr val="C0C0C0"/>
                  </a:outerShdw>
                </a:effectLst>
              </a:rPr>
              <a:t>If, according to the conditions of the situation, it is not possible to distribute food to the personnel from the kitchens in the pots, the food is delivered to him in thermos by the pods allocated from the units.</a:t>
            </a:r>
            <a:endParaRPr lang="ru-RU" sz="2000" dirty="0" smtClean="0">
              <a:effectLst>
                <a:outerShdw blurRad="38100" dist="38100" dir="2700000" algn="tl">
                  <a:srgbClr val="C0C0C0"/>
                </a:outerShdw>
              </a:effectLst>
            </a:endParaRPr>
          </a:p>
        </p:txBody>
      </p:sp>
      <p:pic>
        <p:nvPicPr>
          <p:cNvPr id="20484" name="Picture 6"/>
          <p:cNvPicPr>
            <a:picLocks noChangeAspect="1" noChangeArrowheads="1"/>
          </p:cNvPicPr>
          <p:nvPr/>
        </p:nvPicPr>
        <p:blipFill>
          <a:blip r:embed="rId2"/>
          <a:srcRect/>
          <a:stretch>
            <a:fillRect/>
          </a:stretch>
        </p:blipFill>
        <p:spPr bwMode="auto">
          <a:xfrm>
            <a:off x="2895600" y="3886200"/>
            <a:ext cx="6029325"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 y="1589532"/>
            <a:ext cx="7543800" cy="175432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alt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t>
            </a:r>
            <a:r>
              <a:rPr lang="ru-RU" alt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alt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Military Hygiene as a Science</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5" name="Picture 4"/>
          <p:cNvPicPr>
            <a:picLocks noChangeAspect="1" noChangeArrowheads="1"/>
          </p:cNvPicPr>
          <p:nvPr/>
        </p:nvPicPr>
        <p:blipFill>
          <a:blip r:embed="rId2"/>
          <a:srcRect/>
          <a:stretch>
            <a:fillRect/>
          </a:stretch>
        </p:blipFill>
        <p:spPr bwMode="auto">
          <a:xfrm>
            <a:off x="4800600" y="3810000"/>
            <a:ext cx="3733800" cy="2333625"/>
          </a:xfrm>
          <a:prstGeom prst="rect">
            <a:avLst/>
          </a:prstGeom>
          <a:noFill/>
          <a:ln w="9525">
            <a:noFill/>
            <a:miter lim="800000"/>
            <a:headEnd/>
            <a:tailEnd/>
          </a:ln>
        </p:spPr>
      </p:pic>
      <p:pic>
        <p:nvPicPr>
          <p:cNvPr id="3076" name="Picture 5"/>
          <p:cNvPicPr>
            <a:picLocks noChangeAspect="1" noChangeArrowheads="1"/>
          </p:cNvPicPr>
          <p:nvPr/>
        </p:nvPicPr>
        <p:blipFill>
          <a:blip r:embed="rId3"/>
          <a:srcRect/>
          <a:stretch>
            <a:fillRect/>
          </a:stretch>
        </p:blipFill>
        <p:spPr bwMode="auto">
          <a:xfrm>
            <a:off x="7658100" y="1066800"/>
            <a:ext cx="13716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57200" y="152400"/>
            <a:ext cx="8686800" cy="10668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US" sz="2400" b="1" dirty="0" smtClean="0">
                <a:solidFill>
                  <a:schemeClr val="bg1"/>
                </a:solidFill>
                <a:effectLst>
                  <a:outerShdw blurRad="38100" dist="38100" dir="2700000" algn="tl">
                    <a:srgbClr val="C0C0C0"/>
                  </a:outerShdw>
                </a:effectLst>
              </a:rPr>
              <a:t>Duties of the medical service</a:t>
            </a:r>
            <a:br>
              <a:rPr lang="en-US" sz="2400" b="1" dirty="0" smtClean="0">
                <a:solidFill>
                  <a:schemeClr val="bg1"/>
                </a:solidFill>
                <a:effectLst>
                  <a:outerShdw blurRad="38100" dist="38100" dir="2700000" algn="tl">
                    <a:srgbClr val="C0C0C0"/>
                  </a:outerShdw>
                </a:effectLst>
              </a:rPr>
            </a:br>
            <a:r>
              <a:rPr lang="en-US" sz="2400" b="1" dirty="0" smtClean="0">
                <a:solidFill>
                  <a:schemeClr val="bg1"/>
                </a:solidFill>
                <a:effectLst>
                  <a:outerShdw blurRad="38100" dist="38100" dir="2700000" algn="tl">
                    <a:srgbClr val="C0C0C0"/>
                  </a:outerShdw>
                </a:effectLst>
              </a:rPr>
              <a:t>in the organization of food intake</a:t>
            </a:r>
            <a:endParaRPr lang="ru-RU" sz="2400" b="1" dirty="0" smtClean="0">
              <a:solidFill>
                <a:schemeClr val="bg1"/>
              </a:solidFill>
              <a:effectLst>
                <a:outerShdw blurRad="38100" dist="38100" dir="2700000" algn="tl">
                  <a:srgbClr val="C0C0C0"/>
                </a:outerShdw>
              </a:effectLst>
            </a:endParaRPr>
          </a:p>
        </p:txBody>
      </p:sp>
      <p:sp>
        <p:nvSpPr>
          <p:cNvPr id="20483" name="Rectangle 3"/>
          <p:cNvSpPr>
            <a:spLocks noGrp="1" noChangeArrowheads="1"/>
          </p:cNvSpPr>
          <p:nvPr>
            <p:ph type="body" idx="1"/>
          </p:nvPr>
        </p:nvSpPr>
        <p:spPr>
          <a:xfrm>
            <a:off x="0" y="1295400"/>
            <a:ext cx="6172200" cy="50292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nSpc>
                <a:spcPct val="80000"/>
              </a:lnSpc>
              <a:buNone/>
              <a:defRPr/>
            </a:pPr>
            <a:r>
              <a:rPr lang="en-US" sz="2400" dirty="0" smtClean="0"/>
              <a:t>The head of the medical service participates:</a:t>
            </a:r>
          </a:p>
          <a:p>
            <a:pPr>
              <a:lnSpc>
                <a:spcPct val="80000"/>
              </a:lnSpc>
              <a:defRPr/>
            </a:pPr>
            <a:r>
              <a:rPr lang="en-US" sz="2400" dirty="0" smtClean="0"/>
              <a:t>in the development of diet,</a:t>
            </a:r>
          </a:p>
          <a:p>
            <a:pPr>
              <a:lnSpc>
                <a:spcPct val="80000"/>
              </a:lnSpc>
              <a:defRPr/>
            </a:pPr>
            <a:r>
              <a:rPr lang="en-US" sz="2400" dirty="0" smtClean="0"/>
              <a:t>in the layout of products, organizes and carries out a systematic control over the quality of food, the conditions of storage and transportation of food, the sanitary condition of food facilities, the state of health and personal hygiene of food service personnel with the maintenance of personal health records.</a:t>
            </a:r>
          </a:p>
          <a:p>
            <a:pPr>
              <a:lnSpc>
                <a:spcPct val="80000"/>
              </a:lnSpc>
              <a:defRPr/>
            </a:pPr>
            <a:r>
              <a:rPr lang="en-US" sz="2400" dirty="0" smtClean="0"/>
              <a:t>The doctor on duty every day before the arrival of the daily attire carries out his examination and gives permission to work.</a:t>
            </a:r>
            <a:endParaRPr lang="ru-RU" sz="2400" dirty="0" smtClean="0">
              <a:effectLst>
                <a:outerShdw blurRad="38100" dist="38100" dir="2700000" algn="tl">
                  <a:srgbClr val="C0C0C0"/>
                </a:outerShdw>
              </a:effectLst>
              <a:latin typeface="Times New Roman" pitchFamily="18" charset="0"/>
            </a:endParaRPr>
          </a:p>
          <a:p>
            <a:pPr algn="just" eaLnBrk="1" hangingPunct="1">
              <a:lnSpc>
                <a:spcPct val="90000"/>
              </a:lnSpc>
              <a:defRPr/>
            </a:pPr>
            <a:endParaRPr lang="ru-RU" sz="2400" dirty="0" smtClean="0"/>
          </a:p>
        </p:txBody>
      </p:sp>
      <p:pic>
        <p:nvPicPr>
          <p:cNvPr id="21508" name="Picture 6"/>
          <p:cNvPicPr>
            <a:picLocks noChangeAspect="1" noChangeArrowheads="1"/>
          </p:cNvPicPr>
          <p:nvPr/>
        </p:nvPicPr>
        <p:blipFill>
          <a:blip r:embed="rId2"/>
          <a:srcRect/>
          <a:stretch>
            <a:fillRect/>
          </a:stretch>
        </p:blipFill>
        <p:spPr bwMode="auto">
          <a:xfrm>
            <a:off x="6096000" y="1371600"/>
            <a:ext cx="30480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609600" y="762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GB" sz="2800" b="1" dirty="0" smtClean="0">
                <a:solidFill>
                  <a:schemeClr val="bg1"/>
                </a:solidFill>
                <a:effectLst>
                  <a:outerShdw blurRad="38100" dist="38100" dir="2700000" algn="tl">
                    <a:srgbClr val="C0C0C0"/>
                  </a:outerShdw>
                </a:effectLst>
              </a:rPr>
              <a:t>Tasks of medical service</a:t>
            </a:r>
            <a:endParaRPr lang="ru-RU" sz="2800" b="1" dirty="0" smtClean="0">
              <a:solidFill>
                <a:schemeClr val="bg1"/>
              </a:solidFill>
              <a:effectLst>
                <a:outerShdw blurRad="38100" dist="38100" dir="2700000" algn="tl">
                  <a:srgbClr val="C0C0C0"/>
                </a:outerShdw>
              </a:effectLst>
            </a:endParaRPr>
          </a:p>
        </p:txBody>
      </p:sp>
      <p:sp>
        <p:nvSpPr>
          <p:cNvPr id="22531" name="Rectangle 3"/>
          <p:cNvSpPr>
            <a:spLocks noGrp="1" noChangeArrowheads="1"/>
          </p:cNvSpPr>
          <p:nvPr>
            <p:ph type="body" idx="1"/>
          </p:nvPr>
        </p:nvSpPr>
        <p:spPr>
          <a:xfrm>
            <a:off x="152400" y="1295400"/>
            <a:ext cx="8763000" cy="452596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r>
              <a:rPr lang="en-US" sz="2400" b="1" dirty="0" smtClean="0">
                <a:effectLst>
                  <a:outerShdw blurRad="38100" dist="38100" dir="2700000" algn="tl">
                    <a:srgbClr val="C0C0C0"/>
                  </a:outerShdw>
                </a:effectLst>
              </a:rPr>
              <a:t>1. Prevention of food poisoning.</a:t>
            </a:r>
          </a:p>
          <a:p>
            <a:pPr>
              <a:defRPr/>
            </a:pPr>
            <a:r>
              <a:rPr lang="en-US" sz="2400" b="1" dirty="0" smtClean="0">
                <a:effectLst>
                  <a:outerShdw blurRad="38100" dist="38100" dir="2700000" algn="tl">
                    <a:srgbClr val="C0C0C0"/>
                  </a:outerShdw>
                </a:effectLst>
              </a:rPr>
              <a:t>2. Monitoring the effectiveness of protection of food products and technology from weapons of mass destruction.</a:t>
            </a:r>
          </a:p>
          <a:p>
            <a:pPr>
              <a:defRPr/>
            </a:pPr>
            <a:r>
              <a:rPr lang="en-US" sz="2400" b="1" dirty="0" smtClean="0">
                <a:effectLst>
                  <a:outerShdw blurRad="38100" dist="38100" dir="2700000" algn="tl">
                    <a:srgbClr val="C0C0C0"/>
                  </a:outerShdw>
                </a:effectLst>
              </a:rPr>
              <a:t>3. Expertise of food.</a:t>
            </a:r>
          </a:p>
          <a:p>
            <a:pPr>
              <a:defRPr/>
            </a:pPr>
            <a:r>
              <a:rPr lang="en-US" sz="2400" b="1" dirty="0" smtClean="0">
                <a:effectLst>
                  <a:outerShdw blurRad="38100" dist="38100" dir="2700000" algn="tl">
                    <a:srgbClr val="C0C0C0"/>
                  </a:outerShdw>
                </a:effectLst>
              </a:rPr>
              <a:t>4. Prevention of </a:t>
            </a:r>
            <a:r>
              <a:rPr lang="en-US" sz="2400" b="1" dirty="0" err="1" smtClean="0">
                <a:effectLst>
                  <a:outerShdw blurRad="38100" dist="38100" dir="2700000" algn="tl">
                    <a:srgbClr val="C0C0C0"/>
                  </a:outerShdw>
                </a:effectLst>
              </a:rPr>
              <a:t>hypovitaminosis</a:t>
            </a:r>
            <a:r>
              <a:rPr lang="en-US" sz="2400" b="1" dirty="0" smtClean="0">
                <a:effectLst>
                  <a:outerShdw blurRad="38100" dist="38100" dir="2700000" algn="tl">
                    <a:srgbClr val="C0C0C0"/>
                  </a:outerShdw>
                </a:effectLst>
              </a:rPr>
              <a:t>.</a:t>
            </a:r>
          </a:p>
          <a:p>
            <a:pPr>
              <a:defRPr/>
            </a:pPr>
            <a:r>
              <a:rPr lang="en-US" sz="2400" b="1" dirty="0" smtClean="0">
                <a:effectLst>
                  <a:outerShdw blurRad="38100" dist="38100" dir="2700000" algn="tl">
                    <a:srgbClr val="C0C0C0"/>
                  </a:outerShdw>
                </a:effectLst>
              </a:rPr>
              <a:t>5. Hygienic education.</a:t>
            </a:r>
            <a:endParaRPr lang="ru-RU" sz="2400" b="1" dirty="0" smtClean="0">
              <a:effectLst>
                <a:outerShdw blurRad="38100" dist="38100" dir="2700000" algn="tl">
                  <a:srgbClr val="C0C0C0"/>
                </a:outerShdw>
              </a:effectLst>
            </a:endParaRPr>
          </a:p>
        </p:txBody>
      </p:sp>
      <p:pic>
        <p:nvPicPr>
          <p:cNvPr id="22532" name="Picture 6"/>
          <p:cNvPicPr>
            <a:picLocks noChangeAspect="1" noChangeArrowheads="1"/>
          </p:cNvPicPr>
          <p:nvPr/>
        </p:nvPicPr>
        <p:blipFill>
          <a:blip r:embed="rId2"/>
          <a:srcRect/>
          <a:stretch>
            <a:fillRect/>
          </a:stretch>
        </p:blipFill>
        <p:spPr bwMode="auto">
          <a:xfrm>
            <a:off x="5486400" y="3810000"/>
            <a:ext cx="3476625" cy="2419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914400" y="1524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US" sz="2800" b="1" dirty="0" smtClean="0">
                <a:solidFill>
                  <a:schemeClr val="bg1"/>
                </a:solidFill>
                <a:effectLst>
                  <a:outerShdw blurRad="38100" dist="38100" dir="2700000" algn="tl">
                    <a:srgbClr val="C0C0C0"/>
                  </a:outerShdw>
                </a:effectLst>
              </a:rPr>
              <a:t>Requirements for battalion food point</a:t>
            </a:r>
            <a:endParaRPr lang="ru-RU" sz="2800" b="1" dirty="0" smtClean="0">
              <a:solidFill>
                <a:schemeClr val="bg1"/>
              </a:solidFill>
              <a:effectLst>
                <a:outerShdw blurRad="38100" dist="38100" dir="2700000" algn="tl">
                  <a:srgbClr val="C0C0C0"/>
                </a:outerShdw>
              </a:effectLst>
            </a:endParaRPr>
          </a:p>
        </p:txBody>
      </p:sp>
      <p:sp>
        <p:nvSpPr>
          <p:cNvPr id="34819" name="Rectangle 3"/>
          <p:cNvSpPr>
            <a:spLocks noGrp="1" noChangeArrowheads="1"/>
          </p:cNvSpPr>
          <p:nvPr>
            <p:ph type="body" idx="1"/>
          </p:nvPr>
        </p:nvSpPr>
        <p:spPr>
          <a:xfrm>
            <a:off x="152400" y="1295400"/>
            <a:ext cx="8763000" cy="452596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just" eaLnBrk="1" hangingPunct="1">
              <a:lnSpc>
                <a:spcPct val="90000"/>
              </a:lnSpc>
              <a:buClr>
                <a:schemeClr val="tx1"/>
              </a:buClr>
              <a:buFontTx/>
              <a:buNone/>
              <a:defRPr/>
            </a:pPr>
            <a:r>
              <a:rPr lang="en-US" sz="2000" dirty="0" smtClean="0"/>
              <a:t>In peacetime, the food of servicemen in the field is carried out according to the same norms of food rations as in places of permanent dislocation. For this purpose, a </a:t>
            </a:r>
            <a:r>
              <a:rPr lang="en-US" sz="2000" b="1" u="sng" dirty="0" smtClean="0"/>
              <a:t>battalion food point </a:t>
            </a:r>
            <a:r>
              <a:rPr lang="en-US" sz="2000" dirty="0" smtClean="0"/>
              <a:t>is being developed. The head of the food service, who has at his disposal field technical means, is responsible for the organization of food in the field.</a:t>
            </a:r>
            <a:endParaRPr lang="ru-RU" sz="2000" dirty="0" smtClean="0"/>
          </a:p>
        </p:txBody>
      </p:sp>
      <p:pic>
        <p:nvPicPr>
          <p:cNvPr id="24580" name="Picture 9"/>
          <p:cNvPicPr>
            <a:picLocks noChangeAspect="1" noChangeArrowheads="1"/>
          </p:cNvPicPr>
          <p:nvPr/>
        </p:nvPicPr>
        <p:blipFill>
          <a:blip r:embed="rId2"/>
          <a:srcRect/>
          <a:stretch>
            <a:fillRect/>
          </a:stretch>
        </p:blipFill>
        <p:spPr bwMode="auto">
          <a:xfrm>
            <a:off x="-6350" y="3429000"/>
            <a:ext cx="91567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838200" y="762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US" sz="2800" b="1" dirty="0" smtClean="0">
                <a:solidFill>
                  <a:schemeClr val="bg1"/>
                </a:solidFill>
                <a:effectLst>
                  <a:outerShdw blurRad="38100" dist="38100" dir="2700000" algn="tl">
                    <a:srgbClr val="C0C0C0"/>
                  </a:outerShdw>
                </a:effectLst>
              </a:rPr>
              <a:t>Requirements for battalion food point</a:t>
            </a:r>
            <a:endParaRPr lang="ru-RU" sz="2800" b="1" dirty="0" smtClean="0">
              <a:solidFill>
                <a:schemeClr val="bg1"/>
              </a:solidFill>
              <a:effectLst>
                <a:outerShdw blurRad="38100" dist="38100" dir="2700000" algn="tl">
                  <a:srgbClr val="C0C0C0"/>
                </a:outerShdw>
              </a:effectLst>
            </a:endParaRPr>
          </a:p>
        </p:txBody>
      </p:sp>
      <p:sp>
        <p:nvSpPr>
          <p:cNvPr id="34819" name="Rectangle 3"/>
          <p:cNvSpPr>
            <a:spLocks noGrp="1" noChangeArrowheads="1"/>
          </p:cNvSpPr>
          <p:nvPr>
            <p:ph type="body" idx="1"/>
          </p:nvPr>
        </p:nvSpPr>
        <p:spPr>
          <a:xfrm>
            <a:off x="228600" y="1295400"/>
            <a:ext cx="8686800" cy="33528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just" eaLnBrk="1" hangingPunct="1">
              <a:lnSpc>
                <a:spcPct val="80000"/>
              </a:lnSpc>
              <a:buClr>
                <a:schemeClr val="tx1"/>
              </a:buClr>
              <a:buNone/>
              <a:defRPr/>
            </a:pPr>
            <a:r>
              <a:rPr lang="en-US" sz="2400" dirty="0" smtClean="0">
                <a:effectLst>
                  <a:outerShdw blurRad="38100" dist="38100" dir="2700000" algn="tl">
                    <a:srgbClr val="C0C0C0"/>
                  </a:outerShdw>
                </a:effectLst>
              </a:rPr>
              <a:t>In choice of placement:</a:t>
            </a:r>
          </a:p>
          <a:p>
            <a:pPr algn="just" eaLnBrk="1" hangingPunct="1">
              <a:lnSpc>
                <a:spcPct val="80000"/>
              </a:lnSpc>
              <a:buClr>
                <a:schemeClr val="tx1"/>
              </a:buClr>
              <a:buFont typeface="Wingdings" pitchFamily="2" charset="2"/>
              <a:buChar char="Ø"/>
              <a:defRPr/>
            </a:pPr>
            <a:r>
              <a:rPr lang="en-US" sz="2400" dirty="0" smtClean="0">
                <a:effectLst>
                  <a:outerShdw blurRad="38100" dist="38100" dir="2700000" algn="tl">
                    <a:srgbClr val="C0C0C0"/>
                  </a:outerShdw>
                </a:effectLst>
              </a:rPr>
              <a:t>the protective properties of the terrain and the presence of sufficient disguise;</a:t>
            </a:r>
          </a:p>
          <a:p>
            <a:pPr algn="just" eaLnBrk="1" hangingPunct="1">
              <a:lnSpc>
                <a:spcPct val="80000"/>
              </a:lnSpc>
              <a:buClr>
                <a:schemeClr val="tx1"/>
              </a:buClr>
              <a:buFont typeface="Wingdings" pitchFamily="2" charset="2"/>
              <a:buChar char="Ø"/>
              <a:defRPr/>
            </a:pPr>
            <a:r>
              <a:rPr lang="en-US" sz="2400" dirty="0" smtClean="0">
                <a:effectLst>
                  <a:outerShdw blurRad="38100" dist="38100" dir="2700000" algn="tl">
                    <a:srgbClr val="C0C0C0"/>
                  </a:outerShdw>
                </a:effectLst>
              </a:rPr>
              <a:t>favorable sanitary condition of the area, remoteness from possible sources of pollution (landfill, highway, etc.);</a:t>
            </a:r>
          </a:p>
          <a:p>
            <a:pPr algn="just" eaLnBrk="1" hangingPunct="1">
              <a:lnSpc>
                <a:spcPct val="80000"/>
              </a:lnSpc>
              <a:buClr>
                <a:schemeClr val="tx1"/>
              </a:buClr>
              <a:buFont typeface="Wingdings" pitchFamily="2" charset="2"/>
              <a:buChar char="Ø"/>
              <a:defRPr/>
            </a:pPr>
            <a:r>
              <a:rPr lang="en-US" sz="2400" dirty="0" smtClean="0">
                <a:effectLst>
                  <a:outerShdw blurRad="38100" dist="38100" dir="2700000" algn="tl">
                    <a:srgbClr val="C0C0C0"/>
                  </a:outerShdw>
                </a:effectLst>
              </a:rPr>
              <a:t>convenient ways to come or drive.</a:t>
            </a:r>
          </a:p>
          <a:p>
            <a:pPr algn="just" eaLnBrk="1" hangingPunct="1">
              <a:lnSpc>
                <a:spcPct val="80000"/>
              </a:lnSpc>
              <a:buClr>
                <a:schemeClr val="tx1"/>
              </a:buClr>
              <a:buFont typeface="Wingdings" pitchFamily="2" charset="2"/>
              <a:buChar char="Ø"/>
              <a:defRPr/>
            </a:pPr>
            <a:endParaRPr lang="en-US" sz="2400" dirty="0" smtClean="0">
              <a:effectLst>
                <a:outerShdw blurRad="38100" dist="38100" dir="2700000" algn="tl">
                  <a:srgbClr val="C0C0C0"/>
                </a:outerShdw>
              </a:effectLst>
            </a:endParaRPr>
          </a:p>
          <a:p>
            <a:pPr algn="just" eaLnBrk="1" hangingPunct="1">
              <a:lnSpc>
                <a:spcPct val="80000"/>
              </a:lnSpc>
              <a:buClr>
                <a:schemeClr val="tx1"/>
              </a:buClr>
              <a:buNone/>
              <a:defRPr/>
            </a:pPr>
            <a:r>
              <a:rPr lang="en-US" sz="2400" dirty="0" smtClean="0">
                <a:effectLst>
                  <a:outerShdw blurRad="38100" dist="38100" dir="2700000" algn="tl">
                    <a:srgbClr val="C0C0C0"/>
                  </a:outerShdw>
                </a:effectLst>
              </a:rPr>
              <a:t>*** The best protective properties are wooded (sparse forest, shrub), crossed areas, ravines, folds of the terrain.</a:t>
            </a:r>
            <a:endParaRPr lang="ru-RU" sz="18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1295400"/>
            <a:ext cx="8610600" cy="495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marL="609600" indent="-609600" algn="just" eaLnBrk="1" hangingPunct="1">
              <a:lnSpc>
                <a:spcPct val="80000"/>
              </a:lnSpc>
              <a:buClr>
                <a:schemeClr val="tx1"/>
              </a:buClr>
              <a:buFont typeface="Wingdings" pitchFamily="2" charset="2"/>
              <a:buChar char="q"/>
              <a:defRPr/>
            </a:pPr>
            <a:r>
              <a:rPr lang="en-US" sz="2100" dirty="0" smtClean="0">
                <a:effectLst>
                  <a:outerShdw blurRad="38100" dist="38100" dir="2700000" algn="tl">
                    <a:srgbClr val="C0C0C0"/>
                  </a:outerShdw>
                </a:effectLst>
              </a:rPr>
              <a:t>Three or four trailer trucks, three or four cars for transportation of battalion food points products and equipment, one mechanized boiler, one water tanker for water are located on a clean, not flooded area of ​​the correct form with a size of at least 100x100 meters). One camp kitchen serves one company (100 people).</a:t>
            </a:r>
          </a:p>
          <a:p>
            <a:pPr marL="609600" indent="-609600" algn="just" eaLnBrk="1" hangingPunct="1">
              <a:lnSpc>
                <a:spcPct val="80000"/>
              </a:lnSpc>
              <a:buClr>
                <a:schemeClr val="tx1"/>
              </a:buClr>
              <a:buFont typeface="Wingdings" pitchFamily="2" charset="2"/>
              <a:buChar char="q"/>
              <a:defRPr/>
            </a:pPr>
            <a:endParaRPr lang="en-US" sz="2100" dirty="0" smtClean="0">
              <a:effectLst>
                <a:outerShdw blurRad="38100" dist="38100" dir="2700000" algn="tl">
                  <a:srgbClr val="C0C0C0"/>
                </a:outerShdw>
              </a:effectLst>
            </a:endParaRPr>
          </a:p>
          <a:p>
            <a:pPr marL="609600" indent="-609600" algn="just" eaLnBrk="1" hangingPunct="1">
              <a:lnSpc>
                <a:spcPct val="80000"/>
              </a:lnSpc>
              <a:buClr>
                <a:schemeClr val="tx1"/>
              </a:buClr>
              <a:buFont typeface="Wingdings" pitchFamily="2" charset="2"/>
              <a:buChar char="q"/>
              <a:defRPr/>
            </a:pPr>
            <a:r>
              <a:rPr lang="en-US" sz="2100" dirty="0" smtClean="0">
                <a:effectLst>
                  <a:outerShdw blurRad="38100" dist="38100" dir="2700000" algn="tl">
                    <a:srgbClr val="C0C0C0"/>
                  </a:outerShdw>
                </a:effectLst>
              </a:rPr>
              <a:t>Kitchens are placed at a distance of 30 m from one another.</a:t>
            </a:r>
          </a:p>
          <a:p>
            <a:pPr marL="609600" indent="-609600" algn="just" eaLnBrk="1" hangingPunct="1">
              <a:lnSpc>
                <a:spcPct val="80000"/>
              </a:lnSpc>
              <a:buClr>
                <a:schemeClr val="tx1"/>
              </a:buClr>
              <a:buFont typeface="Wingdings" pitchFamily="2" charset="2"/>
              <a:buChar char="q"/>
              <a:defRPr/>
            </a:pPr>
            <a:r>
              <a:rPr lang="en-US" sz="2100" dirty="0" smtClean="0">
                <a:effectLst>
                  <a:outerShdw blurRad="38100" dist="38100" dir="2700000" algn="tl">
                    <a:srgbClr val="C0C0C0"/>
                  </a:outerShdw>
                </a:effectLst>
              </a:rPr>
              <a:t>15 m from the kitchen there is a place for cleaning potatoes and vegetables,</a:t>
            </a:r>
          </a:p>
          <a:p>
            <a:pPr marL="609600" indent="-609600" algn="just" eaLnBrk="1" hangingPunct="1">
              <a:lnSpc>
                <a:spcPct val="80000"/>
              </a:lnSpc>
              <a:buClr>
                <a:schemeClr val="tx1"/>
              </a:buClr>
              <a:buFont typeface="Wingdings" pitchFamily="2" charset="2"/>
              <a:buChar char="q"/>
              <a:defRPr/>
            </a:pPr>
            <a:r>
              <a:rPr lang="en-US" sz="2100" dirty="0" smtClean="0">
                <a:effectLst>
                  <a:outerShdw blurRad="38100" dist="38100" dir="2700000" algn="tl">
                    <a:srgbClr val="C0C0C0"/>
                  </a:outerShdw>
                </a:effectLst>
              </a:rPr>
              <a:t>in 25 m - the point of washing bowlers, mugs and spoons;</a:t>
            </a:r>
          </a:p>
          <a:p>
            <a:pPr marL="609600" indent="-609600" algn="just" eaLnBrk="1" hangingPunct="1">
              <a:lnSpc>
                <a:spcPct val="80000"/>
              </a:lnSpc>
              <a:buClr>
                <a:schemeClr val="tx1"/>
              </a:buClr>
              <a:buFont typeface="Wingdings" pitchFamily="2" charset="2"/>
              <a:buChar char="q"/>
              <a:defRPr/>
            </a:pPr>
            <a:r>
              <a:rPr lang="en-US" sz="2100" dirty="0" smtClean="0">
                <a:effectLst>
                  <a:outerShdw blurRad="38100" dist="38100" dir="2700000" algn="tl">
                    <a:srgbClr val="C0C0C0"/>
                  </a:outerShdw>
                </a:effectLst>
              </a:rPr>
              <a:t>in 50 m - a place (pit) for collecting food waste;</a:t>
            </a:r>
          </a:p>
          <a:p>
            <a:pPr marL="609600" indent="-609600" algn="just" eaLnBrk="1" hangingPunct="1">
              <a:lnSpc>
                <a:spcPct val="80000"/>
              </a:lnSpc>
              <a:buClr>
                <a:schemeClr val="tx1"/>
              </a:buClr>
              <a:buFont typeface="Wingdings" pitchFamily="2" charset="2"/>
              <a:buChar char="q"/>
              <a:defRPr/>
            </a:pPr>
            <a:r>
              <a:rPr lang="en-US" sz="2100" dirty="0" smtClean="0">
                <a:effectLst>
                  <a:outerShdw blurRad="38100" dist="38100" dir="2700000" algn="tl">
                    <a:srgbClr val="C0C0C0"/>
                  </a:outerShdw>
                </a:effectLst>
              </a:rPr>
              <a:t>in 75 m - a toilet for cooks and kitchen attire.</a:t>
            </a:r>
            <a:endParaRPr lang="ru-RU" sz="2000" dirty="0" smtClean="0">
              <a:effectLst>
                <a:outerShdw blurRad="38100" dist="38100" dir="2700000" algn="tl">
                  <a:srgbClr val="C0C0C0"/>
                </a:outerShdw>
              </a:effectLst>
            </a:endParaRPr>
          </a:p>
        </p:txBody>
      </p:sp>
      <p:sp>
        <p:nvSpPr>
          <p:cNvPr id="34818" name="Rectangle 2"/>
          <p:cNvSpPr>
            <a:spLocks noRot="1" noChangeArrowheads="1"/>
          </p:cNvSpPr>
          <p:nvPr/>
        </p:nvSpPr>
        <p:spPr bwMode="auto">
          <a:xfrm>
            <a:off x="838200" y="76200"/>
            <a:ext cx="8229600" cy="1143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pPr algn="ctr">
              <a:defRPr/>
            </a:pPr>
            <a:r>
              <a:rPr lang="en-US" sz="2800" b="1" dirty="0">
                <a:solidFill>
                  <a:schemeClr val="bg1"/>
                </a:solidFill>
                <a:effectLst>
                  <a:outerShdw blurRad="38100" dist="38100" dir="2700000" algn="tl">
                    <a:srgbClr val="C0C0C0"/>
                  </a:outerShdw>
                </a:effectLst>
              </a:rPr>
              <a:t>Requirements for battalion food point</a:t>
            </a:r>
            <a:endParaRPr lang="ru-RU" sz="2800" b="1"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en-US" dirty="0" smtClean="0"/>
              <a:t>Weapons of mass destruction (WMD) includes:</a:t>
            </a:r>
          </a:p>
          <a:p>
            <a:pPr lvl="1"/>
            <a:r>
              <a:rPr lang="en-US" dirty="0" smtClean="0"/>
              <a:t>Chemical weapon</a:t>
            </a:r>
          </a:p>
          <a:p>
            <a:pPr lvl="1"/>
            <a:r>
              <a:rPr lang="en-US" dirty="0" smtClean="0"/>
              <a:t>Biological weapon</a:t>
            </a:r>
          </a:p>
          <a:p>
            <a:pPr lvl="1"/>
            <a:r>
              <a:rPr lang="en-US" dirty="0" smtClean="0"/>
              <a:t>Nuclear weapon</a:t>
            </a:r>
            <a:endParaRPr lang="ru-RU" dirty="0"/>
          </a:p>
        </p:txBody>
      </p:sp>
      <p:sp>
        <p:nvSpPr>
          <p:cNvPr id="4" name="Rectangle 2"/>
          <p:cNvSpPr>
            <a:spLocks noRot="1" noChangeArrowheads="1"/>
          </p:cNvSpPr>
          <p:nvPr/>
        </p:nvSpPr>
        <p:spPr bwMode="auto">
          <a:xfrm>
            <a:off x="838200" y="76200"/>
            <a:ext cx="8229600" cy="1143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pPr algn="ctr">
              <a:defRPr/>
            </a:pPr>
            <a:r>
              <a:rPr lang="en-US" sz="2800" b="1" dirty="0" smtClean="0">
                <a:solidFill>
                  <a:schemeClr val="bg1"/>
                </a:solidFill>
                <a:effectLst>
                  <a:outerShdw blurRad="38100" dist="38100" dir="2700000" algn="tl">
                    <a:srgbClr val="C0C0C0"/>
                  </a:outerShdw>
                </a:effectLst>
              </a:rPr>
              <a:t>Weapons of mass destruction</a:t>
            </a:r>
            <a:endParaRPr lang="ru-RU" sz="2800" b="1"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1066800" y="1524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US" sz="2800" b="1" dirty="0" smtClean="0">
                <a:solidFill>
                  <a:schemeClr val="bg1"/>
                </a:solidFill>
                <a:effectLst>
                  <a:outerShdw blurRad="38100" dist="38100" dir="2700000" algn="tl">
                    <a:srgbClr val="C0C0C0"/>
                  </a:outerShdw>
                </a:effectLst>
              </a:rPr>
              <a:t>Nutrition in case of use of WMD</a:t>
            </a:r>
            <a:endParaRPr lang="ru-RU" sz="2800" b="1" dirty="0" smtClean="0">
              <a:solidFill>
                <a:schemeClr val="bg1"/>
              </a:solidFill>
              <a:effectLst>
                <a:outerShdw blurRad="38100" dist="38100" dir="2700000" algn="tl">
                  <a:srgbClr val="C0C0C0"/>
                </a:outerShdw>
              </a:effectLst>
            </a:endParaRPr>
          </a:p>
        </p:txBody>
      </p:sp>
      <p:sp>
        <p:nvSpPr>
          <p:cNvPr id="37891" name="Rectangle 3"/>
          <p:cNvSpPr>
            <a:spLocks noGrp="1" noChangeArrowheads="1"/>
          </p:cNvSpPr>
          <p:nvPr>
            <p:ph type="body" idx="1"/>
          </p:nvPr>
        </p:nvSpPr>
        <p:spPr>
          <a:xfrm>
            <a:off x="228600" y="1752600"/>
            <a:ext cx="8229600" cy="32004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marL="609600" indent="-609600" algn="just">
              <a:lnSpc>
                <a:spcPct val="80000"/>
              </a:lnSpc>
              <a:buFontTx/>
              <a:buNone/>
              <a:defRPr/>
            </a:pPr>
            <a:r>
              <a:rPr lang="en-US" sz="2000" dirty="0" smtClean="0">
                <a:effectLst>
                  <a:outerShdw blurRad="38100" dist="38100" dir="2700000" algn="tl">
                    <a:srgbClr val="C0C0C0"/>
                  </a:outerShdw>
                </a:effectLst>
              </a:rPr>
              <a:t>When the enemy applies </a:t>
            </a:r>
            <a:r>
              <a:rPr lang="en-US" sz="2000" dirty="0" smtClean="0">
                <a:solidFill>
                  <a:schemeClr val="accent2"/>
                </a:solidFill>
                <a:effectLst>
                  <a:outerShdw blurRad="38100" dist="38100" dir="2700000" algn="tl">
                    <a:srgbClr val="C0C0C0"/>
                  </a:outerShdw>
                </a:effectLst>
              </a:rPr>
              <a:t>weapons of mass destruction </a:t>
            </a:r>
            <a:r>
              <a:rPr lang="en-US" sz="2000" dirty="0" smtClean="0">
                <a:effectLst>
                  <a:outerShdw blurRad="38100" dist="38100" dir="2700000" algn="tl">
                    <a:srgbClr val="C0C0C0"/>
                  </a:outerShdw>
                </a:effectLst>
              </a:rPr>
              <a:t>or in the event of emergency situations leading to contamination of the territory by </a:t>
            </a:r>
          </a:p>
          <a:p>
            <a:pPr marL="609600" indent="-609600" algn="just">
              <a:lnSpc>
                <a:spcPct val="80000"/>
              </a:lnSpc>
              <a:buFontTx/>
              <a:buNone/>
              <a:defRPr/>
            </a:pPr>
            <a:endParaRPr lang="en-US" sz="2000" dirty="0" smtClean="0">
              <a:effectLst>
                <a:outerShdw blurRad="38100" dist="38100" dir="2700000" algn="tl">
                  <a:srgbClr val="C0C0C0"/>
                </a:outerShdw>
              </a:effectLst>
            </a:endParaRPr>
          </a:p>
          <a:p>
            <a:pPr marL="609600" indent="-609600" algn="just">
              <a:lnSpc>
                <a:spcPct val="80000"/>
              </a:lnSpc>
              <a:defRPr/>
            </a:pPr>
            <a:r>
              <a:rPr lang="en-US" sz="2000" b="1" dirty="0" smtClean="0">
                <a:effectLst>
                  <a:outerShdw blurRad="38100" dist="38100" dir="2700000" algn="tl">
                    <a:srgbClr val="C0C0C0"/>
                  </a:outerShdw>
                </a:effectLst>
              </a:rPr>
              <a:t>radioactive, </a:t>
            </a:r>
          </a:p>
          <a:p>
            <a:pPr marL="609600" indent="-609600" algn="just">
              <a:lnSpc>
                <a:spcPct val="80000"/>
              </a:lnSpc>
              <a:defRPr/>
            </a:pPr>
            <a:r>
              <a:rPr lang="en-US" sz="2000" b="1" dirty="0" smtClean="0">
                <a:effectLst>
                  <a:outerShdw blurRad="38100" dist="38100" dir="2700000" algn="tl">
                    <a:srgbClr val="C0C0C0"/>
                  </a:outerShdw>
                </a:effectLst>
              </a:rPr>
              <a:t>poisonous substances or </a:t>
            </a:r>
          </a:p>
          <a:p>
            <a:pPr marL="609600" indent="-609600" algn="just">
              <a:lnSpc>
                <a:spcPct val="80000"/>
              </a:lnSpc>
              <a:defRPr/>
            </a:pPr>
            <a:r>
              <a:rPr lang="en-US" sz="2000" b="1" dirty="0" smtClean="0">
                <a:effectLst>
                  <a:outerShdw blurRad="38100" dist="38100" dir="2700000" algn="tl">
                    <a:srgbClr val="C0C0C0"/>
                  </a:outerShdw>
                </a:effectLst>
              </a:rPr>
              <a:t>bacterial agents, </a:t>
            </a:r>
          </a:p>
          <a:p>
            <a:pPr marL="609600" indent="-609600" algn="just">
              <a:lnSpc>
                <a:spcPct val="80000"/>
              </a:lnSpc>
              <a:defRPr/>
            </a:pPr>
            <a:endParaRPr lang="en-US" sz="2000" b="1" dirty="0" smtClean="0">
              <a:effectLst>
                <a:outerShdw blurRad="38100" dist="38100" dir="2700000" algn="tl">
                  <a:srgbClr val="C0C0C0"/>
                </a:outerShdw>
              </a:effectLst>
            </a:endParaRPr>
          </a:p>
          <a:p>
            <a:pPr marL="609600" indent="-609600" algn="just">
              <a:lnSpc>
                <a:spcPct val="80000"/>
              </a:lnSpc>
              <a:buFontTx/>
              <a:buNone/>
              <a:defRPr/>
            </a:pPr>
            <a:r>
              <a:rPr lang="en-US" sz="2000" dirty="0" smtClean="0">
                <a:effectLst>
                  <a:outerShdw blurRad="38100" dist="38100" dir="2700000" algn="tl">
                    <a:srgbClr val="C0C0C0"/>
                  </a:outerShdw>
                </a:effectLst>
              </a:rPr>
              <a:t>it is possible that they contaminate food and cooked food when storing and transporting food, while cooking and distributing food.</a:t>
            </a:r>
            <a:endParaRPr lang="ru-RU" sz="16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990600" y="762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US" sz="2800" b="1" dirty="0" smtClean="0">
                <a:solidFill>
                  <a:schemeClr val="bg1"/>
                </a:solidFill>
                <a:effectLst>
                  <a:outerShdw blurRad="38100" dist="38100" dir="2700000" algn="tl">
                    <a:srgbClr val="C0C0C0"/>
                  </a:outerShdw>
                </a:effectLst>
              </a:rPr>
              <a:t>Methods of cleaning food products</a:t>
            </a:r>
            <a:endParaRPr lang="ru-RU" sz="2800" b="1" dirty="0" smtClean="0">
              <a:solidFill>
                <a:schemeClr val="bg1"/>
              </a:solidFill>
              <a:effectLst>
                <a:outerShdw blurRad="38100" dist="38100" dir="2700000" algn="tl">
                  <a:srgbClr val="C0C0C0"/>
                </a:outerShdw>
              </a:effectLst>
            </a:endParaRPr>
          </a:p>
        </p:txBody>
      </p:sp>
      <p:sp>
        <p:nvSpPr>
          <p:cNvPr id="50182" name="Rectangle 6"/>
          <p:cNvSpPr>
            <a:spLocks noChangeArrowheads="1"/>
          </p:cNvSpPr>
          <p:nvPr/>
        </p:nvSpPr>
        <p:spPr bwMode="auto">
          <a:xfrm>
            <a:off x="304800" y="1295400"/>
            <a:ext cx="5867400" cy="4247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Tx/>
              <a:buAutoNum type="arabicPeriod"/>
              <a:defRPr/>
            </a:pPr>
            <a:r>
              <a:rPr lang="en-US" b="1" u="sng" dirty="0">
                <a:effectLst>
                  <a:outerShdw blurRad="38100" dist="38100" dir="2700000" algn="tl">
                    <a:srgbClr val="C0C0C0"/>
                  </a:outerShdw>
                </a:effectLst>
              </a:rPr>
              <a:t>Disinfection</a:t>
            </a:r>
            <a:r>
              <a:rPr lang="en-US" dirty="0">
                <a:effectLst>
                  <a:outerShdw blurRad="38100" dist="38100" dir="2700000" algn="tl">
                    <a:srgbClr val="C0C0C0"/>
                  </a:outerShdw>
                </a:effectLst>
              </a:rPr>
              <a:t> is a complex of measures aimed at the destruction of pathogens of infectious diseases and the destruction of toxins on the objects of the external environment.</a:t>
            </a:r>
          </a:p>
          <a:p>
            <a:pPr marL="342900" indent="-342900">
              <a:buFontTx/>
              <a:buAutoNum type="arabicPeriod"/>
              <a:defRPr/>
            </a:pPr>
            <a:endParaRPr lang="en-US" dirty="0">
              <a:effectLst>
                <a:outerShdw blurRad="38100" dist="38100" dir="2700000" algn="tl">
                  <a:srgbClr val="C0C0C0"/>
                </a:outerShdw>
              </a:effectLst>
            </a:endParaRPr>
          </a:p>
          <a:p>
            <a:pPr marL="342900" indent="-342900">
              <a:buFontTx/>
              <a:buAutoNum type="arabicPeriod"/>
              <a:defRPr/>
            </a:pPr>
            <a:r>
              <a:rPr lang="en-US" b="1" u="sng" dirty="0" smtClean="0">
                <a:effectLst>
                  <a:outerShdw blurRad="38100" dist="38100" dir="2700000" algn="tl">
                    <a:srgbClr val="C0C0C0"/>
                  </a:outerShdw>
                </a:effectLst>
              </a:rPr>
              <a:t>Degassing</a:t>
            </a:r>
            <a:r>
              <a:rPr lang="en-US" dirty="0" smtClean="0">
                <a:effectLst>
                  <a:outerShdw blurRad="38100" dist="38100" dir="2700000" algn="tl">
                    <a:srgbClr val="C0C0C0"/>
                  </a:outerShdw>
                </a:effectLst>
              </a:rPr>
              <a:t> </a:t>
            </a:r>
            <a:r>
              <a:rPr lang="en-US" dirty="0">
                <a:effectLst>
                  <a:outerShdw blurRad="38100" dist="38100" dir="2700000" algn="tl">
                    <a:srgbClr val="C0C0C0"/>
                  </a:outerShdw>
                </a:effectLst>
              </a:rPr>
              <a:t>is one of the types of </a:t>
            </a:r>
            <a:r>
              <a:rPr lang="en-US" dirty="0" smtClean="0">
                <a:effectLst>
                  <a:outerShdw blurRad="38100" dist="38100" dir="2700000" algn="tl">
                    <a:srgbClr val="C0C0C0"/>
                  </a:outerShdw>
                </a:effectLst>
              </a:rPr>
              <a:t>clearing, </a:t>
            </a:r>
            <a:r>
              <a:rPr lang="en-US" dirty="0">
                <a:effectLst>
                  <a:outerShdw blurRad="38100" dist="38100" dir="2700000" algn="tl">
                    <a:srgbClr val="C0C0C0"/>
                  </a:outerShdw>
                </a:effectLst>
              </a:rPr>
              <a:t>which </a:t>
            </a:r>
            <a:r>
              <a:rPr lang="en-US" dirty="0" smtClean="0">
                <a:effectLst>
                  <a:outerShdw blurRad="38100" dist="38100" dir="2700000" algn="tl">
                    <a:srgbClr val="C0C0C0"/>
                  </a:outerShdw>
                </a:effectLst>
              </a:rPr>
              <a:t>is used for </a:t>
            </a:r>
            <a:r>
              <a:rPr lang="en-US" dirty="0">
                <a:effectLst>
                  <a:outerShdw blurRad="38100" dist="38100" dir="2700000" algn="tl">
                    <a:srgbClr val="C0C0C0"/>
                  </a:outerShdw>
                </a:effectLst>
              </a:rPr>
              <a:t>the destruction (neutralization) of poisonous substances or their removal from the contaminated surface,</a:t>
            </a:r>
          </a:p>
          <a:p>
            <a:pPr marL="342900" indent="-342900">
              <a:buFontTx/>
              <a:buAutoNum type="arabicPeriod"/>
              <a:defRPr/>
            </a:pPr>
            <a:endParaRPr lang="en-US" dirty="0">
              <a:effectLst>
                <a:outerShdw blurRad="38100" dist="38100" dir="2700000" algn="tl">
                  <a:srgbClr val="C0C0C0"/>
                </a:outerShdw>
              </a:effectLst>
            </a:endParaRPr>
          </a:p>
          <a:p>
            <a:pPr marL="342900" indent="-342900">
              <a:buFontTx/>
              <a:buAutoNum type="arabicPeriod"/>
              <a:defRPr/>
            </a:pPr>
            <a:r>
              <a:rPr lang="en-US" b="1" u="sng" dirty="0" smtClean="0">
                <a:effectLst>
                  <a:outerShdw blurRad="38100" dist="38100" dir="2700000" algn="tl">
                    <a:srgbClr val="C0C0C0"/>
                  </a:outerShdw>
                </a:effectLst>
              </a:rPr>
              <a:t>Deactivation</a:t>
            </a:r>
            <a:r>
              <a:rPr lang="en-US" dirty="0" smtClean="0">
                <a:effectLst>
                  <a:outerShdw blurRad="38100" dist="38100" dir="2700000" algn="tl">
                    <a:srgbClr val="C0C0C0"/>
                  </a:outerShdw>
                </a:effectLst>
              </a:rPr>
              <a:t> </a:t>
            </a:r>
            <a:r>
              <a:rPr lang="en-US" dirty="0">
                <a:effectLst>
                  <a:outerShdw blurRad="38100" dist="38100" dir="2700000" algn="tl">
                    <a:srgbClr val="C0C0C0"/>
                  </a:outerShdw>
                </a:effectLst>
              </a:rPr>
              <a:t>is one of the types of </a:t>
            </a:r>
            <a:r>
              <a:rPr lang="en-US" dirty="0" smtClean="0">
                <a:effectLst>
                  <a:outerShdw blurRad="38100" dist="38100" dir="2700000" algn="tl">
                    <a:srgbClr val="C0C0C0"/>
                  </a:outerShdw>
                </a:effectLst>
              </a:rPr>
              <a:t>clearing, which is used for </a:t>
            </a:r>
            <a:r>
              <a:rPr lang="en-US" dirty="0">
                <a:effectLst>
                  <a:outerShdw blurRad="38100" dist="38100" dir="2700000" algn="tl">
                    <a:srgbClr val="C0C0C0"/>
                  </a:outerShdw>
                </a:effectLst>
              </a:rPr>
              <a:t>the removal of radioactive substances from the contaminated area, from the surface of buildings, structures, machinery, clothing, personal protective equipment, water, food.</a:t>
            </a:r>
            <a:endParaRPr lang="ru-RU"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idx="4294967295"/>
          </p:nvPr>
        </p:nvSpPr>
        <p:spPr>
          <a:xfrm>
            <a:off x="457200" y="350838"/>
            <a:ext cx="8229600" cy="639762"/>
          </a:xfrm>
        </p:spPr>
        <p:txBody>
          <a:bodyPr/>
          <a:lstStyle/>
          <a:p>
            <a:pPr eaLnBrk="1" hangingPunct="1">
              <a:defRPr/>
            </a:pPr>
            <a:r>
              <a:rPr lang="en-US" sz="4000" b="1" dirty="0" smtClean="0">
                <a:solidFill>
                  <a:schemeClr val="bg1"/>
                </a:solidFill>
                <a:effectLst>
                  <a:outerShdw blurRad="38100" dist="38100" dir="2700000" algn="tl">
                    <a:srgbClr val="C0C0C0"/>
                  </a:outerShdw>
                </a:effectLst>
              </a:rPr>
              <a:t>Disinfection</a:t>
            </a:r>
            <a:endParaRPr lang="ru-RU" sz="4000" b="1" dirty="0" smtClean="0">
              <a:solidFill>
                <a:schemeClr val="bg1"/>
              </a:solidFill>
              <a:effectLst>
                <a:outerShdw blurRad="38100" dist="38100" dir="2700000" algn="tl">
                  <a:srgbClr val="C0C0C0"/>
                </a:outerShdw>
              </a:effectLst>
            </a:endParaRPr>
          </a:p>
        </p:txBody>
      </p:sp>
      <p:sp>
        <p:nvSpPr>
          <p:cNvPr id="51204" name="Rectangle 4"/>
          <p:cNvSpPr>
            <a:spLocks noChangeArrowheads="1"/>
          </p:cNvSpPr>
          <p:nvPr/>
        </p:nvSpPr>
        <p:spPr bwMode="auto">
          <a:xfrm>
            <a:off x="152400" y="1169988"/>
            <a:ext cx="8839200" cy="5262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400" dirty="0">
                <a:effectLst>
                  <a:outerShdw blurRad="38100" dist="38100" dir="2700000" algn="tl">
                    <a:srgbClr val="C0C0C0"/>
                  </a:outerShdw>
                </a:effectLst>
              </a:rPr>
              <a:t>In the field, boiling and chemical treatment can be used to disinfect food.</a:t>
            </a:r>
          </a:p>
          <a:p>
            <a:pPr>
              <a:defRPr/>
            </a:pPr>
            <a:r>
              <a:rPr lang="en-US" sz="2400" dirty="0">
                <a:effectLst>
                  <a:outerShdw blurRad="38100" dist="38100" dir="2700000" algn="tl">
                    <a:srgbClr val="C0C0C0"/>
                  </a:outerShdw>
                </a:effectLst>
              </a:rPr>
              <a:t>*** </a:t>
            </a:r>
          </a:p>
          <a:p>
            <a:pPr>
              <a:defRPr/>
            </a:pPr>
            <a:r>
              <a:rPr lang="en-US" sz="2400" dirty="0" smtClean="0">
                <a:effectLst>
                  <a:outerShdw blurRad="38100" dist="38100" dir="2700000" algn="tl">
                    <a:srgbClr val="C0C0C0"/>
                  </a:outerShdw>
                </a:effectLst>
              </a:rPr>
              <a:t>- </a:t>
            </a:r>
            <a:r>
              <a:rPr lang="en-US" sz="2400" dirty="0">
                <a:effectLst>
                  <a:outerShdw blurRad="38100" dist="38100" dir="2700000" algn="tl">
                    <a:srgbClr val="C0C0C0"/>
                  </a:outerShdw>
                </a:effectLst>
              </a:rPr>
              <a:t>The metal containers are boiled in a 3% solution of soda for at least 2 hours.</a:t>
            </a:r>
          </a:p>
          <a:p>
            <a:pPr>
              <a:defRPr/>
            </a:pPr>
            <a:r>
              <a:rPr lang="en-US" sz="2400" dirty="0">
                <a:effectLst>
                  <a:outerShdw blurRad="38100" dist="38100" dir="2700000" algn="tl">
                    <a:srgbClr val="C0C0C0"/>
                  </a:outerShdw>
                </a:effectLst>
              </a:rPr>
              <a:t>- Canned in a glass container is decontaminated by immersion for 30 minutes in a 5% solution of </a:t>
            </a:r>
            <a:r>
              <a:rPr lang="en-US" sz="2400" dirty="0" err="1">
                <a:effectLst>
                  <a:outerShdw blurRad="38100" dist="38100" dir="2700000" algn="tl">
                    <a:srgbClr val="C0C0C0"/>
                  </a:outerShdw>
                </a:effectLst>
              </a:rPr>
              <a:t>monochloramine</a:t>
            </a:r>
            <a:r>
              <a:rPr lang="en-US" sz="2400" dirty="0">
                <a:effectLst>
                  <a:outerShdw blurRad="38100" dist="38100" dir="2700000" algn="tl">
                    <a:srgbClr val="C0C0C0"/>
                  </a:outerShdw>
                </a:effectLst>
              </a:rPr>
              <a:t> or 3% solution of bleach.</a:t>
            </a:r>
          </a:p>
          <a:p>
            <a:pPr>
              <a:defRPr/>
            </a:pPr>
            <a:r>
              <a:rPr lang="en-US" sz="2400" dirty="0" smtClean="0">
                <a:effectLst>
                  <a:outerShdw blurRad="38100" dist="38100" dir="2700000" algn="tl">
                    <a:srgbClr val="C0C0C0"/>
                  </a:outerShdw>
                </a:effectLst>
              </a:rPr>
              <a:t>- Wooden </a:t>
            </a:r>
            <a:r>
              <a:rPr lang="en-US" sz="2400" dirty="0">
                <a:effectLst>
                  <a:outerShdw blurRad="38100" dist="38100" dir="2700000" algn="tl">
                    <a:srgbClr val="C0C0C0"/>
                  </a:outerShdw>
                </a:effectLst>
              </a:rPr>
              <a:t>or non-tight tight containers are disinfected by irrigation with 20% bleach solution</a:t>
            </a:r>
          </a:p>
          <a:p>
            <a:pPr>
              <a:defRPr/>
            </a:pPr>
            <a:endParaRPr lang="en-US" sz="2400" dirty="0">
              <a:effectLst>
                <a:outerShdw blurRad="38100" dist="38100" dir="2700000" algn="tl">
                  <a:srgbClr val="C0C0C0"/>
                </a:outerShdw>
              </a:effectLst>
            </a:endParaRPr>
          </a:p>
          <a:p>
            <a:pPr>
              <a:defRPr/>
            </a:pPr>
            <a:r>
              <a:rPr lang="en-US" sz="2400" dirty="0">
                <a:effectLst>
                  <a:outerShdw blurRad="38100" dist="38100" dir="2700000" algn="tl">
                    <a:srgbClr val="C0C0C0"/>
                  </a:outerShdw>
                </a:effectLst>
              </a:rPr>
              <a:t>After removing from the container food is cooked for at least 2 hours. Fresh meat and large fish should be cut into pieces with a mass of not more than 1 kg.</a:t>
            </a:r>
            <a:endParaRPr lang="ru-RU" sz="1600" dirty="0">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457200" y="762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US" b="1" dirty="0" smtClean="0">
                <a:solidFill>
                  <a:schemeClr val="bg1"/>
                </a:solidFill>
                <a:effectLst>
                  <a:outerShdw blurRad="38100" dist="38100" dir="2700000" algn="tl">
                    <a:srgbClr val="C0C0C0"/>
                  </a:outerShdw>
                </a:effectLst>
              </a:rPr>
              <a:t>Degassing</a:t>
            </a:r>
            <a:endParaRPr lang="ru-RU" b="1" dirty="0" smtClean="0">
              <a:solidFill>
                <a:schemeClr val="bg1"/>
              </a:solidFill>
              <a:effectLst>
                <a:outerShdw blurRad="38100" dist="38100" dir="2700000" algn="tl">
                  <a:srgbClr val="C0C0C0"/>
                </a:outerShdw>
              </a:effectLst>
            </a:endParaRPr>
          </a:p>
        </p:txBody>
      </p:sp>
      <p:sp>
        <p:nvSpPr>
          <p:cNvPr id="52230" name="Rectangle 6"/>
          <p:cNvSpPr>
            <a:spLocks noGrp="1" noChangeArrowheads="1"/>
          </p:cNvSpPr>
          <p:nvPr>
            <p:ph type="body" idx="1"/>
          </p:nvPr>
        </p:nvSpPr>
        <p:spPr/>
        <p:txBody>
          <a:bodyPr/>
          <a:lstStyle/>
          <a:p>
            <a:pPr algn="just">
              <a:lnSpc>
                <a:spcPct val="80000"/>
              </a:lnSpc>
              <a:defRPr/>
            </a:pPr>
            <a:r>
              <a:rPr lang="en-US" sz="2000" dirty="0" smtClean="0">
                <a:effectLst>
                  <a:outerShdw blurRad="38100" dist="38100" dir="2700000" algn="tl">
                    <a:srgbClr val="C0C0C0"/>
                  </a:outerShdw>
                </a:effectLst>
              </a:rPr>
              <a:t>Degassing of food products can be made by airing, removing the surface contaminated product layer, washing with water, cooking.</a:t>
            </a:r>
          </a:p>
          <a:p>
            <a:pPr algn="just">
              <a:lnSpc>
                <a:spcPct val="80000"/>
              </a:lnSpc>
              <a:buNone/>
              <a:defRPr/>
            </a:pPr>
            <a:endParaRPr lang="en-US" sz="2000" dirty="0" smtClean="0">
              <a:effectLst>
                <a:outerShdw blurRad="38100" dist="38100" dir="2700000" algn="tl">
                  <a:srgbClr val="C0C0C0"/>
                </a:outerShdw>
              </a:effectLst>
            </a:endParaRPr>
          </a:p>
          <a:p>
            <a:pPr algn="just">
              <a:lnSpc>
                <a:spcPct val="80000"/>
              </a:lnSpc>
              <a:buNone/>
              <a:defRPr/>
            </a:pPr>
            <a:r>
              <a:rPr lang="en-US" sz="2000" dirty="0" smtClean="0">
                <a:effectLst>
                  <a:outerShdw blurRad="38100" dist="38100" dir="2700000" algn="tl">
                    <a:srgbClr val="C0C0C0"/>
                  </a:outerShdw>
                </a:effectLst>
              </a:rPr>
              <a:t>*** Do not degrade and destroy those parts of food that are contaminated with droplet poisoning substances.</a:t>
            </a:r>
          </a:p>
          <a:p>
            <a:pPr algn="just">
              <a:lnSpc>
                <a:spcPct val="80000"/>
              </a:lnSpc>
              <a:buNone/>
              <a:defRPr/>
            </a:pPr>
            <a:endParaRPr lang="en-US" sz="2000" dirty="0" smtClean="0">
              <a:effectLst>
                <a:outerShdw blurRad="38100" dist="38100" dir="2700000" algn="tl">
                  <a:srgbClr val="C0C0C0"/>
                </a:outerShdw>
              </a:effectLst>
            </a:endParaRPr>
          </a:p>
          <a:p>
            <a:pPr algn="just">
              <a:lnSpc>
                <a:spcPct val="80000"/>
              </a:lnSpc>
              <a:buNone/>
              <a:defRPr/>
            </a:pPr>
            <a:r>
              <a:rPr lang="en-US" sz="2000" dirty="0" smtClean="0">
                <a:effectLst>
                  <a:outerShdw blurRad="38100" dist="38100" dir="2700000" algn="tl">
                    <a:srgbClr val="C0C0C0"/>
                  </a:outerShdw>
                </a:effectLst>
              </a:rPr>
              <a:t>	Significant difficulties are the degassing of fatty foods, since many poisoning substances are readily dissolved in fats and can persist there for a long time without loss of toxic properties.</a:t>
            </a:r>
            <a:endParaRPr lang="ru-RU"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305800" cy="609600"/>
          </a:xfrm>
        </p:spPr>
        <p:txBody>
          <a:bodyPr/>
          <a:lstStyle/>
          <a:p>
            <a:pPr algn="r" eaLnBrk="1" hangingPunct="1"/>
            <a:r>
              <a:rPr lang="ru-RU" altLang="ru-RU" sz="4000" dirty="0" smtClean="0"/>
              <a:t/>
            </a:r>
            <a:br>
              <a:rPr lang="ru-RU" altLang="ru-RU" sz="4000" dirty="0" smtClean="0"/>
            </a:br>
            <a:r>
              <a:rPr lang="en-US" altLang="ru-RU" sz="2800" b="1" dirty="0" smtClean="0">
                <a:solidFill>
                  <a:schemeClr val="bg1"/>
                </a:solidFill>
              </a:rPr>
              <a:t>MAIN DEFINITIONS</a:t>
            </a:r>
            <a:endParaRPr lang="ru-RU" altLang="ru-RU" sz="2800" b="1" dirty="0" smtClean="0">
              <a:solidFill>
                <a:schemeClr val="bg1"/>
              </a:solidFill>
            </a:endParaRPr>
          </a:p>
        </p:txBody>
      </p:sp>
      <p:sp>
        <p:nvSpPr>
          <p:cNvPr id="4099" name="Rectangle 3"/>
          <p:cNvSpPr>
            <a:spLocks noGrp="1" noChangeArrowheads="1"/>
          </p:cNvSpPr>
          <p:nvPr>
            <p:ph type="body" idx="1"/>
          </p:nvPr>
        </p:nvSpPr>
        <p:spPr/>
        <p:txBody>
          <a:bodyPr/>
          <a:lstStyle/>
          <a:p>
            <a:pPr eaLnBrk="1" hangingPunct="1">
              <a:lnSpc>
                <a:spcPct val="90000"/>
              </a:lnSpc>
            </a:pPr>
            <a:endParaRPr lang="ru-RU" altLang="ru-RU" sz="2400" dirty="0" smtClean="0"/>
          </a:p>
          <a:p>
            <a:pPr eaLnBrk="1" hangingPunct="1">
              <a:lnSpc>
                <a:spcPct val="90000"/>
              </a:lnSpc>
              <a:buFontTx/>
              <a:buAutoNum type="arabicPeriod"/>
            </a:pPr>
            <a:r>
              <a:rPr lang="en-US" altLang="ru-RU" sz="2800" b="1" dirty="0" smtClean="0">
                <a:solidFill>
                  <a:srgbClr val="3333FF"/>
                </a:solidFill>
              </a:rPr>
              <a:t>Military Hygiene (MH) </a:t>
            </a:r>
            <a:r>
              <a:rPr lang="en-US" altLang="ru-RU" sz="2400" dirty="0" smtClean="0"/>
              <a:t>is a discipline that studies the regularities of the influence of various unfavorable factors on the body of servicemen, which develops ways and means of preserving and strengthening health, increasing the efficiency and fighting efficiency of personnel.</a:t>
            </a:r>
            <a:endParaRPr lang="ru-RU" altLang="ru-RU" sz="2400" dirty="0" smtClean="0"/>
          </a:p>
          <a:p>
            <a:pPr eaLnBrk="1" hangingPunct="1">
              <a:lnSpc>
                <a:spcPct val="90000"/>
              </a:lnSpc>
              <a:buFontTx/>
              <a:buAutoNum type="arabicPeriod"/>
            </a:pPr>
            <a:endParaRPr lang="ru-RU" altLang="ru-RU" sz="2400" dirty="0" smtClean="0"/>
          </a:p>
          <a:p>
            <a:pPr eaLnBrk="1" hangingPunct="1">
              <a:lnSpc>
                <a:spcPct val="90000"/>
              </a:lnSpc>
              <a:buFontTx/>
              <a:buAutoNum type="arabicPeriod"/>
            </a:pPr>
            <a:r>
              <a:rPr lang="en-US" altLang="ru-RU" sz="2400" b="1" dirty="0" smtClean="0">
                <a:solidFill>
                  <a:srgbClr val="3333FF"/>
                </a:solidFill>
              </a:rPr>
              <a:t>The Aim of MH </a:t>
            </a:r>
            <a:r>
              <a:rPr lang="en-US" altLang="ru-RU" sz="2400" dirty="0" smtClean="0"/>
              <a:t>is the high combat effectiveness of a soldier and an officer</a:t>
            </a:r>
            <a:endParaRPr lang="ru-RU" altLang="ru-RU" sz="2400" dirty="0" smtClean="0"/>
          </a:p>
        </p:txBody>
      </p:sp>
      <p:pic>
        <p:nvPicPr>
          <p:cNvPr id="4100" name="Picture 5"/>
          <p:cNvPicPr>
            <a:picLocks noChangeAspect="1" noChangeArrowheads="1"/>
          </p:cNvPicPr>
          <p:nvPr/>
        </p:nvPicPr>
        <p:blipFill>
          <a:blip r:embed="rId2"/>
          <a:srcRect/>
          <a:stretch>
            <a:fillRect/>
          </a:stretch>
        </p:blipFill>
        <p:spPr bwMode="auto">
          <a:xfrm>
            <a:off x="7620000" y="1066800"/>
            <a:ext cx="1371600"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457200" y="76200"/>
            <a:ext cx="82296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US" b="1" dirty="0" smtClean="0">
                <a:solidFill>
                  <a:schemeClr val="bg1"/>
                </a:solidFill>
                <a:effectLst>
                  <a:outerShdw blurRad="38100" dist="38100" dir="2700000" algn="tl">
                    <a:srgbClr val="C0C0C0"/>
                  </a:outerShdw>
                </a:effectLst>
              </a:rPr>
              <a:t>Deactivation</a:t>
            </a:r>
            <a:endParaRPr lang="ru-RU" b="1" dirty="0" smtClean="0">
              <a:solidFill>
                <a:schemeClr val="bg1"/>
              </a:solidFill>
              <a:effectLst>
                <a:outerShdw blurRad="38100" dist="38100" dir="2700000" algn="tl">
                  <a:srgbClr val="C0C0C0"/>
                </a:outerShdw>
              </a:effectLst>
            </a:endParaRPr>
          </a:p>
        </p:txBody>
      </p:sp>
      <p:sp>
        <p:nvSpPr>
          <p:cNvPr id="53254" name="Rectangle 6"/>
          <p:cNvSpPr>
            <a:spLocks noGrp="1" noChangeArrowheads="1"/>
          </p:cNvSpPr>
          <p:nvPr>
            <p:ph type="body" idx="1"/>
          </p:nvPr>
        </p:nvSpPr>
        <p:spPr/>
        <p:txBody>
          <a:bodyPr/>
          <a:lstStyle/>
          <a:p>
            <a:pPr algn="just">
              <a:defRPr/>
            </a:pPr>
            <a:r>
              <a:rPr lang="en-US" sz="1800" dirty="0" smtClean="0">
                <a:effectLst>
                  <a:outerShdw blurRad="38100" dist="38100" dir="2700000" algn="tl">
                    <a:srgbClr val="C0C0C0"/>
                  </a:outerShdw>
                </a:effectLst>
              </a:rPr>
              <a:t>Deactivation of food in the military unit is mainly provided through the mechanical removal of radioactive substances.</a:t>
            </a:r>
          </a:p>
          <a:p>
            <a:pPr algn="just">
              <a:defRPr/>
            </a:pPr>
            <a:r>
              <a:rPr lang="en-US" sz="1800" dirty="0" smtClean="0">
                <a:effectLst>
                  <a:outerShdw blurRad="38100" dist="38100" dir="2700000" algn="tl">
                    <a:srgbClr val="C0C0C0"/>
                  </a:outerShdw>
                </a:effectLst>
              </a:rPr>
              <a:t>If the foodstuffs were stored in a sealed container and did not acquire the induced radioactivity, then they can be used after deactivation of the container surface and </a:t>
            </a:r>
            <a:r>
              <a:rPr lang="en-US" sz="1800" dirty="0" err="1" smtClean="0">
                <a:effectLst>
                  <a:outerShdw blurRad="38100" dist="38100" dir="2700000" algn="tl">
                    <a:srgbClr val="C0C0C0"/>
                  </a:outerShdw>
                </a:effectLst>
              </a:rPr>
              <a:t>dosimetric</a:t>
            </a:r>
            <a:r>
              <a:rPr lang="en-US" sz="1800" dirty="0" smtClean="0">
                <a:effectLst>
                  <a:outerShdw blurRad="38100" dist="38100" dir="2700000" algn="tl">
                    <a:srgbClr val="C0C0C0"/>
                  </a:outerShdw>
                </a:effectLst>
              </a:rPr>
              <a:t> control. Deactivation of metal and glass containers is usually done by washing with water or by wiping with rags soaked in water.</a:t>
            </a:r>
          </a:p>
          <a:p>
            <a:pPr algn="just">
              <a:defRPr/>
            </a:pPr>
            <a:r>
              <a:rPr lang="en-US" sz="1800" dirty="0" smtClean="0">
                <a:effectLst>
                  <a:outerShdw blurRad="38100" dist="38100" dir="2700000" algn="tl">
                    <a:srgbClr val="C0C0C0"/>
                  </a:outerShdw>
                </a:effectLst>
              </a:rPr>
              <a:t>If the products are in bags, then different ways of separating the outer contaminated product layer from the internal one are used. The simplest way is to moisten the bag by spraying with water. After that, the bag is expanded, the top is carefully rolled up and the contents of the bag are shoveled into a clean bag.</a:t>
            </a:r>
            <a:endParaRPr lang="ru-RU" sz="1600" dirty="0" smtClean="0">
              <a:effectLst>
                <a:outerShdw blurRad="38100" dist="38100" dir="2700000" algn="tl">
                  <a:srgbClr val="C0C0C0"/>
                </a:outerShdw>
              </a:effectLst>
            </a:endParaRPr>
          </a:p>
          <a:p>
            <a:pPr>
              <a:defRPr/>
            </a:pPr>
            <a:endParaRPr lang="ru-RU"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title"/>
          </p:nvPr>
        </p:nvSpPr>
        <p:spPr>
          <a:xfrm>
            <a:off x="457200" y="1524000"/>
            <a:ext cx="8382000" cy="39624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l" eaLnBrk="1" hangingPunct="1">
              <a:defRPr/>
            </a:pPr>
            <a:r>
              <a:rPr lang="en-US" sz="1800" dirty="0" smtClean="0">
                <a:effectLst>
                  <a:outerShdw blurRad="38100" dist="38100" dir="2700000" algn="tl">
                    <a:srgbClr val="C0C0C0"/>
                  </a:outerShdw>
                </a:effectLst>
              </a:rPr>
              <a:t>- the issuance of synthetic vitamins or the use of wild vitamins (herbaceous plants - sorrel, pine, nettle, as well as trees - maple, birch, linden).</a:t>
            </a:r>
            <a:br>
              <a:rPr lang="en-US" sz="18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
            </a:r>
            <a:br>
              <a:rPr lang="en-US" sz="18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 A good source of vitamins can be sprouted peas, wheat, oats or rye, which are used for cooking salad, porridge or seasoning for the first dishes. There is a lot of vitamin C in the needles of coniferous trees. Method for obtaining vitamin infusions from needles:</a:t>
            </a:r>
            <a:br>
              <a:rPr lang="en-US" sz="18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 washed needle needles are lowered for 2-3 minutes in boiling water, ground, poured three times with boiling water and insist 1-2 hours. To replenish the lack of vitamin C in food is best by adding the drug to sweet dishes.</a:t>
            </a:r>
            <a:endParaRPr lang="ru-RU" sz="1800" dirty="0" smtClean="0">
              <a:effectLst>
                <a:outerShdw blurRad="38100" dist="38100" dir="2700000" algn="tl">
                  <a:srgbClr val="C0C0C0"/>
                </a:outerShdw>
              </a:effectLst>
            </a:endParaRPr>
          </a:p>
        </p:txBody>
      </p:sp>
      <p:sp>
        <p:nvSpPr>
          <p:cNvPr id="2" name="Заголовок 1"/>
          <p:cNvSpPr>
            <a:spLocks/>
          </p:cNvSpPr>
          <p:nvPr/>
        </p:nvSpPr>
        <p:spPr bwMode="auto">
          <a:xfrm>
            <a:off x="838200" y="152400"/>
            <a:ext cx="8229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r>
              <a:rPr lang="en-GB" sz="3200" b="1" dirty="0">
                <a:solidFill>
                  <a:schemeClr val="bg1"/>
                </a:solidFill>
                <a:effectLst>
                  <a:outerShdw blurRad="38100" dist="38100" dir="2700000" algn="tl">
                    <a:srgbClr val="C0C0C0"/>
                  </a:outerShdw>
                </a:effectLst>
              </a:rPr>
              <a:t>Prevention of </a:t>
            </a:r>
            <a:r>
              <a:rPr lang="en-GB" sz="3200" b="1" dirty="0" err="1">
                <a:solidFill>
                  <a:schemeClr val="bg1"/>
                </a:solidFill>
                <a:effectLst>
                  <a:outerShdw blurRad="38100" dist="38100" dir="2700000" algn="tl">
                    <a:srgbClr val="C0C0C0"/>
                  </a:outerShdw>
                </a:effectLst>
              </a:rPr>
              <a:t>hypovitaminosis</a:t>
            </a:r>
            <a:endParaRPr lang="ru-RU" sz="3200" b="1"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body" idx="1"/>
          </p:nvPr>
        </p:nvSpPr>
        <p:spPr/>
        <p:txBody>
          <a:bodyPr/>
          <a:lstStyle/>
          <a:p>
            <a:pPr algn="ctr">
              <a:buFontTx/>
              <a:buNone/>
              <a:defRPr/>
            </a:pPr>
            <a:r>
              <a:rPr lang="en-US" altLang="ru-RU" sz="4400" b="1" dirty="0" smtClean="0">
                <a:solidFill>
                  <a:srgbClr val="3333FF"/>
                </a:solidFill>
                <a:effectLst>
                  <a:outerShdw blurRad="38100" dist="38100" dir="2700000" algn="tl">
                    <a:srgbClr val="C0C0C0"/>
                  </a:outerShdw>
                </a:effectLst>
              </a:rPr>
              <a:t>Thanks for attention!</a:t>
            </a:r>
            <a:endParaRPr lang="ru-RU" altLang="ru-RU" sz="4400" b="1" dirty="0" smtClean="0">
              <a:solidFill>
                <a:srgbClr val="3333FF"/>
              </a:solidFill>
              <a:effectLst>
                <a:outerShdw blurRad="38100" dist="38100" dir="2700000" algn="tl">
                  <a:srgbClr val="C0C0C0"/>
                </a:outerShdw>
              </a:effectLst>
            </a:endParaRPr>
          </a:p>
        </p:txBody>
      </p:sp>
      <p:pic>
        <p:nvPicPr>
          <p:cNvPr id="33795" name="Picture 6" descr="http://us.cdn3.123rf.com/168nwm/ilyaka1972/ilyaka19721208/ilyaka1972120800040/14931569-3d.jpg"/>
          <p:cNvPicPr>
            <a:picLocks noChangeAspect="1" noChangeArrowheads="1"/>
          </p:cNvPicPr>
          <p:nvPr/>
        </p:nvPicPr>
        <p:blipFill>
          <a:blip r:embed="rId2"/>
          <a:srcRect/>
          <a:stretch>
            <a:fillRect/>
          </a:stretch>
        </p:blipFill>
        <p:spPr bwMode="auto">
          <a:xfrm>
            <a:off x="3276600" y="3194050"/>
            <a:ext cx="2667000" cy="2767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76200"/>
            <a:ext cx="8305800" cy="609600"/>
          </a:xfrm>
        </p:spPr>
        <p:txBody>
          <a:bodyPr/>
          <a:lstStyle/>
          <a:p>
            <a:pPr algn="r" eaLnBrk="1" hangingPunct="1"/>
            <a:r>
              <a:rPr lang="ru-RU" altLang="ru-RU" sz="4000" dirty="0" smtClean="0"/>
              <a:t/>
            </a:r>
            <a:br>
              <a:rPr lang="ru-RU" altLang="ru-RU" sz="4000" dirty="0" smtClean="0"/>
            </a:br>
            <a:r>
              <a:rPr lang="en-US" altLang="ru-RU" sz="2800" b="1" dirty="0" smtClean="0">
                <a:solidFill>
                  <a:schemeClr val="bg1"/>
                </a:solidFill>
              </a:rPr>
              <a:t>MAIN DEFINITIONS</a:t>
            </a:r>
            <a:endParaRPr lang="ru-RU" altLang="ru-RU" sz="2800" b="1" dirty="0" smtClean="0">
              <a:solidFill>
                <a:schemeClr val="bg1"/>
              </a:solidFill>
            </a:endParaRPr>
          </a:p>
        </p:txBody>
      </p:sp>
      <p:sp>
        <p:nvSpPr>
          <p:cNvPr id="5123" name="Rectangle 3"/>
          <p:cNvSpPr>
            <a:spLocks noGrp="1" noChangeArrowheads="1"/>
          </p:cNvSpPr>
          <p:nvPr>
            <p:ph type="body" idx="1"/>
          </p:nvPr>
        </p:nvSpPr>
        <p:spPr>
          <a:xfrm>
            <a:off x="457200" y="1524000"/>
            <a:ext cx="8229600" cy="4830763"/>
          </a:xfrm>
        </p:spPr>
        <p:txBody>
          <a:bodyPr/>
          <a:lstStyle/>
          <a:p>
            <a:pPr marL="0" indent="0" eaLnBrk="1" hangingPunct="1">
              <a:lnSpc>
                <a:spcPct val="90000"/>
              </a:lnSpc>
              <a:buFontTx/>
              <a:buNone/>
              <a:defRPr/>
            </a:pPr>
            <a:endParaRPr lang="ru-RU" altLang="ru-RU" sz="1800" dirty="0" smtClean="0"/>
          </a:p>
          <a:p>
            <a:pPr marL="0" indent="0" eaLnBrk="1" hangingPunct="1">
              <a:lnSpc>
                <a:spcPct val="90000"/>
              </a:lnSpc>
              <a:buFontTx/>
              <a:buNone/>
              <a:defRPr/>
            </a:pPr>
            <a:r>
              <a:rPr lang="en-US" altLang="ru-RU" sz="2000" b="1" dirty="0" smtClean="0"/>
              <a:t>Tasks:</a:t>
            </a:r>
          </a:p>
          <a:p>
            <a:pPr marL="457200" indent="-457200" eaLnBrk="1" hangingPunct="1">
              <a:lnSpc>
                <a:spcPct val="90000"/>
              </a:lnSpc>
              <a:buFont typeface="+mj-lt"/>
              <a:buAutoNum type="arabicPeriod"/>
              <a:defRPr/>
            </a:pPr>
            <a:r>
              <a:rPr lang="en-US" altLang="ru-RU" sz="2000" b="1" dirty="0" smtClean="0"/>
              <a:t>Study of adverse factors of environment, social conditions</a:t>
            </a:r>
          </a:p>
          <a:p>
            <a:pPr marL="457200" indent="-457200" eaLnBrk="1" hangingPunct="1">
              <a:lnSpc>
                <a:spcPct val="90000"/>
              </a:lnSpc>
              <a:buFont typeface="+mj-lt"/>
              <a:buAutoNum type="arabicPeriod"/>
              <a:defRPr/>
            </a:pPr>
            <a:r>
              <a:rPr lang="en-US" altLang="ru-RU" sz="2000" b="1" dirty="0" smtClean="0"/>
              <a:t>Elimination or restriction to a safe level of adverse environment, factors and social conditions</a:t>
            </a:r>
          </a:p>
          <a:p>
            <a:pPr marL="457200" indent="-457200" eaLnBrk="1" hangingPunct="1">
              <a:lnSpc>
                <a:spcPct val="90000"/>
              </a:lnSpc>
              <a:buFont typeface="+mj-lt"/>
              <a:buAutoNum type="arabicPeriod"/>
              <a:defRPr/>
            </a:pPr>
            <a:r>
              <a:rPr lang="en-US" altLang="ru-RU" sz="2000" b="1" dirty="0" smtClean="0"/>
              <a:t>Scientific substantiation and development of differentiated hygienic standards</a:t>
            </a:r>
          </a:p>
          <a:p>
            <a:pPr marL="457200" indent="-457200" eaLnBrk="1" hangingPunct="1">
              <a:lnSpc>
                <a:spcPct val="90000"/>
              </a:lnSpc>
              <a:buFont typeface="+mj-lt"/>
              <a:buAutoNum type="arabicPeriod"/>
              <a:defRPr/>
            </a:pPr>
            <a:r>
              <a:rPr lang="en-US" altLang="ru-RU" sz="2000" b="1" dirty="0" smtClean="0"/>
              <a:t>Implementation of the developed civil and military rules and norms into practice</a:t>
            </a:r>
          </a:p>
          <a:p>
            <a:pPr marL="457200" indent="-457200" eaLnBrk="1" hangingPunct="1">
              <a:lnSpc>
                <a:spcPct val="90000"/>
              </a:lnSpc>
              <a:buFont typeface="+mj-lt"/>
              <a:buAutoNum type="arabicPeriod"/>
              <a:defRPr/>
            </a:pPr>
            <a:r>
              <a:rPr lang="en-US" altLang="ru-RU" sz="2000" b="1" dirty="0" smtClean="0"/>
              <a:t>Forecasting of sanitary and hygienic situations for immediate and remote perspectives</a:t>
            </a:r>
            <a:endParaRPr lang="ru-RU" altLang="ru-RU" sz="1600" b="1" dirty="0" smtClean="0"/>
          </a:p>
        </p:txBody>
      </p:sp>
      <p:pic>
        <p:nvPicPr>
          <p:cNvPr id="5124" name="Picture 2"/>
          <p:cNvPicPr>
            <a:picLocks noChangeAspect="1" noChangeArrowheads="1"/>
          </p:cNvPicPr>
          <p:nvPr/>
        </p:nvPicPr>
        <p:blipFill>
          <a:blip r:embed="rId3"/>
          <a:srcRect/>
          <a:stretch>
            <a:fillRect/>
          </a:stretch>
        </p:blipFill>
        <p:spPr bwMode="auto">
          <a:xfrm>
            <a:off x="7762875" y="1066800"/>
            <a:ext cx="1371600"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49" y="1365678"/>
            <a:ext cx="8983622" cy="5409852"/>
          </a:xfrm>
          <a:prstGeom prst="rect">
            <a:avLst/>
          </a:prstGeom>
          <a:noFill/>
          <a:ln>
            <a:noFill/>
          </a:ln>
          <a:effectLst>
            <a:softEdge rad="317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147" name="Rectangle 2"/>
          <p:cNvSpPr>
            <a:spLocks noGrp="1" noChangeArrowheads="1"/>
          </p:cNvSpPr>
          <p:nvPr>
            <p:ph type="title"/>
          </p:nvPr>
        </p:nvSpPr>
        <p:spPr>
          <a:xfrm>
            <a:off x="1600200" y="152400"/>
            <a:ext cx="7543800" cy="944563"/>
          </a:xfrm>
        </p:spPr>
        <p:txBody>
          <a:bodyPr/>
          <a:lstStyle/>
          <a:p>
            <a:pPr algn="r"/>
            <a:r>
              <a:rPr lang="en-US" altLang="ru-RU" sz="3600" b="1" dirty="0" smtClean="0">
                <a:solidFill>
                  <a:schemeClr val="bg1"/>
                </a:solidFill>
              </a:rPr>
              <a:t>MAIN DEFINITIONS</a:t>
            </a:r>
            <a:endParaRPr lang="ru-RU" altLang="ru-RU" sz="3600" b="1" dirty="0" smtClean="0">
              <a:solidFill>
                <a:schemeClr val="bg1"/>
              </a:solidFill>
            </a:endParaRPr>
          </a:p>
        </p:txBody>
      </p:sp>
      <p:sp>
        <p:nvSpPr>
          <p:cNvPr id="6148" name="AutoShape 5"/>
          <p:cNvSpPr>
            <a:spLocks noChangeArrowheads="1"/>
          </p:cNvSpPr>
          <p:nvPr/>
        </p:nvSpPr>
        <p:spPr bwMode="auto">
          <a:xfrm>
            <a:off x="1714500" y="1219200"/>
            <a:ext cx="5867400" cy="609600"/>
          </a:xfrm>
          <a:prstGeom prst="flowChartAlternateProcess">
            <a:avLst/>
          </a:prstGeom>
          <a:solidFill>
            <a:srgbClr val="0066FF"/>
          </a:solidFill>
          <a:ln w="9525">
            <a:solidFill>
              <a:schemeClr val="tx1"/>
            </a:solidFill>
            <a:miter lim="800000"/>
            <a:headEnd/>
            <a:tailEnd/>
          </a:ln>
          <a:effectLst/>
        </p:spPr>
        <p:txBody>
          <a:bodyPr wrap="none" anchor="ctr"/>
          <a:lstStyle/>
          <a:p>
            <a:pPr algn="ctr"/>
            <a:r>
              <a:rPr lang="en-US" altLang="ru-RU" sz="2800" b="1" dirty="0" smtClean="0">
                <a:solidFill>
                  <a:schemeClr val="bg1"/>
                </a:solidFill>
              </a:rPr>
              <a:t>Research methods in MH</a:t>
            </a:r>
            <a:endParaRPr lang="ru-RU" altLang="ru-RU" sz="2800" b="1" dirty="0">
              <a:solidFill>
                <a:schemeClr val="bg1"/>
              </a:solidFill>
            </a:endParaRPr>
          </a:p>
        </p:txBody>
      </p:sp>
      <p:sp>
        <p:nvSpPr>
          <p:cNvPr id="49157" name="AutoShape 7"/>
          <p:cNvSpPr>
            <a:spLocks noChangeArrowheads="1"/>
          </p:cNvSpPr>
          <p:nvPr/>
        </p:nvSpPr>
        <p:spPr bwMode="auto">
          <a:xfrm>
            <a:off x="152400" y="3065463"/>
            <a:ext cx="2743200" cy="533400"/>
          </a:xfrm>
          <a:prstGeom prst="flowChartAlternateProcess">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609600" indent="-609600" eaLnBrk="0" hangingPunct="0">
              <a:spcBef>
                <a:spcPct val="20000"/>
              </a:spcBef>
              <a:buChar char="•"/>
              <a:defRPr sz="3200">
                <a:solidFill>
                  <a:schemeClr val="tx1"/>
                </a:solidFill>
                <a:latin typeface="Arial" charset="0"/>
                <a:cs typeface="Arial" charset="0"/>
              </a:defRPr>
            </a:lvl1pPr>
            <a:lvl2pPr marL="990600" indent="-533400" eaLnBrk="0" hangingPunct="0">
              <a:spcBef>
                <a:spcPct val="20000"/>
              </a:spcBef>
              <a:buChar char="–"/>
              <a:defRPr sz="2800">
                <a:solidFill>
                  <a:schemeClr val="tx1"/>
                </a:solidFill>
                <a:latin typeface="Arial" charset="0"/>
                <a:cs typeface="Arial" charset="0"/>
              </a:defRPr>
            </a:lvl2pPr>
            <a:lvl3pPr marL="1371600" indent="-457200" eaLnBrk="0" hangingPunct="0">
              <a:spcBef>
                <a:spcPct val="20000"/>
              </a:spcBef>
              <a:buChar char="•"/>
              <a:defRPr sz="2400">
                <a:solidFill>
                  <a:schemeClr val="tx1"/>
                </a:solidFill>
                <a:latin typeface="Arial" charset="0"/>
                <a:cs typeface="Arial" charset="0"/>
              </a:defRPr>
            </a:lvl3pPr>
            <a:lvl4pPr marL="1752600" indent="-381000" eaLnBrk="0" hangingPunct="0">
              <a:spcBef>
                <a:spcPct val="20000"/>
              </a:spcBef>
              <a:buChar char="–"/>
              <a:defRPr sz="2000">
                <a:solidFill>
                  <a:schemeClr val="tx1"/>
                </a:solidFill>
                <a:latin typeface="Arial" charset="0"/>
                <a:cs typeface="Arial" charset="0"/>
              </a:defRPr>
            </a:lvl4pPr>
            <a:lvl5pPr marL="2209800" indent="-381000" eaLnBrk="0" hangingPunct="0">
              <a:spcBef>
                <a:spcPct val="20000"/>
              </a:spcBef>
              <a:buChar char="»"/>
              <a:defRPr sz="2000">
                <a:solidFill>
                  <a:schemeClr val="tx1"/>
                </a:solidFill>
                <a:latin typeface="Arial" charset="0"/>
                <a:cs typeface="Arial" charset="0"/>
              </a:defRPr>
            </a:lvl5pPr>
            <a:lvl6pPr marL="2667000" indent="-381000" eaLnBrk="0" fontAlgn="base" hangingPunct="0">
              <a:spcBef>
                <a:spcPct val="20000"/>
              </a:spcBef>
              <a:spcAft>
                <a:spcPct val="0"/>
              </a:spcAft>
              <a:buChar char="»"/>
              <a:defRPr sz="2000">
                <a:solidFill>
                  <a:schemeClr val="tx1"/>
                </a:solidFill>
                <a:latin typeface="Arial" charset="0"/>
                <a:cs typeface="Arial" charset="0"/>
              </a:defRPr>
            </a:lvl6pPr>
            <a:lvl7pPr marL="3124200" indent="-381000" eaLnBrk="0" fontAlgn="base" hangingPunct="0">
              <a:spcBef>
                <a:spcPct val="20000"/>
              </a:spcBef>
              <a:spcAft>
                <a:spcPct val="0"/>
              </a:spcAft>
              <a:buChar char="»"/>
              <a:defRPr sz="2000">
                <a:solidFill>
                  <a:schemeClr val="tx1"/>
                </a:solidFill>
                <a:latin typeface="Arial" charset="0"/>
                <a:cs typeface="Arial" charset="0"/>
              </a:defRPr>
            </a:lvl7pPr>
            <a:lvl8pPr marL="3581400" indent="-381000" eaLnBrk="0" fontAlgn="base" hangingPunct="0">
              <a:spcBef>
                <a:spcPct val="20000"/>
              </a:spcBef>
              <a:spcAft>
                <a:spcPct val="0"/>
              </a:spcAft>
              <a:buChar char="»"/>
              <a:defRPr sz="2000">
                <a:solidFill>
                  <a:schemeClr val="tx1"/>
                </a:solidFill>
                <a:latin typeface="Arial" charset="0"/>
                <a:cs typeface="Arial" charset="0"/>
              </a:defRPr>
            </a:lvl8pPr>
            <a:lvl9pPr marL="4038600" indent="-3810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ru-RU" altLang="ru-RU" sz="1800" dirty="0" smtClean="0"/>
          </a:p>
          <a:p>
            <a:pPr eaLnBrk="1" hangingPunct="1">
              <a:buClr>
                <a:srgbClr val="00007D"/>
              </a:buClr>
              <a:buSzPct val="75000"/>
              <a:buFontTx/>
              <a:buNone/>
              <a:defRPr/>
            </a:pPr>
            <a:r>
              <a:rPr lang="ru-RU" altLang="ru-RU" sz="2000" b="1" dirty="0" smtClean="0">
                <a:solidFill>
                  <a:srgbClr val="3333FF"/>
                </a:solidFill>
              </a:rPr>
              <a:t>1) </a:t>
            </a:r>
            <a:r>
              <a:rPr lang="en-US" sz="2000" dirty="0" smtClean="0"/>
              <a:t>physiological</a:t>
            </a:r>
            <a:endParaRPr lang="ru-RU" altLang="ru-RU" sz="1800" dirty="0" smtClean="0">
              <a:solidFill>
                <a:srgbClr val="000000"/>
              </a:solidFill>
            </a:endParaRPr>
          </a:p>
          <a:p>
            <a:pPr eaLnBrk="1" hangingPunct="1">
              <a:buClr>
                <a:srgbClr val="00007D"/>
              </a:buClr>
              <a:buSzPct val="75000"/>
              <a:buFontTx/>
              <a:buNone/>
              <a:defRPr/>
            </a:pPr>
            <a:endParaRPr lang="ru-RU" altLang="ru-RU" sz="1800" dirty="0" smtClean="0">
              <a:effectLst>
                <a:outerShdw blurRad="38100" dist="38100" dir="2700000" algn="tl">
                  <a:srgbClr val="C0C0C0"/>
                </a:outerShdw>
              </a:effectLst>
            </a:endParaRPr>
          </a:p>
        </p:txBody>
      </p:sp>
      <p:sp>
        <p:nvSpPr>
          <p:cNvPr id="3" name="Стрелка влево 2"/>
          <p:cNvSpPr/>
          <p:nvPr/>
        </p:nvSpPr>
        <p:spPr>
          <a:xfrm rot="19690338">
            <a:off x="1225550" y="2330450"/>
            <a:ext cx="1966913" cy="234950"/>
          </a:xfrm>
          <a:prstGeom prst="leftArrow">
            <a:avLst>
              <a:gd name="adj1" fmla="val 15467"/>
              <a:gd name="adj2" fmla="val 50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Стрелка влево 2"/>
          <p:cNvSpPr>
            <a:spLocks noChangeArrowheads="1"/>
          </p:cNvSpPr>
          <p:nvPr/>
        </p:nvSpPr>
        <p:spPr bwMode="auto">
          <a:xfrm rot="12753488">
            <a:off x="6080125" y="2301875"/>
            <a:ext cx="1966913" cy="234950"/>
          </a:xfrm>
          <a:prstGeom prst="leftArrow">
            <a:avLst>
              <a:gd name="adj1" fmla="val 15463"/>
              <a:gd name="adj2" fmla="val 49997"/>
            </a:avLst>
          </a:prstGeom>
          <a:solidFill>
            <a:srgbClr val="2D2D8A"/>
          </a:solidFill>
          <a:ln w="25400" algn="ctr">
            <a:solidFill>
              <a:srgbClr val="89A4A7"/>
            </a:solidFill>
            <a:miter lim="800000"/>
            <a:headEnd/>
            <a:tailEnd/>
          </a:ln>
        </p:spPr>
        <p:txBody>
          <a:bodyPr rot="10800000" anchor="ctr"/>
          <a:lstStyle/>
          <a:p>
            <a:pPr algn="ctr">
              <a:defRPr/>
            </a:pPr>
            <a:endParaRPr lang="ru-RU">
              <a:solidFill>
                <a:schemeClr val="lt1"/>
              </a:solidFill>
              <a:latin typeface="+mn-lt"/>
              <a:cs typeface="+mn-cs"/>
            </a:endParaRPr>
          </a:p>
        </p:txBody>
      </p:sp>
      <p:sp>
        <p:nvSpPr>
          <p:cNvPr id="9" name="AutoShape 7"/>
          <p:cNvSpPr>
            <a:spLocks noChangeArrowheads="1"/>
          </p:cNvSpPr>
          <p:nvPr/>
        </p:nvSpPr>
        <p:spPr bwMode="auto">
          <a:xfrm>
            <a:off x="3624263" y="3068638"/>
            <a:ext cx="2047875" cy="533400"/>
          </a:xfrm>
          <a:prstGeom prst="flowChartAlternateProcess">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609600" indent="-609600" eaLnBrk="0" hangingPunct="0">
              <a:spcBef>
                <a:spcPct val="20000"/>
              </a:spcBef>
              <a:buChar char="•"/>
              <a:defRPr sz="3200">
                <a:solidFill>
                  <a:schemeClr val="tx1"/>
                </a:solidFill>
                <a:latin typeface="Arial" charset="0"/>
                <a:cs typeface="Arial" charset="0"/>
              </a:defRPr>
            </a:lvl1pPr>
            <a:lvl2pPr marL="990600" indent="-533400" eaLnBrk="0" hangingPunct="0">
              <a:spcBef>
                <a:spcPct val="20000"/>
              </a:spcBef>
              <a:buChar char="–"/>
              <a:defRPr sz="2800">
                <a:solidFill>
                  <a:schemeClr val="tx1"/>
                </a:solidFill>
                <a:latin typeface="Arial" charset="0"/>
                <a:cs typeface="Arial" charset="0"/>
              </a:defRPr>
            </a:lvl2pPr>
            <a:lvl3pPr marL="1371600" indent="-457200" eaLnBrk="0" hangingPunct="0">
              <a:spcBef>
                <a:spcPct val="20000"/>
              </a:spcBef>
              <a:buChar char="•"/>
              <a:defRPr sz="2400">
                <a:solidFill>
                  <a:schemeClr val="tx1"/>
                </a:solidFill>
                <a:latin typeface="Arial" charset="0"/>
                <a:cs typeface="Arial" charset="0"/>
              </a:defRPr>
            </a:lvl3pPr>
            <a:lvl4pPr marL="1752600" indent="-381000" eaLnBrk="0" hangingPunct="0">
              <a:spcBef>
                <a:spcPct val="20000"/>
              </a:spcBef>
              <a:buChar char="–"/>
              <a:defRPr sz="2000">
                <a:solidFill>
                  <a:schemeClr val="tx1"/>
                </a:solidFill>
                <a:latin typeface="Arial" charset="0"/>
                <a:cs typeface="Arial" charset="0"/>
              </a:defRPr>
            </a:lvl4pPr>
            <a:lvl5pPr marL="2209800" indent="-381000" eaLnBrk="0" hangingPunct="0">
              <a:spcBef>
                <a:spcPct val="20000"/>
              </a:spcBef>
              <a:buChar char="»"/>
              <a:defRPr sz="2000">
                <a:solidFill>
                  <a:schemeClr val="tx1"/>
                </a:solidFill>
                <a:latin typeface="Arial" charset="0"/>
                <a:cs typeface="Arial" charset="0"/>
              </a:defRPr>
            </a:lvl5pPr>
            <a:lvl6pPr marL="2667000" indent="-381000" eaLnBrk="0" fontAlgn="base" hangingPunct="0">
              <a:spcBef>
                <a:spcPct val="20000"/>
              </a:spcBef>
              <a:spcAft>
                <a:spcPct val="0"/>
              </a:spcAft>
              <a:buChar char="»"/>
              <a:defRPr sz="2000">
                <a:solidFill>
                  <a:schemeClr val="tx1"/>
                </a:solidFill>
                <a:latin typeface="Arial" charset="0"/>
                <a:cs typeface="Arial" charset="0"/>
              </a:defRPr>
            </a:lvl6pPr>
            <a:lvl7pPr marL="3124200" indent="-381000" eaLnBrk="0" fontAlgn="base" hangingPunct="0">
              <a:spcBef>
                <a:spcPct val="20000"/>
              </a:spcBef>
              <a:spcAft>
                <a:spcPct val="0"/>
              </a:spcAft>
              <a:buChar char="»"/>
              <a:defRPr sz="2000">
                <a:solidFill>
                  <a:schemeClr val="tx1"/>
                </a:solidFill>
                <a:latin typeface="Arial" charset="0"/>
                <a:cs typeface="Arial" charset="0"/>
              </a:defRPr>
            </a:lvl7pPr>
            <a:lvl8pPr marL="3581400" indent="-381000" eaLnBrk="0" fontAlgn="base" hangingPunct="0">
              <a:spcBef>
                <a:spcPct val="20000"/>
              </a:spcBef>
              <a:spcAft>
                <a:spcPct val="0"/>
              </a:spcAft>
              <a:buChar char="»"/>
              <a:defRPr sz="2000">
                <a:solidFill>
                  <a:schemeClr val="tx1"/>
                </a:solidFill>
                <a:latin typeface="Arial" charset="0"/>
                <a:cs typeface="Arial" charset="0"/>
              </a:defRPr>
            </a:lvl8pPr>
            <a:lvl9pPr marL="4038600" indent="-3810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ru-RU" altLang="ru-RU" sz="1800" dirty="0" smtClean="0"/>
          </a:p>
          <a:p>
            <a:pPr eaLnBrk="1" hangingPunct="1">
              <a:buClr>
                <a:srgbClr val="00007D"/>
              </a:buClr>
              <a:buSzPct val="75000"/>
              <a:buFontTx/>
              <a:buNone/>
              <a:defRPr/>
            </a:pPr>
            <a:r>
              <a:rPr lang="ru-RU" altLang="ru-RU" sz="2000" b="1" dirty="0">
                <a:solidFill>
                  <a:srgbClr val="3333FF"/>
                </a:solidFill>
              </a:rPr>
              <a:t>2</a:t>
            </a:r>
            <a:r>
              <a:rPr lang="ru-RU" altLang="ru-RU" sz="2000" b="1" dirty="0" smtClean="0">
                <a:solidFill>
                  <a:srgbClr val="3333FF"/>
                </a:solidFill>
              </a:rPr>
              <a:t>) </a:t>
            </a:r>
            <a:r>
              <a:rPr lang="en-US" sz="2000" dirty="0" smtClean="0"/>
              <a:t>physical</a:t>
            </a:r>
            <a:endParaRPr lang="ru-RU" altLang="ru-RU" sz="1800" dirty="0" smtClean="0">
              <a:solidFill>
                <a:srgbClr val="000000"/>
              </a:solidFill>
            </a:endParaRPr>
          </a:p>
          <a:p>
            <a:pPr eaLnBrk="1" hangingPunct="1">
              <a:buClr>
                <a:srgbClr val="00007D"/>
              </a:buClr>
              <a:buSzPct val="75000"/>
              <a:buFontTx/>
              <a:buNone/>
              <a:defRPr/>
            </a:pPr>
            <a:endParaRPr lang="ru-RU" altLang="ru-RU" sz="1800" dirty="0" smtClean="0">
              <a:effectLst>
                <a:outerShdw blurRad="38100" dist="38100" dir="2700000" algn="tl">
                  <a:srgbClr val="C0C0C0"/>
                </a:outerShdw>
              </a:effectLst>
            </a:endParaRPr>
          </a:p>
        </p:txBody>
      </p:sp>
      <p:sp>
        <p:nvSpPr>
          <p:cNvPr id="10" name="AutoShape 7"/>
          <p:cNvSpPr>
            <a:spLocks noChangeArrowheads="1"/>
          </p:cNvSpPr>
          <p:nvPr/>
        </p:nvSpPr>
        <p:spPr bwMode="auto">
          <a:xfrm>
            <a:off x="6705600" y="3048000"/>
            <a:ext cx="2047875" cy="533400"/>
          </a:xfrm>
          <a:prstGeom prst="flowChartAlternateProcess">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609600" indent="-609600" eaLnBrk="0" hangingPunct="0">
              <a:spcBef>
                <a:spcPct val="20000"/>
              </a:spcBef>
              <a:buChar char="•"/>
              <a:defRPr sz="3200">
                <a:solidFill>
                  <a:schemeClr val="tx1"/>
                </a:solidFill>
                <a:latin typeface="Arial" charset="0"/>
                <a:cs typeface="Arial" charset="0"/>
              </a:defRPr>
            </a:lvl1pPr>
            <a:lvl2pPr marL="990600" indent="-533400" eaLnBrk="0" hangingPunct="0">
              <a:spcBef>
                <a:spcPct val="20000"/>
              </a:spcBef>
              <a:buChar char="–"/>
              <a:defRPr sz="2800">
                <a:solidFill>
                  <a:schemeClr val="tx1"/>
                </a:solidFill>
                <a:latin typeface="Arial" charset="0"/>
                <a:cs typeface="Arial" charset="0"/>
              </a:defRPr>
            </a:lvl2pPr>
            <a:lvl3pPr marL="1371600" indent="-457200" eaLnBrk="0" hangingPunct="0">
              <a:spcBef>
                <a:spcPct val="20000"/>
              </a:spcBef>
              <a:buChar char="•"/>
              <a:defRPr sz="2400">
                <a:solidFill>
                  <a:schemeClr val="tx1"/>
                </a:solidFill>
                <a:latin typeface="Arial" charset="0"/>
                <a:cs typeface="Arial" charset="0"/>
              </a:defRPr>
            </a:lvl3pPr>
            <a:lvl4pPr marL="1752600" indent="-381000" eaLnBrk="0" hangingPunct="0">
              <a:spcBef>
                <a:spcPct val="20000"/>
              </a:spcBef>
              <a:buChar char="–"/>
              <a:defRPr sz="2000">
                <a:solidFill>
                  <a:schemeClr val="tx1"/>
                </a:solidFill>
                <a:latin typeface="Arial" charset="0"/>
                <a:cs typeface="Arial" charset="0"/>
              </a:defRPr>
            </a:lvl4pPr>
            <a:lvl5pPr marL="2209800" indent="-381000" eaLnBrk="0" hangingPunct="0">
              <a:spcBef>
                <a:spcPct val="20000"/>
              </a:spcBef>
              <a:buChar char="»"/>
              <a:defRPr sz="2000">
                <a:solidFill>
                  <a:schemeClr val="tx1"/>
                </a:solidFill>
                <a:latin typeface="Arial" charset="0"/>
                <a:cs typeface="Arial" charset="0"/>
              </a:defRPr>
            </a:lvl5pPr>
            <a:lvl6pPr marL="2667000" indent="-381000" eaLnBrk="0" fontAlgn="base" hangingPunct="0">
              <a:spcBef>
                <a:spcPct val="20000"/>
              </a:spcBef>
              <a:spcAft>
                <a:spcPct val="0"/>
              </a:spcAft>
              <a:buChar char="»"/>
              <a:defRPr sz="2000">
                <a:solidFill>
                  <a:schemeClr val="tx1"/>
                </a:solidFill>
                <a:latin typeface="Arial" charset="0"/>
                <a:cs typeface="Arial" charset="0"/>
              </a:defRPr>
            </a:lvl6pPr>
            <a:lvl7pPr marL="3124200" indent="-381000" eaLnBrk="0" fontAlgn="base" hangingPunct="0">
              <a:spcBef>
                <a:spcPct val="20000"/>
              </a:spcBef>
              <a:spcAft>
                <a:spcPct val="0"/>
              </a:spcAft>
              <a:buChar char="»"/>
              <a:defRPr sz="2000">
                <a:solidFill>
                  <a:schemeClr val="tx1"/>
                </a:solidFill>
                <a:latin typeface="Arial" charset="0"/>
                <a:cs typeface="Arial" charset="0"/>
              </a:defRPr>
            </a:lvl7pPr>
            <a:lvl8pPr marL="3581400" indent="-381000" eaLnBrk="0" fontAlgn="base" hangingPunct="0">
              <a:spcBef>
                <a:spcPct val="20000"/>
              </a:spcBef>
              <a:spcAft>
                <a:spcPct val="0"/>
              </a:spcAft>
              <a:buChar char="»"/>
              <a:defRPr sz="2000">
                <a:solidFill>
                  <a:schemeClr val="tx1"/>
                </a:solidFill>
                <a:latin typeface="Arial" charset="0"/>
                <a:cs typeface="Arial" charset="0"/>
              </a:defRPr>
            </a:lvl8pPr>
            <a:lvl9pPr marL="4038600" indent="-3810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ru-RU" altLang="ru-RU" sz="1800" dirty="0" smtClean="0"/>
          </a:p>
          <a:p>
            <a:pPr eaLnBrk="1" hangingPunct="1">
              <a:buClr>
                <a:srgbClr val="00007D"/>
              </a:buClr>
              <a:buSzPct val="75000"/>
              <a:buFontTx/>
              <a:buNone/>
              <a:defRPr/>
            </a:pPr>
            <a:r>
              <a:rPr lang="ru-RU" altLang="ru-RU" sz="2000" b="1" dirty="0" smtClean="0">
                <a:solidFill>
                  <a:srgbClr val="3333FF"/>
                </a:solidFill>
              </a:rPr>
              <a:t>3) </a:t>
            </a:r>
            <a:r>
              <a:rPr lang="en-US" sz="2000" dirty="0" smtClean="0"/>
              <a:t>chemical</a:t>
            </a:r>
            <a:endParaRPr lang="ru-RU" altLang="ru-RU" sz="1800" dirty="0" smtClean="0">
              <a:solidFill>
                <a:srgbClr val="000000"/>
              </a:solidFill>
            </a:endParaRPr>
          </a:p>
          <a:p>
            <a:pPr eaLnBrk="1" hangingPunct="1">
              <a:buClr>
                <a:srgbClr val="00007D"/>
              </a:buClr>
              <a:buSzPct val="75000"/>
              <a:buFontTx/>
              <a:buNone/>
              <a:defRPr/>
            </a:pPr>
            <a:endParaRPr lang="ru-RU" altLang="ru-RU" sz="1800" dirty="0" smtClean="0">
              <a:effectLst>
                <a:outerShdw blurRad="38100" dist="38100" dir="2700000" algn="tl">
                  <a:srgbClr val="C0C0C0"/>
                </a:outerShdw>
              </a:effectLst>
            </a:endParaRPr>
          </a:p>
        </p:txBody>
      </p:sp>
      <p:sp>
        <p:nvSpPr>
          <p:cNvPr id="11" name="AutoShape 7"/>
          <p:cNvSpPr>
            <a:spLocks noChangeArrowheads="1"/>
          </p:cNvSpPr>
          <p:nvPr/>
        </p:nvSpPr>
        <p:spPr bwMode="auto">
          <a:xfrm>
            <a:off x="6200775" y="3810000"/>
            <a:ext cx="2819400" cy="533400"/>
          </a:xfrm>
          <a:prstGeom prst="flowChartAlternateProcess">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609600" indent="-609600" eaLnBrk="0" hangingPunct="0">
              <a:spcBef>
                <a:spcPct val="20000"/>
              </a:spcBef>
              <a:buChar char="•"/>
              <a:defRPr sz="3200">
                <a:solidFill>
                  <a:schemeClr val="tx1"/>
                </a:solidFill>
                <a:latin typeface="Arial" charset="0"/>
                <a:cs typeface="Arial" charset="0"/>
              </a:defRPr>
            </a:lvl1pPr>
            <a:lvl2pPr marL="990600" indent="-533400" eaLnBrk="0" hangingPunct="0">
              <a:spcBef>
                <a:spcPct val="20000"/>
              </a:spcBef>
              <a:buChar char="–"/>
              <a:defRPr sz="2800">
                <a:solidFill>
                  <a:schemeClr val="tx1"/>
                </a:solidFill>
                <a:latin typeface="Arial" charset="0"/>
                <a:cs typeface="Arial" charset="0"/>
              </a:defRPr>
            </a:lvl2pPr>
            <a:lvl3pPr marL="1371600" indent="-457200" eaLnBrk="0" hangingPunct="0">
              <a:spcBef>
                <a:spcPct val="20000"/>
              </a:spcBef>
              <a:buChar char="•"/>
              <a:defRPr sz="2400">
                <a:solidFill>
                  <a:schemeClr val="tx1"/>
                </a:solidFill>
                <a:latin typeface="Arial" charset="0"/>
                <a:cs typeface="Arial" charset="0"/>
              </a:defRPr>
            </a:lvl3pPr>
            <a:lvl4pPr marL="1752600" indent="-381000" eaLnBrk="0" hangingPunct="0">
              <a:spcBef>
                <a:spcPct val="20000"/>
              </a:spcBef>
              <a:buChar char="–"/>
              <a:defRPr sz="2000">
                <a:solidFill>
                  <a:schemeClr val="tx1"/>
                </a:solidFill>
                <a:latin typeface="Arial" charset="0"/>
                <a:cs typeface="Arial" charset="0"/>
              </a:defRPr>
            </a:lvl4pPr>
            <a:lvl5pPr marL="2209800" indent="-381000" eaLnBrk="0" hangingPunct="0">
              <a:spcBef>
                <a:spcPct val="20000"/>
              </a:spcBef>
              <a:buChar char="»"/>
              <a:defRPr sz="2000">
                <a:solidFill>
                  <a:schemeClr val="tx1"/>
                </a:solidFill>
                <a:latin typeface="Arial" charset="0"/>
                <a:cs typeface="Arial" charset="0"/>
              </a:defRPr>
            </a:lvl5pPr>
            <a:lvl6pPr marL="2667000" indent="-381000" eaLnBrk="0" fontAlgn="base" hangingPunct="0">
              <a:spcBef>
                <a:spcPct val="20000"/>
              </a:spcBef>
              <a:spcAft>
                <a:spcPct val="0"/>
              </a:spcAft>
              <a:buChar char="»"/>
              <a:defRPr sz="2000">
                <a:solidFill>
                  <a:schemeClr val="tx1"/>
                </a:solidFill>
                <a:latin typeface="Arial" charset="0"/>
                <a:cs typeface="Arial" charset="0"/>
              </a:defRPr>
            </a:lvl6pPr>
            <a:lvl7pPr marL="3124200" indent="-381000" eaLnBrk="0" fontAlgn="base" hangingPunct="0">
              <a:spcBef>
                <a:spcPct val="20000"/>
              </a:spcBef>
              <a:spcAft>
                <a:spcPct val="0"/>
              </a:spcAft>
              <a:buChar char="»"/>
              <a:defRPr sz="2000">
                <a:solidFill>
                  <a:schemeClr val="tx1"/>
                </a:solidFill>
                <a:latin typeface="Arial" charset="0"/>
                <a:cs typeface="Arial" charset="0"/>
              </a:defRPr>
            </a:lvl7pPr>
            <a:lvl8pPr marL="3581400" indent="-381000" eaLnBrk="0" fontAlgn="base" hangingPunct="0">
              <a:spcBef>
                <a:spcPct val="20000"/>
              </a:spcBef>
              <a:spcAft>
                <a:spcPct val="0"/>
              </a:spcAft>
              <a:buChar char="»"/>
              <a:defRPr sz="2000">
                <a:solidFill>
                  <a:schemeClr val="tx1"/>
                </a:solidFill>
                <a:latin typeface="Arial" charset="0"/>
                <a:cs typeface="Arial" charset="0"/>
              </a:defRPr>
            </a:lvl8pPr>
            <a:lvl9pPr marL="4038600" indent="-3810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ru-RU" altLang="ru-RU" sz="1800" dirty="0" smtClean="0"/>
          </a:p>
          <a:p>
            <a:pPr eaLnBrk="1" hangingPunct="1">
              <a:buClr>
                <a:srgbClr val="00007D"/>
              </a:buClr>
              <a:buSzPct val="75000"/>
              <a:buFontTx/>
              <a:buNone/>
              <a:defRPr/>
            </a:pPr>
            <a:r>
              <a:rPr lang="ru-RU" altLang="ru-RU" sz="2000" b="1" dirty="0" smtClean="0">
                <a:solidFill>
                  <a:srgbClr val="3333FF"/>
                </a:solidFill>
              </a:rPr>
              <a:t>5) </a:t>
            </a:r>
            <a:r>
              <a:rPr lang="en-US" sz="2000" dirty="0" smtClean="0"/>
              <a:t>toxicological</a:t>
            </a:r>
            <a:endParaRPr lang="ru-RU" altLang="ru-RU" sz="1800" dirty="0" smtClean="0">
              <a:solidFill>
                <a:srgbClr val="000000"/>
              </a:solidFill>
            </a:endParaRPr>
          </a:p>
          <a:p>
            <a:pPr eaLnBrk="1" hangingPunct="1">
              <a:buClr>
                <a:srgbClr val="00007D"/>
              </a:buClr>
              <a:buSzPct val="75000"/>
              <a:buFontTx/>
              <a:buNone/>
              <a:defRPr/>
            </a:pPr>
            <a:endParaRPr lang="ru-RU" altLang="ru-RU" sz="1800" dirty="0" smtClean="0">
              <a:effectLst>
                <a:outerShdw blurRad="38100" dist="38100" dir="2700000" algn="tl">
                  <a:srgbClr val="C0C0C0"/>
                </a:outerShdw>
              </a:effectLst>
            </a:endParaRPr>
          </a:p>
        </p:txBody>
      </p:sp>
      <p:sp>
        <p:nvSpPr>
          <p:cNvPr id="12" name="AutoShape 7"/>
          <p:cNvSpPr>
            <a:spLocks noChangeArrowheads="1"/>
          </p:cNvSpPr>
          <p:nvPr/>
        </p:nvSpPr>
        <p:spPr bwMode="auto">
          <a:xfrm>
            <a:off x="5240338" y="4591050"/>
            <a:ext cx="2047875" cy="533400"/>
          </a:xfrm>
          <a:prstGeom prst="flowChartAlternateProcess">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609600" indent="-609600" eaLnBrk="0" hangingPunct="0">
              <a:spcBef>
                <a:spcPct val="20000"/>
              </a:spcBef>
              <a:buChar char="•"/>
              <a:defRPr sz="3200">
                <a:solidFill>
                  <a:schemeClr val="tx1"/>
                </a:solidFill>
                <a:latin typeface="Arial" charset="0"/>
                <a:cs typeface="Arial" charset="0"/>
              </a:defRPr>
            </a:lvl1pPr>
            <a:lvl2pPr marL="990600" indent="-533400" eaLnBrk="0" hangingPunct="0">
              <a:spcBef>
                <a:spcPct val="20000"/>
              </a:spcBef>
              <a:buChar char="–"/>
              <a:defRPr sz="2800">
                <a:solidFill>
                  <a:schemeClr val="tx1"/>
                </a:solidFill>
                <a:latin typeface="Arial" charset="0"/>
                <a:cs typeface="Arial" charset="0"/>
              </a:defRPr>
            </a:lvl2pPr>
            <a:lvl3pPr marL="1371600" indent="-457200" eaLnBrk="0" hangingPunct="0">
              <a:spcBef>
                <a:spcPct val="20000"/>
              </a:spcBef>
              <a:buChar char="•"/>
              <a:defRPr sz="2400">
                <a:solidFill>
                  <a:schemeClr val="tx1"/>
                </a:solidFill>
                <a:latin typeface="Arial" charset="0"/>
                <a:cs typeface="Arial" charset="0"/>
              </a:defRPr>
            </a:lvl3pPr>
            <a:lvl4pPr marL="1752600" indent="-381000" eaLnBrk="0" hangingPunct="0">
              <a:spcBef>
                <a:spcPct val="20000"/>
              </a:spcBef>
              <a:buChar char="–"/>
              <a:defRPr sz="2000">
                <a:solidFill>
                  <a:schemeClr val="tx1"/>
                </a:solidFill>
                <a:latin typeface="Arial" charset="0"/>
                <a:cs typeface="Arial" charset="0"/>
              </a:defRPr>
            </a:lvl4pPr>
            <a:lvl5pPr marL="2209800" indent="-381000" eaLnBrk="0" hangingPunct="0">
              <a:spcBef>
                <a:spcPct val="20000"/>
              </a:spcBef>
              <a:buChar char="»"/>
              <a:defRPr sz="2000">
                <a:solidFill>
                  <a:schemeClr val="tx1"/>
                </a:solidFill>
                <a:latin typeface="Arial" charset="0"/>
                <a:cs typeface="Arial" charset="0"/>
              </a:defRPr>
            </a:lvl5pPr>
            <a:lvl6pPr marL="2667000" indent="-381000" eaLnBrk="0" fontAlgn="base" hangingPunct="0">
              <a:spcBef>
                <a:spcPct val="20000"/>
              </a:spcBef>
              <a:spcAft>
                <a:spcPct val="0"/>
              </a:spcAft>
              <a:buChar char="»"/>
              <a:defRPr sz="2000">
                <a:solidFill>
                  <a:schemeClr val="tx1"/>
                </a:solidFill>
                <a:latin typeface="Arial" charset="0"/>
                <a:cs typeface="Arial" charset="0"/>
              </a:defRPr>
            </a:lvl6pPr>
            <a:lvl7pPr marL="3124200" indent="-381000" eaLnBrk="0" fontAlgn="base" hangingPunct="0">
              <a:spcBef>
                <a:spcPct val="20000"/>
              </a:spcBef>
              <a:spcAft>
                <a:spcPct val="0"/>
              </a:spcAft>
              <a:buChar char="»"/>
              <a:defRPr sz="2000">
                <a:solidFill>
                  <a:schemeClr val="tx1"/>
                </a:solidFill>
                <a:latin typeface="Arial" charset="0"/>
                <a:cs typeface="Arial" charset="0"/>
              </a:defRPr>
            </a:lvl7pPr>
            <a:lvl8pPr marL="3581400" indent="-381000" eaLnBrk="0" fontAlgn="base" hangingPunct="0">
              <a:spcBef>
                <a:spcPct val="20000"/>
              </a:spcBef>
              <a:spcAft>
                <a:spcPct val="0"/>
              </a:spcAft>
              <a:buChar char="»"/>
              <a:defRPr sz="2000">
                <a:solidFill>
                  <a:schemeClr val="tx1"/>
                </a:solidFill>
                <a:latin typeface="Arial" charset="0"/>
                <a:cs typeface="Arial" charset="0"/>
              </a:defRPr>
            </a:lvl8pPr>
            <a:lvl9pPr marL="4038600" indent="-3810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ru-RU" altLang="ru-RU" sz="1800" dirty="0" smtClean="0"/>
          </a:p>
          <a:p>
            <a:pPr eaLnBrk="1" hangingPunct="1">
              <a:buClr>
                <a:srgbClr val="00007D"/>
              </a:buClr>
              <a:buSzPct val="75000"/>
              <a:buFontTx/>
              <a:buNone/>
              <a:defRPr/>
            </a:pPr>
            <a:r>
              <a:rPr lang="ru-RU" altLang="ru-RU" sz="2000" b="1" dirty="0" smtClean="0">
                <a:solidFill>
                  <a:srgbClr val="3333FF"/>
                </a:solidFill>
              </a:rPr>
              <a:t>7) </a:t>
            </a:r>
            <a:r>
              <a:rPr lang="en-US" sz="2000" dirty="0" smtClean="0"/>
              <a:t>clinical</a:t>
            </a:r>
            <a:endParaRPr lang="ru-RU" altLang="ru-RU" sz="1800" dirty="0" smtClean="0">
              <a:solidFill>
                <a:srgbClr val="000000"/>
              </a:solidFill>
            </a:endParaRPr>
          </a:p>
          <a:p>
            <a:pPr eaLnBrk="1" hangingPunct="1">
              <a:buClr>
                <a:srgbClr val="00007D"/>
              </a:buClr>
              <a:buSzPct val="75000"/>
              <a:buFontTx/>
              <a:buNone/>
              <a:defRPr/>
            </a:pPr>
            <a:endParaRPr lang="ru-RU" altLang="ru-RU" sz="1800" dirty="0" smtClean="0">
              <a:effectLst>
                <a:outerShdw blurRad="38100" dist="38100" dir="2700000" algn="tl">
                  <a:srgbClr val="C0C0C0"/>
                </a:outerShdw>
              </a:effectLst>
            </a:endParaRPr>
          </a:p>
        </p:txBody>
      </p:sp>
      <p:sp>
        <p:nvSpPr>
          <p:cNvPr id="13" name="AutoShape 7"/>
          <p:cNvSpPr>
            <a:spLocks noChangeArrowheads="1"/>
          </p:cNvSpPr>
          <p:nvPr/>
        </p:nvSpPr>
        <p:spPr bwMode="auto">
          <a:xfrm>
            <a:off x="2328863" y="4578350"/>
            <a:ext cx="2319337" cy="533400"/>
          </a:xfrm>
          <a:prstGeom prst="flowChartAlternateProcess">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609600" indent="-609600" eaLnBrk="0" hangingPunct="0">
              <a:spcBef>
                <a:spcPct val="20000"/>
              </a:spcBef>
              <a:buChar char="•"/>
              <a:defRPr sz="3200">
                <a:solidFill>
                  <a:schemeClr val="tx1"/>
                </a:solidFill>
                <a:latin typeface="Arial" charset="0"/>
                <a:cs typeface="Arial" charset="0"/>
              </a:defRPr>
            </a:lvl1pPr>
            <a:lvl2pPr marL="990600" indent="-533400" eaLnBrk="0" hangingPunct="0">
              <a:spcBef>
                <a:spcPct val="20000"/>
              </a:spcBef>
              <a:buChar char="–"/>
              <a:defRPr sz="2800">
                <a:solidFill>
                  <a:schemeClr val="tx1"/>
                </a:solidFill>
                <a:latin typeface="Arial" charset="0"/>
                <a:cs typeface="Arial" charset="0"/>
              </a:defRPr>
            </a:lvl2pPr>
            <a:lvl3pPr marL="1371600" indent="-457200" eaLnBrk="0" hangingPunct="0">
              <a:spcBef>
                <a:spcPct val="20000"/>
              </a:spcBef>
              <a:buChar char="•"/>
              <a:defRPr sz="2400">
                <a:solidFill>
                  <a:schemeClr val="tx1"/>
                </a:solidFill>
                <a:latin typeface="Arial" charset="0"/>
                <a:cs typeface="Arial" charset="0"/>
              </a:defRPr>
            </a:lvl3pPr>
            <a:lvl4pPr marL="1752600" indent="-381000" eaLnBrk="0" hangingPunct="0">
              <a:spcBef>
                <a:spcPct val="20000"/>
              </a:spcBef>
              <a:buChar char="–"/>
              <a:defRPr sz="2000">
                <a:solidFill>
                  <a:schemeClr val="tx1"/>
                </a:solidFill>
                <a:latin typeface="Arial" charset="0"/>
                <a:cs typeface="Arial" charset="0"/>
              </a:defRPr>
            </a:lvl4pPr>
            <a:lvl5pPr marL="2209800" indent="-381000" eaLnBrk="0" hangingPunct="0">
              <a:spcBef>
                <a:spcPct val="20000"/>
              </a:spcBef>
              <a:buChar char="»"/>
              <a:defRPr sz="2000">
                <a:solidFill>
                  <a:schemeClr val="tx1"/>
                </a:solidFill>
                <a:latin typeface="Arial" charset="0"/>
                <a:cs typeface="Arial" charset="0"/>
              </a:defRPr>
            </a:lvl5pPr>
            <a:lvl6pPr marL="2667000" indent="-381000" eaLnBrk="0" fontAlgn="base" hangingPunct="0">
              <a:spcBef>
                <a:spcPct val="20000"/>
              </a:spcBef>
              <a:spcAft>
                <a:spcPct val="0"/>
              </a:spcAft>
              <a:buChar char="»"/>
              <a:defRPr sz="2000">
                <a:solidFill>
                  <a:schemeClr val="tx1"/>
                </a:solidFill>
                <a:latin typeface="Arial" charset="0"/>
                <a:cs typeface="Arial" charset="0"/>
              </a:defRPr>
            </a:lvl6pPr>
            <a:lvl7pPr marL="3124200" indent="-381000" eaLnBrk="0" fontAlgn="base" hangingPunct="0">
              <a:spcBef>
                <a:spcPct val="20000"/>
              </a:spcBef>
              <a:spcAft>
                <a:spcPct val="0"/>
              </a:spcAft>
              <a:buChar char="»"/>
              <a:defRPr sz="2000">
                <a:solidFill>
                  <a:schemeClr val="tx1"/>
                </a:solidFill>
                <a:latin typeface="Arial" charset="0"/>
                <a:cs typeface="Arial" charset="0"/>
              </a:defRPr>
            </a:lvl7pPr>
            <a:lvl8pPr marL="3581400" indent="-381000" eaLnBrk="0" fontAlgn="base" hangingPunct="0">
              <a:spcBef>
                <a:spcPct val="20000"/>
              </a:spcBef>
              <a:spcAft>
                <a:spcPct val="0"/>
              </a:spcAft>
              <a:buChar char="»"/>
              <a:defRPr sz="2000">
                <a:solidFill>
                  <a:schemeClr val="tx1"/>
                </a:solidFill>
                <a:latin typeface="Arial" charset="0"/>
                <a:cs typeface="Arial" charset="0"/>
              </a:defRPr>
            </a:lvl8pPr>
            <a:lvl9pPr marL="4038600" indent="-3810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ru-RU" altLang="ru-RU" sz="1800" dirty="0" smtClean="0"/>
          </a:p>
          <a:p>
            <a:pPr eaLnBrk="1" hangingPunct="1">
              <a:buClr>
                <a:srgbClr val="00007D"/>
              </a:buClr>
              <a:buSzPct val="75000"/>
              <a:buFontTx/>
              <a:buNone/>
              <a:defRPr/>
            </a:pPr>
            <a:r>
              <a:rPr lang="ru-RU" altLang="ru-RU" sz="2000" b="1" dirty="0">
                <a:solidFill>
                  <a:srgbClr val="3333FF"/>
                </a:solidFill>
              </a:rPr>
              <a:t>6</a:t>
            </a:r>
            <a:r>
              <a:rPr lang="ru-RU" altLang="ru-RU" sz="2000" b="1" dirty="0" smtClean="0">
                <a:solidFill>
                  <a:srgbClr val="3333FF"/>
                </a:solidFill>
              </a:rPr>
              <a:t>) </a:t>
            </a:r>
            <a:r>
              <a:rPr lang="en-US" sz="2000" dirty="0" smtClean="0"/>
              <a:t>statistical</a:t>
            </a:r>
            <a:endParaRPr lang="ru-RU" altLang="ru-RU" sz="1800" dirty="0" smtClean="0">
              <a:solidFill>
                <a:srgbClr val="000000"/>
              </a:solidFill>
            </a:endParaRPr>
          </a:p>
          <a:p>
            <a:pPr eaLnBrk="1" hangingPunct="1">
              <a:buClr>
                <a:srgbClr val="00007D"/>
              </a:buClr>
              <a:buSzPct val="75000"/>
              <a:buFontTx/>
              <a:buNone/>
              <a:defRPr/>
            </a:pPr>
            <a:endParaRPr lang="ru-RU" altLang="ru-RU" sz="1800" dirty="0" smtClean="0">
              <a:effectLst>
                <a:outerShdw blurRad="38100" dist="38100" dir="2700000" algn="tl">
                  <a:srgbClr val="C0C0C0"/>
                </a:outerShdw>
              </a:effectLst>
            </a:endParaRPr>
          </a:p>
        </p:txBody>
      </p:sp>
      <p:sp>
        <p:nvSpPr>
          <p:cNvPr id="14" name="AutoShape 7"/>
          <p:cNvSpPr>
            <a:spLocks noChangeArrowheads="1"/>
          </p:cNvSpPr>
          <p:nvPr/>
        </p:nvSpPr>
        <p:spPr bwMode="auto">
          <a:xfrm>
            <a:off x="182563" y="3803650"/>
            <a:ext cx="3157537" cy="533400"/>
          </a:xfrm>
          <a:prstGeom prst="flowChartAlternateProcess">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609600" indent="-609600" eaLnBrk="0" hangingPunct="0">
              <a:spcBef>
                <a:spcPct val="20000"/>
              </a:spcBef>
              <a:buChar char="•"/>
              <a:defRPr sz="3200">
                <a:solidFill>
                  <a:schemeClr val="tx1"/>
                </a:solidFill>
                <a:latin typeface="Arial" charset="0"/>
                <a:cs typeface="Arial" charset="0"/>
              </a:defRPr>
            </a:lvl1pPr>
            <a:lvl2pPr marL="990600" indent="-533400" eaLnBrk="0" hangingPunct="0">
              <a:spcBef>
                <a:spcPct val="20000"/>
              </a:spcBef>
              <a:buChar char="–"/>
              <a:defRPr sz="2800">
                <a:solidFill>
                  <a:schemeClr val="tx1"/>
                </a:solidFill>
                <a:latin typeface="Arial" charset="0"/>
                <a:cs typeface="Arial" charset="0"/>
              </a:defRPr>
            </a:lvl2pPr>
            <a:lvl3pPr marL="1371600" indent="-457200" eaLnBrk="0" hangingPunct="0">
              <a:spcBef>
                <a:spcPct val="20000"/>
              </a:spcBef>
              <a:buChar char="•"/>
              <a:defRPr sz="2400">
                <a:solidFill>
                  <a:schemeClr val="tx1"/>
                </a:solidFill>
                <a:latin typeface="Arial" charset="0"/>
                <a:cs typeface="Arial" charset="0"/>
              </a:defRPr>
            </a:lvl3pPr>
            <a:lvl4pPr marL="1752600" indent="-381000" eaLnBrk="0" hangingPunct="0">
              <a:spcBef>
                <a:spcPct val="20000"/>
              </a:spcBef>
              <a:buChar char="–"/>
              <a:defRPr sz="2000">
                <a:solidFill>
                  <a:schemeClr val="tx1"/>
                </a:solidFill>
                <a:latin typeface="Arial" charset="0"/>
                <a:cs typeface="Arial" charset="0"/>
              </a:defRPr>
            </a:lvl4pPr>
            <a:lvl5pPr marL="2209800" indent="-381000" eaLnBrk="0" hangingPunct="0">
              <a:spcBef>
                <a:spcPct val="20000"/>
              </a:spcBef>
              <a:buChar char="»"/>
              <a:defRPr sz="2000">
                <a:solidFill>
                  <a:schemeClr val="tx1"/>
                </a:solidFill>
                <a:latin typeface="Arial" charset="0"/>
                <a:cs typeface="Arial" charset="0"/>
              </a:defRPr>
            </a:lvl5pPr>
            <a:lvl6pPr marL="2667000" indent="-381000" eaLnBrk="0" fontAlgn="base" hangingPunct="0">
              <a:spcBef>
                <a:spcPct val="20000"/>
              </a:spcBef>
              <a:spcAft>
                <a:spcPct val="0"/>
              </a:spcAft>
              <a:buChar char="»"/>
              <a:defRPr sz="2000">
                <a:solidFill>
                  <a:schemeClr val="tx1"/>
                </a:solidFill>
                <a:latin typeface="Arial" charset="0"/>
                <a:cs typeface="Arial" charset="0"/>
              </a:defRPr>
            </a:lvl6pPr>
            <a:lvl7pPr marL="3124200" indent="-381000" eaLnBrk="0" fontAlgn="base" hangingPunct="0">
              <a:spcBef>
                <a:spcPct val="20000"/>
              </a:spcBef>
              <a:spcAft>
                <a:spcPct val="0"/>
              </a:spcAft>
              <a:buChar char="»"/>
              <a:defRPr sz="2000">
                <a:solidFill>
                  <a:schemeClr val="tx1"/>
                </a:solidFill>
                <a:latin typeface="Arial" charset="0"/>
                <a:cs typeface="Arial" charset="0"/>
              </a:defRPr>
            </a:lvl7pPr>
            <a:lvl8pPr marL="3581400" indent="-381000" eaLnBrk="0" fontAlgn="base" hangingPunct="0">
              <a:spcBef>
                <a:spcPct val="20000"/>
              </a:spcBef>
              <a:spcAft>
                <a:spcPct val="0"/>
              </a:spcAft>
              <a:buChar char="»"/>
              <a:defRPr sz="2000">
                <a:solidFill>
                  <a:schemeClr val="tx1"/>
                </a:solidFill>
                <a:latin typeface="Arial" charset="0"/>
                <a:cs typeface="Arial" charset="0"/>
              </a:defRPr>
            </a:lvl8pPr>
            <a:lvl9pPr marL="4038600" indent="-3810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ru-RU" altLang="ru-RU" sz="1800" dirty="0" smtClean="0"/>
          </a:p>
          <a:p>
            <a:pPr eaLnBrk="1" hangingPunct="1">
              <a:buClr>
                <a:srgbClr val="00007D"/>
              </a:buClr>
              <a:buSzPct val="75000"/>
              <a:buFontTx/>
              <a:buNone/>
              <a:defRPr/>
            </a:pPr>
            <a:r>
              <a:rPr lang="ru-RU" altLang="ru-RU" sz="2000" b="1" dirty="0" smtClean="0">
                <a:solidFill>
                  <a:srgbClr val="3333FF"/>
                </a:solidFill>
              </a:rPr>
              <a:t>4) </a:t>
            </a:r>
            <a:r>
              <a:rPr lang="en-GB" sz="2000" dirty="0" smtClean="0"/>
              <a:t>anthropometrical</a:t>
            </a:r>
            <a:endParaRPr lang="ru-RU" altLang="ru-RU" sz="1800" dirty="0" smtClean="0">
              <a:solidFill>
                <a:srgbClr val="000000"/>
              </a:solidFill>
            </a:endParaRPr>
          </a:p>
          <a:p>
            <a:pPr eaLnBrk="1" hangingPunct="1">
              <a:buClr>
                <a:srgbClr val="00007D"/>
              </a:buClr>
              <a:buSzPct val="75000"/>
              <a:buFontTx/>
              <a:buNone/>
              <a:defRPr/>
            </a:pPr>
            <a:endParaRPr lang="ru-RU" altLang="ru-RU" sz="1800" dirty="0" smtClean="0">
              <a:effectLst>
                <a:outerShdw blurRad="38100" dist="38100" dir="2700000" algn="tl">
                  <a:srgbClr val="C0C0C0"/>
                </a:outerShdw>
              </a:effectLst>
            </a:endParaRPr>
          </a:p>
        </p:txBody>
      </p:sp>
      <p:sp>
        <p:nvSpPr>
          <p:cNvPr id="15" name="Стрелка влево 14"/>
          <p:cNvSpPr/>
          <p:nvPr/>
        </p:nvSpPr>
        <p:spPr>
          <a:xfrm rot="16200000">
            <a:off x="4156075" y="2335213"/>
            <a:ext cx="984250" cy="234950"/>
          </a:xfrm>
          <a:prstGeom prst="leftArrow">
            <a:avLst>
              <a:gd name="adj1" fmla="val 15467"/>
              <a:gd name="adj2" fmla="val 50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трелка влево 15"/>
          <p:cNvSpPr/>
          <p:nvPr/>
        </p:nvSpPr>
        <p:spPr>
          <a:xfrm rot="17357453">
            <a:off x="2264569" y="2726532"/>
            <a:ext cx="1957387" cy="241300"/>
          </a:xfrm>
          <a:prstGeom prst="leftArrow">
            <a:avLst>
              <a:gd name="adj1" fmla="val 15467"/>
              <a:gd name="adj2" fmla="val 50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трелка влево 16"/>
          <p:cNvSpPr/>
          <p:nvPr/>
        </p:nvSpPr>
        <p:spPr>
          <a:xfrm rot="16200000">
            <a:off x="2272506" y="3107532"/>
            <a:ext cx="2535237" cy="241300"/>
          </a:xfrm>
          <a:prstGeom prst="leftArrow">
            <a:avLst>
              <a:gd name="adj1" fmla="val 15467"/>
              <a:gd name="adj2" fmla="val 50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Стрелка влево 2"/>
          <p:cNvSpPr>
            <a:spLocks noChangeArrowheads="1"/>
          </p:cNvSpPr>
          <p:nvPr/>
        </p:nvSpPr>
        <p:spPr bwMode="auto">
          <a:xfrm rot="14928313">
            <a:off x="5280819" y="2753519"/>
            <a:ext cx="1966912" cy="234950"/>
          </a:xfrm>
          <a:prstGeom prst="leftArrow">
            <a:avLst>
              <a:gd name="adj1" fmla="val 15463"/>
              <a:gd name="adj2" fmla="val 49997"/>
            </a:avLst>
          </a:prstGeom>
          <a:solidFill>
            <a:srgbClr val="2D2D8A"/>
          </a:solidFill>
          <a:ln w="25400" algn="ctr">
            <a:solidFill>
              <a:srgbClr val="89A4A7"/>
            </a:solidFill>
            <a:miter lim="800000"/>
            <a:headEnd/>
            <a:tailEnd/>
          </a:ln>
        </p:spPr>
        <p:txBody>
          <a:bodyPr rot="10800000" anchor="ctr"/>
          <a:lstStyle/>
          <a:p>
            <a:pPr algn="ctr">
              <a:defRPr/>
            </a:pPr>
            <a:endParaRPr lang="ru-RU">
              <a:solidFill>
                <a:schemeClr val="lt1"/>
              </a:solidFill>
              <a:latin typeface="+mn-lt"/>
              <a:cs typeface="+mn-cs"/>
            </a:endParaRPr>
          </a:p>
        </p:txBody>
      </p:sp>
      <p:sp>
        <p:nvSpPr>
          <p:cNvPr id="19" name="Стрелка влево 2"/>
          <p:cNvSpPr>
            <a:spLocks noChangeArrowheads="1"/>
          </p:cNvSpPr>
          <p:nvPr/>
        </p:nvSpPr>
        <p:spPr bwMode="auto">
          <a:xfrm rot="16200000">
            <a:off x="4590256" y="3110707"/>
            <a:ext cx="2535237" cy="234950"/>
          </a:xfrm>
          <a:prstGeom prst="leftArrow">
            <a:avLst>
              <a:gd name="adj1" fmla="val 15463"/>
              <a:gd name="adj2" fmla="val 49997"/>
            </a:avLst>
          </a:prstGeom>
          <a:solidFill>
            <a:srgbClr val="2D2D8A"/>
          </a:solidFill>
          <a:ln w="25400" algn="ctr">
            <a:solidFill>
              <a:srgbClr val="89A4A7"/>
            </a:solidFill>
            <a:miter lim="800000"/>
            <a:headEnd/>
            <a:tailEnd/>
          </a:ln>
        </p:spPr>
        <p:txBody>
          <a:bodyPr rot="10800000" anchor="ctr"/>
          <a:lstStyle/>
          <a:p>
            <a:pPr algn="ctr">
              <a:defRPr/>
            </a:pPr>
            <a:endParaRPr lang="ru-RU">
              <a:solidFill>
                <a:schemeClr val="lt1"/>
              </a:solidFill>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srcRect/>
          <a:stretch>
            <a:fillRect/>
          </a:stretch>
        </p:blipFill>
        <p:spPr bwMode="auto">
          <a:xfrm>
            <a:off x="7924800" y="1093788"/>
            <a:ext cx="1139825" cy="762000"/>
          </a:xfrm>
          <a:prstGeom prst="rect">
            <a:avLst/>
          </a:prstGeom>
          <a:noFill/>
          <a:ln w="9525">
            <a:noFill/>
            <a:miter lim="800000"/>
            <a:headEnd/>
            <a:tailEnd/>
          </a:ln>
          <a:effectLst/>
        </p:spPr>
      </p:pic>
      <p:sp>
        <p:nvSpPr>
          <p:cNvPr id="7171" name="Заголовок 1"/>
          <p:cNvSpPr>
            <a:spLocks noGrp="1"/>
          </p:cNvSpPr>
          <p:nvPr>
            <p:ph type="title"/>
          </p:nvPr>
        </p:nvSpPr>
        <p:spPr>
          <a:xfrm>
            <a:off x="609600" y="152400"/>
            <a:ext cx="8229600" cy="1143000"/>
          </a:xfrm>
        </p:spPr>
        <p:txBody>
          <a:bodyPr/>
          <a:lstStyle/>
          <a:p>
            <a:pPr algn="r"/>
            <a:r>
              <a:rPr lang="en-US" sz="2000" b="1" dirty="0" smtClean="0">
                <a:solidFill>
                  <a:schemeClr val="bg1"/>
                </a:solidFill>
              </a:rPr>
              <a:t>State Sanitary and Epidemiological </a:t>
            </a:r>
            <a:br>
              <a:rPr lang="en-US" sz="2000" b="1" dirty="0" smtClean="0">
                <a:solidFill>
                  <a:schemeClr val="bg1"/>
                </a:solidFill>
              </a:rPr>
            </a:br>
            <a:r>
              <a:rPr lang="en-US" sz="2000" b="1" dirty="0" smtClean="0">
                <a:solidFill>
                  <a:schemeClr val="bg1"/>
                </a:solidFill>
              </a:rPr>
              <a:t>Surveillance in the Armed Forces</a:t>
            </a:r>
            <a:endParaRPr lang="ru-RU" sz="2000" b="1" dirty="0" smtClean="0">
              <a:solidFill>
                <a:schemeClr val="bg1"/>
              </a:solidFill>
            </a:endParaRPr>
          </a:p>
        </p:txBody>
      </p:sp>
      <p:sp>
        <p:nvSpPr>
          <p:cNvPr id="4" name="Скругленный прямоугольник 3"/>
          <p:cNvSpPr/>
          <p:nvPr/>
        </p:nvSpPr>
        <p:spPr>
          <a:xfrm>
            <a:off x="2209800" y="1093788"/>
            <a:ext cx="5105400" cy="111601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solidFill>
                  <a:schemeClr val="accent2"/>
                </a:solidFill>
              </a:rPr>
              <a:t>Directions of sanitary-epidemiological surveillance and medical control in the Armed Forces</a:t>
            </a:r>
            <a:endParaRPr lang="ru-RU" sz="2000" b="1" dirty="0">
              <a:solidFill>
                <a:schemeClr val="accent2"/>
              </a:solidFill>
            </a:endParaRPr>
          </a:p>
        </p:txBody>
      </p:sp>
      <p:sp>
        <p:nvSpPr>
          <p:cNvPr id="12" name="Скругленный прямоугольник 11"/>
          <p:cNvSpPr/>
          <p:nvPr/>
        </p:nvSpPr>
        <p:spPr>
          <a:xfrm>
            <a:off x="285750" y="2438400"/>
            <a:ext cx="3429000" cy="762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solidFill>
                  <a:schemeClr val="tx1"/>
                </a:solidFill>
              </a:rPr>
              <a:t>for the deployment of military personnel</a:t>
            </a:r>
            <a:endParaRPr lang="ru-RU" sz="2000" b="1" dirty="0">
              <a:solidFill>
                <a:schemeClr val="tx1"/>
              </a:solidFill>
            </a:endParaRPr>
          </a:p>
        </p:txBody>
      </p:sp>
      <p:sp>
        <p:nvSpPr>
          <p:cNvPr id="13" name="Скругленный прямоугольник 12"/>
          <p:cNvSpPr/>
          <p:nvPr/>
        </p:nvSpPr>
        <p:spPr>
          <a:xfrm>
            <a:off x="5099050" y="3405188"/>
            <a:ext cx="3429000" cy="7270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smtClean="0"/>
              <a:t>for the </a:t>
            </a:r>
            <a:r>
              <a:rPr lang="en-US" b="1" dirty="0"/>
              <a:t>conditions of military labor and habitability</a:t>
            </a:r>
            <a:endParaRPr lang="ru-RU" sz="2000" b="1" dirty="0">
              <a:solidFill>
                <a:schemeClr val="accent2"/>
              </a:solidFill>
            </a:endParaRPr>
          </a:p>
        </p:txBody>
      </p:sp>
      <p:sp>
        <p:nvSpPr>
          <p:cNvPr id="14" name="Скругленный прямоугольник 13"/>
          <p:cNvSpPr/>
          <p:nvPr/>
        </p:nvSpPr>
        <p:spPr>
          <a:xfrm>
            <a:off x="274638" y="3573463"/>
            <a:ext cx="3429000" cy="558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smtClean="0">
                <a:solidFill>
                  <a:schemeClr val="tx1"/>
                </a:solidFill>
              </a:rPr>
              <a:t>for </a:t>
            </a:r>
            <a:r>
              <a:rPr lang="en-US" b="1" dirty="0">
                <a:solidFill>
                  <a:schemeClr val="tx1"/>
                </a:solidFill>
              </a:rPr>
              <a:t>the water </a:t>
            </a:r>
            <a:r>
              <a:rPr lang="en-US" b="1" dirty="0" smtClean="0">
                <a:solidFill>
                  <a:schemeClr val="tx1"/>
                </a:solidFill>
              </a:rPr>
              <a:t>supply</a:t>
            </a:r>
            <a:endParaRPr lang="ru-RU" sz="2000" b="1" dirty="0">
              <a:solidFill>
                <a:schemeClr val="tx1"/>
              </a:solidFill>
            </a:endParaRPr>
          </a:p>
        </p:txBody>
      </p:sp>
      <p:sp>
        <p:nvSpPr>
          <p:cNvPr id="15" name="Скругленный прямоугольник 14"/>
          <p:cNvSpPr/>
          <p:nvPr/>
        </p:nvSpPr>
        <p:spPr>
          <a:xfrm>
            <a:off x="5099050" y="2501900"/>
            <a:ext cx="3429000" cy="635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solidFill>
                  <a:schemeClr val="tx1"/>
                </a:solidFill>
              </a:rPr>
              <a:t>f</a:t>
            </a:r>
            <a:r>
              <a:rPr lang="en-US" b="1" dirty="0" smtClean="0">
                <a:solidFill>
                  <a:schemeClr val="tx1"/>
                </a:solidFill>
              </a:rPr>
              <a:t>or the food</a:t>
            </a:r>
            <a:endParaRPr lang="ru-RU" sz="2000" b="1" dirty="0">
              <a:solidFill>
                <a:schemeClr val="tx1"/>
              </a:solidFill>
            </a:endParaRPr>
          </a:p>
        </p:txBody>
      </p:sp>
      <p:sp>
        <p:nvSpPr>
          <p:cNvPr id="16" name="Скругленный прямоугольник 15"/>
          <p:cNvSpPr/>
          <p:nvPr/>
        </p:nvSpPr>
        <p:spPr>
          <a:xfrm>
            <a:off x="5099050" y="4641850"/>
            <a:ext cx="3429000" cy="9207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t>for bath and laundry service of personnel</a:t>
            </a:r>
            <a:endParaRPr lang="ru-RU" sz="2000" b="1" dirty="0">
              <a:solidFill>
                <a:schemeClr val="accent2"/>
              </a:solidFill>
            </a:endParaRPr>
          </a:p>
        </p:txBody>
      </p:sp>
      <p:sp>
        <p:nvSpPr>
          <p:cNvPr id="17" name="Скругленный прямоугольник 16"/>
          <p:cNvSpPr/>
          <p:nvPr/>
        </p:nvSpPr>
        <p:spPr>
          <a:xfrm>
            <a:off x="274638" y="4379913"/>
            <a:ext cx="3440112" cy="118268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t>for vital activity and life of troops in wartime and emergency situations</a:t>
            </a:r>
            <a:endParaRPr lang="ru-RU" sz="2000" b="1" dirty="0">
              <a:solidFill>
                <a:schemeClr val="tx1"/>
              </a:solidFill>
            </a:endParaRPr>
          </a:p>
        </p:txBody>
      </p:sp>
      <p:cxnSp>
        <p:nvCxnSpPr>
          <p:cNvPr id="11" name="Прямая со стрелкой 10"/>
          <p:cNvCxnSpPr/>
          <p:nvPr/>
        </p:nvCxnSpPr>
        <p:spPr>
          <a:xfrm flipH="1">
            <a:off x="3810000" y="2362200"/>
            <a:ext cx="3810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Прямая со стрелкой 20"/>
          <p:cNvCxnSpPr/>
          <p:nvPr/>
        </p:nvCxnSpPr>
        <p:spPr>
          <a:xfrm flipH="1">
            <a:off x="3756025" y="2362200"/>
            <a:ext cx="488950" cy="14906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Прямая со стрелкой 23"/>
          <p:cNvCxnSpPr/>
          <p:nvPr/>
        </p:nvCxnSpPr>
        <p:spPr>
          <a:xfrm flipH="1">
            <a:off x="3756025" y="2362200"/>
            <a:ext cx="587375" cy="26098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Прямая со стрелкой 26"/>
          <p:cNvCxnSpPr/>
          <p:nvPr/>
        </p:nvCxnSpPr>
        <p:spPr>
          <a:xfrm>
            <a:off x="4724400" y="2362200"/>
            <a:ext cx="3048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Прямая со стрелкой 28"/>
          <p:cNvCxnSpPr/>
          <p:nvPr/>
        </p:nvCxnSpPr>
        <p:spPr>
          <a:xfrm>
            <a:off x="4648200" y="2362200"/>
            <a:ext cx="381000" cy="14065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Прямая со стрелкой 32"/>
          <p:cNvCxnSpPr/>
          <p:nvPr/>
        </p:nvCxnSpPr>
        <p:spPr>
          <a:xfrm>
            <a:off x="4572000" y="2362200"/>
            <a:ext cx="457200" cy="26098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body" idx="1"/>
          </p:nvPr>
        </p:nvSpPr>
        <p:spPr/>
        <p:txBody>
          <a:bodyPr/>
          <a:lstStyle/>
          <a:p>
            <a:pPr>
              <a:buFontTx/>
              <a:buNone/>
              <a:defRPr/>
            </a:pPr>
            <a:r>
              <a:rPr lang="en-US" b="1" dirty="0" smtClean="0">
                <a:solidFill>
                  <a:srgbClr val="3333FF"/>
                </a:solidFill>
                <a:effectLst>
                  <a:outerShdw blurRad="38100" dist="38100" dir="2700000" algn="tl">
                    <a:srgbClr val="C0C0C0"/>
                  </a:outerShdw>
                </a:effectLst>
              </a:rPr>
              <a:t>II</a:t>
            </a:r>
            <a:r>
              <a:rPr lang="ru-RU" b="1" dirty="0" smtClean="0">
                <a:solidFill>
                  <a:srgbClr val="3333FF"/>
                </a:solidFill>
                <a:effectLst>
                  <a:outerShdw blurRad="38100" dist="38100" dir="2700000" algn="tl">
                    <a:srgbClr val="C0C0C0"/>
                  </a:outerShdw>
                </a:effectLst>
              </a:rPr>
              <a:t>. </a:t>
            </a:r>
            <a:r>
              <a:rPr lang="en-US" b="1" dirty="0" smtClean="0">
                <a:solidFill>
                  <a:srgbClr val="3333FF"/>
                </a:solidFill>
                <a:effectLst>
                  <a:outerShdw blurRad="38100" dist="38100" dir="2700000" algn="tl">
                    <a:srgbClr val="C0C0C0"/>
                  </a:outerShdw>
                </a:effectLst>
              </a:rPr>
              <a:t>SANITARY SUPERVISION FOR NUTRITION OF TROOPS IN FIELD CONDITIONS</a:t>
            </a:r>
            <a:endParaRPr lang="ru-RU" b="1" dirty="0" smtClean="0">
              <a:solidFill>
                <a:srgbClr val="3333FF"/>
              </a:solidFill>
              <a:effectLst>
                <a:outerShdw blurRad="38100" dist="38100" dir="2700000" algn="tl">
                  <a:srgbClr val="C0C0C0"/>
                </a:outerShdw>
              </a:effectLst>
            </a:endParaRPr>
          </a:p>
        </p:txBody>
      </p:sp>
      <p:sp>
        <p:nvSpPr>
          <p:cNvPr id="8195" name="AutoShape 7" descr="&amp;Dcy;&amp;vcy;&amp;acy; &amp;scy;&amp;ocy;&amp;vcy;&amp;iecy;&amp;tcy;&amp;scy;&amp;kcy;&amp;icy;&amp;khcy; &amp;pcy;&amp;lcy;&amp;iecy;&amp;ncy;&amp;ncy;&amp;ycy;&amp;khcy; &amp;scy;&amp;ocy;&amp;bcy;&amp;icy;&amp;rcy;&amp;acy;&amp;yucy;&amp;tcy;&amp;scy;&amp;yacy; &amp;pcy;&amp;icy;&amp;tcy;&amp;softcy; &amp;vcy;&amp;ocy;&amp;dcy;&amp;ucy; &amp;icy;&amp;zcy; &amp;lcy;&amp;ucy;&amp;zhcy;&amp;icy; - &amp;fcy;&amp;ocy;&amp;tcy;&amp;ocy; &amp;Vcy;&amp;ocy;&amp;iecy;&amp;ncy;&amp;ncy;&amp;ycy;&amp;jcy; &amp;acy;&amp;lcy;&amp;softcy;&amp;bcy;&amp;ocy;&amp;mcy; 1939, 1940, 1941-1945"/>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8196" name="Picture 10"/>
          <p:cNvPicPr>
            <a:picLocks noChangeAspect="1" noChangeArrowheads="1"/>
          </p:cNvPicPr>
          <p:nvPr/>
        </p:nvPicPr>
        <p:blipFill>
          <a:blip r:embed="rId2"/>
          <a:srcRect/>
          <a:stretch>
            <a:fillRect/>
          </a:stretch>
        </p:blipFill>
        <p:spPr bwMode="auto">
          <a:xfrm>
            <a:off x="5257800" y="3581400"/>
            <a:ext cx="3524250" cy="2757488"/>
          </a:xfrm>
          <a:prstGeom prst="rect">
            <a:avLst/>
          </a:prstGeom>
          <a:noFill/>
          <a:ln w="9525">
            <a:noFill/>
            <a:miter lim="800000"/>
            <a:headEnd/>
            <a:tailEnd/>
          </a:ln>
          <a:effectLst/>
        </p:spPr>
      </p:pic>
      <p:pic>
        <p:nvPicPr>
          <p:cNvPr id="8197" name="Picture 11"/>
          <p:cNvPicPr>
            <a:picLocks noChangeAspect="1" noChangeArrowheads="1"/>
          </p:cNvPicPr>
          <p:nvPr/>
        </p:nvPicPr>
        <p:blipFill>
          <a:blip r:embed="rId3"/>
          <a:srcRect/>
          <a:stretch>
            <a:fillRect/>
          </a:stretch>
        </p:blipFill>
        <p:spPr bwMode="auto">
          <a:xfrm>
            <a:off x="304800" y="3429000"/>
            <a:ext cx="4114800" cy="2890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66800" y="152400"/>
            <a:ext cx="8229600" cy="1143000"/>
          </a:xfrm>
        </p:spPr>
        <p:txBody>
          <a:bodyPr/>
          <a:lstStyle/>
          <a:p>
            <a:pPr>
              <a:defRPr/>
            </a:pPr>
            <a:r>
              <a:rPr lang="en-US" sz="2400" b="1" dirty="0" smtClean="0">
                <a:solidFill>
                  <a:schemeClr val="bg1"/>
                </a:solidFill>
                <a:effectLst>
                  <a:outerShdw blurRad="38100" dist="38100" dir="2700000" algn="tl">
                    <a:srgbClr val="C0C0C0"/>
                  </a:outerShdw>
                </a:effectLst>
              </a:rPr>
              <a:t>Features of food supply in the field</a:t>
            </a:r>
            <a:endParaRPr lang="ru-RU" sz="2400" b="1" dirty="0" smtClean="0">
              <a:solidFill>
                <a:schemeClr val="bg1"/>
              </a:solidFill>
              <a:effectLst>
                <a:outerShdw blurRad="38100" dist="38100" dir="2700000" algn="tl">
                  <a:srgbClr val="C0C0C0"/>
                </a:outerShdw>
              </a:effectLst>
            </a:endParaRPr>
          </a:p>
        </p:txBody>
      </p:sp>
      <p:sp>
        <p:nvSpPr>
          <p:cNvPr id="30723" name="Rectangle 3"/>
          <p:cNvSpPr>
            <a:spLocks noGrp="1" noChangeArrowheads="1"/>
          </p:cNvSpPr>
          <p:nvPr>
            <p:ph type="body" idx="1"/>
          </p:nvPr>
        </p:nvSpPr>
        <p:spPr>
          <a:xfrm>
            <a:off x="152400" y="1600200"/>
            <a:ext cx="8839200" cy="4800600"/>
          </a:xfrm>
        </p:spPr>
        <p:txBody>
          <a:bodyPr/>
          <a:lstStyle/>
          <a:p>
            <a:pPr algn="just">
              <a:buFont typeface="Wingdings" pitchFamily="2" charset="2"/>
              <a:buChar char="Ø"/>
              <a:defRPr/>
            </a:pPr>
            <a:r>
              <a:rPr lang="en-US" sz="2000" dirty="0" smtClean="0">
                <a:effectLst>
                  <a:outerShdw blurRad="38100" dist="38100" dir="2700000" algn="tl">
                    <a:srgbClr val="C0C0C0"/>
                  </a:outerShdw>
                </a:effectLst>
              </a:rPr>
              <a:t>1. The food supply is decentralized (the need for catering for small groups of 5-10-25 people and individual meals).</a:t>
            </a:r>
          </a:p>
          <a:p>
            <a:pPr algn="just">
              <a:buFont typeface="Wingdings" pitchFamily="2" charset="2"/>
              <a:buChar char="Ø"/>
              <a:defRPr/>
            </a:pPr>
            <a:r>
              <a:rPr lang="en-US" sz="2000" dirty="0" smtClean="0">
                <a:effectLst>
                  <a:outerShdw blurRad="38100" dist="38100" dir="2700000" algn="tl">
                    <a:srgbClr val="C0C0C0"/>
                  </a:outerShdw>
                </a:effectLst>
              </a:rPr>
              <a:t>2. The probability of irregular eating, violation of his regime and a decrease in the usefulness (quantitative and qualitative).</a:t>
            </a:r>
          </a:p>
          <a:p>
            <a:pPr algn="just">
              <a:buFont typeface="Wingdings" pitchFamily="2" charset="2"/>
              <a:buChar char="Ø"/>
              <a:defRPr/>
            </a:pPr>
            <a:r>
              <a:rPr lang="en-US" sz="2000" dirty="0" smtClean="0">
                <a:effectLst>
                  <a:outerShdw blurRad="38100" dist="38100" dir="2700000" algn="tl">
                    <a:srgbClr val="C0C0C0"/>
                  </a:outerShdw>
                </a:effectLst>
              </a:rPr>
              <a:t>3. Absence of conditions for storage and processing of perishable products.</a:t>
            </a:r>
          </a:p>
          <a:p>
            <a:pPr algn="just">
              <a:buFont typeface="Wingdings" pitchFamily="2" charset="2"/>
              <a:buChar char="Ø"/>
              <a:defRPr/>
            </a:pPr>
            <a:r>
              <a:rPr lang="en-US" sz="2000" dirty="0" smtClean="0">
                <a:effectLst>
                  <a:outerShdw blurRad="38100" dist="38100" dir="2700000" algn="tl">
                    <a:srgbClr val="C0C0C0"/>
                  </a:outerShdw>
                </a:effectLst>
              </a:rPr>
              <a:t>4. Use in the diet of dry rations (canned foods) with a low content of high-grade vitamins (risk of development of </a:t>
            </a:r>
            <a:r>
              <a:rPr lang="en-US" sz="2000" dirty="0" err="1" smtClean="0">
                <a:effectLst>
                  <a:outerShdw blurRad="38100" dist="38100" dir="2700000" algn="tl">
                    <a:srgbClr val="C0C0C0"/>
                  </a:outerShdw>
                </a:effectLst>
              </a:rPr>
              <a:t>hypovitaminosis</a:t>
            </a:r>
            <a:r>
              <a:rPr lang="en-US" sz="2000" dirty="0" smtClean="0">
                <a:effectLst>
                  <a:outerShdw blurRad="38100" dist="38100" dir="2700000" algn="tl">
                    <a:srgbClr val="C0C0C0"/>
                  </a:outerShdw>
                </a:effectLst>
              </a:rPr>
              <a:t>).</a:t>
            </a:r>
          </a:p>
          <a:p>
            <a:pPr algn="just">
              <a:buFont typeface="Wingdings" pitchFamily="2" charset="2"/>
              <a:buChar char="Ø"/>
              <a:defRPr/>
            </a:pPr>
            <a:r>
              <a:rPr lang="en-US" sz="2000" dirty="0" smtClean="0">
                <a:effectLst>
                  <a:outerShdw blurRad="38100" dist="38100" dir="2700000" algn="tl">
                    <a:srgbClr val="C0C0C0"/>
                  </a:outerShdw>
                </a:effectLst>
              </a:rPr>
              <a:t>5. Low level of communal improvement with a deficit of benign water does not exclude the possibility of food poisoning and diseases.</a:t>
            </a:r>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76200"/>
            <a:ext cx="8229600" cy="1143000"/>
          </a:xfrm>
        </p:spPr>
        <p:txBody>
          <a:bodyPr/>
          <a:lstStyle/>
          <a:p>
            <a:pPr>
              <a:defRPr/>
            </a:pPr>
            <a:r>
              <a:rPr lang="en-US" sz="2400" b="1" dirty="0" smtClean="0">
                <a:solidFill>
                  <a:schemeClr val="bg1"/>
                </a:solidFill>
                <a:effectLst>
                  <a:outerShdw blurRad="38100" dist="38100" dir="2700000" algn="tl">
                    <a:srgbClr val="C0C0C0"/>
                  </a:outerShdw>
                </a:effectLst>
              </a:rPr>
              <a:t>Features of food supply in the field</a:t>
            </a:r>
            <a:endParaRPr lang="ru-RU" sz="2400" b="1" dirty="0" smtClean="0">
              <a:solidFill>
                <a:schemeClr val="bg1"/>
              </a:solidFill>
              <a:effectLst>
                <a:outerShdw blurRad="38100" dist="38100" dir="2700000" algn="tl">
                  <a:srgbClr val="C0C0C0"/>
                </a:outerShdw>
              </a:effectLst>
            </a:endParaRPr>
          </a:p>
        </p:txBody>
      </p:sp>
      <p:sp>
        <p:nvSpPr>
          <p:cNvPr id="58371" name="Rectangle 3"/>
          <p:cNvSpPr>
            <a:spLocks noGrp="1" noChangeArrowheads="1"/>
          </p:cNvSpPr>
          <p:nvPr>
            <p:ph type="body" idx="1"/>
          </p:nvPr>
        </p:nvSpPr>
        <p:spPr>
          <a:xfrm>
            <a:off x="228600" y="1295400"/>
            <a:ext cx="8686800" cy="4525963"/>
          </a:xfrm>
        </p:spPr>
        <p:txBody>
          <a:bodyPr/>
          <a:lstStyle/>
          <a:p>
            <a:pPr algn="just">
              <a:buFont typeface="Wingdings" pitchFamily="2" charset="2"/>
              <a:buChar char="Ø"/>
              <a:defRPr/>
            </a:pPr>
            <a:r>
              <a:rPr lang="en-US" sz="2200" dirty="0" smtClean="0">
                <a:effectLst>
                  <a:outerShdw blurRad="38100" dist="38100" dir="2700000" algn="tl">
                    <a:srgbClr val="C0C0C0"/>
                  </a:outerShdw>
                </a:effectLst>
              </a:rPr>
              <a:t>1. Possibility of using trophy food.</a:t>
            </a:r>
          </a:p>
          <a:p>
            <a:pPr algn="just">
              <a:buFont typeface="Wingdings" pitchFamily="2" charset="2"/>
              <a:buChar char="Ø"/>
              <a:defRPr/>
            </a:pPr>
            <a:r>
              <a:rPr lang="en-US" sz="2200" dirty="0" smtClean="0">
                <a:effectLst>
                  <a:outerShdw blurRad="38100" dist="38100" dir="2700000" algn="tl">
                    <a:srgbClr val="C0C0C0"/>
                  </a:outerShdw>
                </a:effectLst>
              </a:rPr>
              <a:t>2. The probability of the enemy using weapons of mass destruction, which creates the need to protect food from contamination of weapons of mass destruction, as well as their special treatment.</a:t>
            </a:r>
          </a:p>
          <a:p>
            <a:pPr algn="just">
              <a:buFont typeface="Wingdings" pitchFamily="2" charset="2"/>
              <a:buChar char="Ø"/>
              <a:defRPr/>
            </a:pPr>
            <a:r>
              <a:rPr lang="en-US" sz="2200" dirty="0" smtClean="0">
                <a:effectLst>
                  <a:outerShdw blurRad="38100" dist="38100" dir="2700000" algn="tl">
                    <a:srgbClr val="C0C0C0"/>
                  </a:outerShdw>
                </a:effectLst>
              </a:rPr>
              <a:t>3. Changing the norms of supplying food to the downside.</a:t>
            </a:r>
            <a:endParaRPr lang="ru-RU" dirty="0" smtClean="0"/>
          </a:p>
        </p:txBody>
      </p:sp>
      <p:pic>
        <p:nvPicPr>
          <p:cNvPr id="10244" name="Picture 4"/>
          <p:cNvPicPr>
            <a:picLocks noChangeAspect="1" noChangeArrowheads="1"/>
          </p:cNvPicPr>
          <p:nvPr/>
        </p:nvPicPr>
        <p:blipFill>
          <a:blip r:embed="rId2"/>
          <a:srcRect/>
          <a:stretch>
            <a:fillRect/>
          </a:stretch>
        </p:blipFill>
        <p:spPr bwMode="auto">
          <a:xfrm>
            <a:off x="4114800" y="3657600"/>
            <a:ext cx="4800600" cy="2733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1518</TotalTime>
  <Words>2037</Words>
  <Application>Microsoft Office PowerPoint</Application>
  <PresentationFormat>Экран (4:3)</PresentationFormat>
  <Paragraphs>185</Paragraphs>
  <Slides>32</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Оформление по умолчанию</vt:lpstr>
      <vt:lpstr>Слайд 1</vt:lpstr>
      <vt:lpstr>Слайд 2</vt:lpstr>
      <vt:lpstr> MAIN DEFINITIONS</vt:lpstr>
      <vt:lpstr> MAIN DEFINITIONS</vt:lpstr>
      <vt:lpstr>MAIN DEFINITIONS</vt:lpstr>
      <vt:lpstr>State Sanitary and Epidemiological  Surveillance in the Armed Forces</vt:lpstr>
      <vt:lpstr>Слайд 7</vt:lpstr>
      <vt:lpstr>Features of food supply in the field</vt:lpstr>
      <vt:lpstr>Features of food supply in the field</vt:lpstr>
      <vt:lpstr>Principles of nutrition</vt:lpstr>
      <vt:lpstr>Kinds of rations</vt:lpstr>
      <vt:lpstr>Kinds of rations</vt:lpstr>
      <vt:lpstr>Individual food intake</vt:lpstr>
      <vt:lpstr>Requirements for dry rations</vt:lpstr>
      <vt:lpstr>Individual food intake consists of:</vt:lpstr>
      <vt:lpstr>Ration in Russian Army</vt:lpstr>
      <vt:lpstr>Food intake on march</vt:lpstr>
      <vt:lpstr>Food intake in defense</vt:lpstr>
      <vt:lpstr>Food intake on attack</vt:lpstr>
      <vt:lpstr>Duties of the medical service in the organization of food intake</vt:lpstr>
      <vt:lpstr>Tasks of medical service</vt:lpstr>
      <vt:lpstr>Requirements for battalion food point</vt:lpstr>
      <vt:lpstr>Requirements for battalion food point</vt:lpstr>
      <vt:lpstr>Слайд 24</vt:lpstr>
      <vt:lpstr>Слайд 25</vt:lpstr>
      <vt:lpstr>Nutrition in case of use of WMD</vt:lpstr>
      <vt:lpstr>Methods of cleaning food products</vt:lpstr>
      <vt:lpstr>Disinfection</vt:lpstr>
      <vt:lpstr>Degassing</vt:lpstr>
      <vt:lpstr>Deactivation</vt:lpstr>
      <vt:lpstr>- the issuance of synthetic vitamins or the use of wild vitamins (herbaceous plants - sorrel, pine, nettle, as well as trees - maple, birch, linden).  *** A good source of vitamins can be sprouted peas, wheat, oats or rye, which are used for cooking salad, porridge or seasoning for the first dishes. There is a lot of vitamin C in the needles of coniferous trees. Method for obtaining vitamin infusions from needles: - washed needle needles are lowered for 2-3 minutes in boiling water, ground, poured three times with boiling water and insist 1-2 hours. To replenish the lack of vitamin C in food is best by adding the drug to sweet dishes.</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Вячеслав</dc:creator>
  <cp:lastModifiedBy>tezaurismosis</cp:lastModifiedBy>
  <cp:revision>83</cp:revision>
  <cp:lastPrinted>1601-01-01T00:00:00Z</cp:lastPrinted>
  <dcterms:created xsi:type="dcterms:W3CDTF">2013-07-28T15:10:56Z</dcterms:created>
  <dcterms:modified xsi:type="dcterms:W3CDTF">2018-04-08T08:13:53Z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