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302" r:id="rId7"/>
    <p:sldId id="303" r:id="rId8"/>
    <p:sldId id="259" r:id="rId9"/>
    <p:sldId id="287" r:id="rId10"/>
    <p:sldId id="262" r:id="rId11"/>
    <p:sldId id="261" r:id="rId12"/>
    <p:sldId id="265" r:id="rId13"/>
    <p:sldId id="288" r:id="rId14"/>
    <p:sldId id="263" r:id="rId15"/>
    <p:sldId id="289" r:id="rId16"/>
    <p:sldId id="264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76" r:id="rId28"/>
    <p:sldId id="277" r:id="rId29"/>
    <p:sldId id="278" r:id="rId30"/>
    <p:sldId id="285" r:id="rId31"/>
    <p:sldId id="280" r:id="rId32"/>
    <p:sldId id="281" r:id="rId33"/>
    <p:sldId id="282" r:id="rId34"/>
    <p:sldId id="283" r:id="rId35"/>
    <p:sldId id="286" r:id="rId36"/>
    <p:sldId id="28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14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8E8CC-2ED8-4FB6-B42E-B5FB436795A0}" type="doc">
      <dgm:prSet loTypeId="urn:microsoft.com/office/officeart/2005/8/layout/orgChart1" loCatId="hierarchy" qsTypeId="urn:microsoft.com/office/officeart/2005/8/quickstyle/3d6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6F4A3DE-6E44-475C-B034-697AA61A6D06}">
      <dgm:prSet phldrT="[Текст]"/>
      <dgm:spPr/>
      <dgm:t>
        <a:bodyPr/>
        <a:lstStyle/>
        <a:p>
          <a:r>
            <a:rPr lang="ru-RU" b="1" dirty="0"/>
            <a:t>Коронки</a:t>
          </a:r>
        </a:p>
      </dgm:t>
    </dgm:pt>
    <dgm:pt modelId="{29FE9588-A23E-4D99-A01D-306F4A86E02C}" type="parTrans" cxnId="{0050FA43-0F76-4EB2-B9DC-E2B6CF1E213F}">
      <dgm:prSet/>
      <dgm:spPr/>
      <dgm:t>
        <a:bodyPr/>
        <a:lstStyle/>
        <a:p>
          <a:endParaRPr lang="ru-RU"/>
        </a:p>
      </dgm:t>
    </dgm:pt>
    <dgm:pt modelId="{98DC3676-2FFB-41A0-8352-42F31E85F23B}" type="sibTrans" cxnId="{0050FA43-0F76-4EB2-B9DC-E2B6CF1E213F}">
      <dgm:prSet/>
      <dgm:spPr/>
      <dgm:t>
        <a:bodyPr/>
        <a:lstStyle/>
        <a:p>
          <a:endParaRPr lang="ru-RU"/>
        </a:p>
      </dgm:t>
    </dgm:pt>
    <dgm:pt modelId="{9D0554FB-7CC0-43FB-A43D-458624386025}">
      <dgm:prSet phldrT="[Текст]"/>
      <dgm:spPr/>
      <dgm:t>
        <a:bodyPr/>
        <a:lstStyle/>
        <a:p>
          <a:r>
            <a:rPr lang="ru-RU" dirty="0"/>
            <a:t>Естественные</a:t>
          </a:r>
        </a:p>
      </dgm:t>
    </dgm:pt>
    <dgm:pt modelId="{409C2F97-AE6B-4674-8821-53CBB16AD97C}" type="parTrans" cxnId="{76C2D9A9-9345-435E-A843-85A92922DC46}">
      <dgm:prSet/>
      <dgm:spPr/>
      <dgm:t>
        <a:bodyPr/>
        <a:lstStyle/>
        <a:p>
          <a:endParaRPr lang="ru-RU"/>
        </a:p>
      </dgm:t>
    </dgm:pt>
    <dgm:pt modelId="{0BED9F49-4F4A-4319-85E0-AFE3CC3EA9C2}" type="sibTrans" cxnId="{76C2D9A9-9345-435E-A843-85A92922DC46}">
      <dgm:prSet/>
      <dgm:spPr/>
      <dgm:t>
        <a:bodyPr/>
        <a:lstStyle/>
        <a:p>
          <a:endParaRPr lang="ru-RU"/>
        </a:p>
      </dgm:t>
    </dgm:pt>
    <dgm:pt modelId="{ABA23465-EC51-46E4-ACAB-79BD4BA5162B}">
      <dgm:prSet phldrT="[Текст]"/>
      <dgm:spPr/>
      <dgm:t>
        <a:bodyPr/>
        <a:lstStyle/>
        <a:p>
          <a:r>
            <a:rPr lang="ru-RU" dirty="0"/>
            <a:t>Искусственные</a:t>
          </a:r>
        </a:p>
      </dgm:t>
    </dgm:pt>
    <dgm:pt modelId="{7DDFFCC7-DE6F-403B-89F5-698C7F20015F}" type="parTrans" cxnId="{30967F97-153B-4602-A444-0DC6224C044D}">
      <dgm:prSet/>
      <dgm:spPr/>
      <dgm:t>
        <a:bodyPr/>
        <a:lstStyle/>
        <a:p>
          <a:endParaRPr lang="ru-RU"/>
        </a:p>
      </dgm:t>
    </dgm:pt>
    <dgm:pt modelId="{A740DC46-7A29-44F4-B973-D86EF3B01EC6}" type="sibTrans" cxnId="{30967F97-153B-4602-A444-0DC6224C044D}">
      <dgm:prSet/>
      <dgm:spPr/>
      <dgm:t>
        <a:bodyPr/>
        <a:lstStyle/>
        <a:p>
          <a:endParaRPr lang="ru-RU"/>
        </a:p>
      </dgm:t>
    </dgm:pt>
    <dgm:pt modelId="{88ED896C-94F7-4E87-8AC7-C2C63102B4B2}" type="pres">
      <dgm:prSet presAssocID="{57F8E8CC-2ED8-4FB6-B42E-B5FB436795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303B13-716C-4961-85CD-0385A28E384C}" type="pres">
      <dgm:prSet presAssocID="{96F4A3DE-6E44-475C-B034-697AA61A6D06}" presName="hierRoot1" presStyleCnt="0">
        <dgm:presLayoutVars>
          <dgm:hierBranch val="init"/>
        </dgm:presLayoutVars>
      </dgm:prSet>
      <dgm:spPr/>
    </dgm:pt>
    <dgm:pt modelId="{F0EF190C-BC88-4781-92E0-B7F14BBBABDE}" type="pres">
      <dgm:prSet presAssocID="{96F4A3DE-6E44-475C-B034-697AA61A6D06}" presName="rootComposite1" presStyleCnt="0"/>
      <dgm:spPr/>
    </dgm:pt>
    <dgm:pt modelId="{1D2E25A4-DB4C-4E3A-A6D0-3449E0D82C9A}" type="pres">
      <dgm:prSet presAssocID="{96F4A3DE-6E44-475C-B034-697AA61A6D06}" presName="rootText1" presStyleLbl="node0" presStyleIdx="0" presStyleCnt="1" custLinFactNeighborX="-693" custLinFactNeighborY="-2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87FFC3-86A9-4235-87B5-297A72E7B938}" type="pres">
      <dgm:prSet presAssocID="{96F4A3DE-6E44-475C-B034-697AA61A6D0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25DDD64-AE7D-4674-B69B-8F2B1C0DD688}" type="pres">
      <dgm:prSet presAssocID="{96F4A3DE-6E44-475C-B034-697AA61A6D06}" presName="hierChild2" presStyleCnt="0"/>
      <dgm:spPr/>
    </dgm:pt>
    <dgm:pt modelId="{797B1DC5-1ADF-4BED-A317-538D35F9C1A2}" type="pres">
      <dgm:prSet presAssocID="{409C2F97-AE6B-4674-8821-53CBB16AD97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85FF71C-149F-46C2-A615-72EA9D904450}" type="pres">
      <dgm:prSet presAssocID="{9D0554FB-7CC0-43FB-A43D-458624386025}" presName="hierRoot2" presStyleCnt="0">
        <dgm:presLayoutVars>
          <dgm:hierBranch val="init"/>
        </dgm:presLayoutVars>
      </dgm:prSet>
      <dgm:spPr/>
    </dgm:pt>
    <dgm:pt modelId="{A77EDC58-3E13-49BB-9988-1340AC51227A}" type="pres">
      <dgm:prSet presAssocID="{9D0554FB-7CC0-43FB-A43D-458624386025}" presName="rootComposite" presStyleCnt="0"/>
      <dgm:spPr/>
    </dgm:pt>
    <dgm:pt modelId="{846E75BE-2FBE-4F76-A8C6-1CB2FB3CDB1F}" type="pres">
      <dgm:prSet presAssocID="{9D0554FB-7CC0-43FB-A43D-458624386025}" presName="rootText" presStyleLbl="node2" presStyleIdx="0" presStyleCnt="2" custLinFactNeighborX="-53" custLinFactNeighborY="-13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51A65-7F36-4B41-881F-66076CE64C49}" type="pres">
      <dgm:prSet presAssocID="{9D0554FB-7CC0-43FB-A43D-458624386025}" presName="rootConnector" presStyleLbl="node2" presStyleIdx="0" presStyleCnt="2"/>
      <dgm:spPr/>
      <dgm:t>
        <a:bodyPr/>
        <a:lstStyle/>
        <a:p>
          <a:endParaRPr lang="ru-RU"/>
        </a:p>
      </dgm:t>
    </dgm:pt>
    <dgm:pt modelId="{EA6C7946-3B2E-4876-BFDC-0F8D8D9188C8}" type="pres">
      <dgm:prSet presAssocID="{9D0554FB-7CC0-43FB-A43D-458624386025}" presName="hierChild4" presStyleCnt="0"/>
      <dgm:spPr/>
    </dgm:pt>
    <dgm:pt modelId="{B1F34F51-4145-4375-82F0-9E6DB06C02F0}" type="pres">
      <dgm:prSet presAssocID="{9D0554FB-7CC0-43FB-A43D-458624386025}" presName="hierChild5" presStyleCnt="0"/>
      <dgm:spPr/>
    </dgm:pt>
    <dgm:pt modelId="{56D47517-9126-4B84-8904-8BE89A1F3ED8}" type="pres">
      <dgm:prSet presAssocID="{7DDFFCC7-DE6F-403B-89F5-698C7F20015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37A37A2-5C72-4491-AF93-1C4BE95AA861}" type="pres">
      <dgm:prSet presAssocID="{ABA23465-EC51-46E4-ACAB-79BD4BA5162B}" presName="hierRoot2" presStyleCnt="0">
        <dgm:presLayoutVars>
          <dgm:hierBranch val="init"/>
        </dgm:presLayoutVars>
      </dgm:prSet>
      <dgm:spPr/>
    </dgm:pt>
    <dgm:pt modelId="{2397D098-9289-4163-A804-0AEDF0194FF0}" type="pres">
      <dgm:prSet presAssocID="{ABA23465-EC51-46E4-ACAB-79BD4BA5162B}" presName="rootComposite" presStyleCnt="0"/>
      <dgm:spPr/>
    </dgm:pt>
    <dgm:pt modelId="{95430D5F-BBB7-4B30-B7C8-BE96FB4F22A2}" type="pres">
      <dgm:prSet presAssocID="{ABA23465-EC51-46E4-ACAB-79BD4BA5162B}" presName="rootText" presStyleLbl="node2" presStyleIdx="1" presStyleCnt="2" custLinFactNeighborX="537" custLinFactNeighborY="-13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2E43F-4AEF-4361-BC12-FA599732A28F}" type="pres">
      <dgm:prSet presAssocID="{ABA23465-EC51-46E4-ACAB-79BD4BA5162B}" presName="rootConnector" presStyleLbl="node2" presStyleIdx="1" presStyleCnt="2"/>
      <dgm:spPr/>
      <dgm:t>
        <a:bodyPr/>
        <a:lstStyle/>
        <a:p>
          <a:endParaRPr lang="ru-RU"/>
        </a:p>
      </dgm:t>
    </dgm:pt>
    <dgm:pt modelId="{2901449F-5C5E-4658-9B1A-46E044048D48}" type="pres">
      <dgm:prSet presAssocID="{ABA23465-EC51-46E4-ACAB-79BD4BA5162B}" presName="hierChild4" presStyleCnt="0"/>
      <dgm:spPr/>
    </dgm:pt>
    <dgm:pt modelId="{5DD36F90-1CC7-4256-93F8-49A80DBCF9BA}" type="pres">
      <dgm:prSet presAssocID="{ABA23465-EC51-46E4-ACAB-79BD4BA5162B}" presName="hierChild5" presStyleCnt="0"/>
      <dgm:spPr/>
    </dgm:pt>
    <dgm:pt modelId="{754C5EFA-F383-4327-B0A7-6A97B48DF16A}" type="pres">
      <dgm:prSet presAssocID="{96F4A3DE-6E44-475C-B034-697AA61A6D06}" presName="hierChild3" presStyleCnt="0"/>
      <dgm:spPr/>
    </dgm:pt>
  </dgm:ptLst>
  <dgm:cxnLst>
    <dgm:cxn modelId="{68085A50-3078-4FB4-8BAC-8ACF8E410AF0}" type="presOf" srcId="{9D0554FB-7CC0-43FB-A43D-458624386025}" destId="{82451A65-7F36-4B41-881F-66076CE64C49}" srcOrd="1" destOrd="0" presId="urn:microsoft.com/office/officeart/2005/8/layout/orgChart1"/>
    <dgm:cxn modelId="{BB430A09-1730-4687-A2F7-3AFEF0372BCE}" type="presOf" srcId="{57F8E8CC-2ED8-4FB6-B42E-B5FB436795A0}" destId="{88ED896C-94F7-4E87-8AC7-C2C63102B4B2}" srcOrd="0" destOrd="0" presId="urn:microsoft.com/office/officeart/2005/8/layout/orgChart1"/>
    <dgm:cxn modelId="{E08AA372-FC8B-4D71-A24B-4DC1C2660CFC}" type="presOf" srcId="{96F4A3DE-6E44-475C-B034-697AA61A6D06}" destId="{3887FFC3-86A9-4235-87B5-297A72E7B938}" srcOrd="1" destOrd="0" presId="urn:microsoft.com/office/officeart/2005/8/layout/orgChart1"/>
    <dgm:cxn modelId="{0050FA43-0F76-4EB2-B9DC-E2B6CF1E213F}" srcId="{57F8E8CC-2ED8-4FB6-B42E-B5FB436795A0}" destId="{96F4A3DE-6E44-475C-B034-697AA61A6D06}" srcOrd="0" destOrd="0" parTransId="{29FE9588-A23E-4D99-A01D-306F4A86E02C}" sibTransId="{98DC3676-2FFB-41A0-8352-42F31E85F23B}"/>
    <dgm:cxn modelId="{2F433A9F-D24B-420C-8562-895D9D4491A8}" type="presOf" srcId="{9D0554FB-7CC0-43FB-A43D-458624386025}" destId="{846E75BE-2FBE-4F76-A8C6-1CB2FB3CDB1F}" srcOrd="0" destOrd="0" presId="urn:microsoft.com/office/officeart/2005/8/layout/orgChart1"/>
    <dgm:cxn modelId="{2F3BA00A-C739-4028-B198-58EF21AEE397}" type="presOf" srcId="{ABA23465-EC51-46E4-ACAB-79BD4BA5162B}" destId="{95430D5F-BBB7-4B30-B7C8-BE96FB4F22A2}" srcOrd="0" destOrd="0" presId="urn:microsoft.com/office/officeart/2005/8/layout/orgChart1"/>
    <dgm:cxn modelId="{A646FCF5-C4BA-4E3D-A50E-9F1D00F2BB73}" type="presOf" srcId="{96F4A3DE-6E44-475C-B034-697AA61A6D06}" destId="{1D2E25A4-DB4C-4E3A-A6D0-3449E0D82C9A}" srcOrd="0" destOrd="0" presId="urn:microsoft.com/office/officeart/2005/8/layout/orgChart1"/>
    <dgm:cxn modelId="{30967F97-153B-4602-A444-0DC6224C044D}" srcId="{96F4A3DE-6E44-475C-B034-697AA61A6D06}" destId="{ABA23465-EC51-46E4-ACAB-79BD4BA5162B}" srcOrd="1" destOrd="0" parTransId="{7DDFFCC7-DE6F-403B-89F5-698C7F20015F}" sibTransId="{A740DC46-7A29-44F4-B973-D86EF3B01EC6}"/>
    <dgm:cxn modelId="{D9C71F56-CAA7-4267-B65E-CE207A5B54F8}" type="presOf" srcId="{7DDFFCC7-DE6F-403B-89F5-698C7F20015F}" destId="{56D47517-9126-4B84-8904-8BE89A1F3ED8}" srcOrd="0" destOrd="0" presId="urn:microsoft.com/office/officeart/2005/8/layout/orgChart1"/>
    <dgm:cxn modelId="{0723ECF9-FAD7-40CD-A702-7A83DEE332EF}" type="presOf" srcId="{ABA23465-EC51-46E4-ACAB-79BD4BA5162B}" destId="{C9F2E43F-4AEF-4361-BC12-FA599732A28F}" srcOrd="1" destOrd="0" presId="urn:microsoft.com/office/officeart/2005/8/layout/orgChart1"/>
    <dgm:cxn modelId="{76C2D9A9-9345-435E-A843-85A92922DC46}" srcId="{96F4A3DE-6E44-475C-B034-697AA61A6D06}" destId="{9D0554FB-7CC0-43FB-A43D-458624386025}" srcOrd="0" destOrd="0" parTransId="{409C2F97-AE6B-4674-8821-53CBB16AD97C}" sibTransId="{0BED9F49-4F4A-4319-85E0-AFE3CC3EA9C2}"/>
    <dgm:cxn modelId="{B0A88B6D-D28E-4BF6-85F9-6DDD44DBE886}" type="presOf" srcId="{409C2F97-AE6B-4674-8821-53CBB16AD97C}" destId="{797B1DC5-1ADF-4BED-A317-538D35F9C1A2}" srcOrd="0" destOrd="0" presId="urn:microsoft.com/office/officeart/2005/8/layout/orgChart1"/>
    <dgm:cxn modelId="{E85D1D12-D733-4FC7-B593-72F99CD65937}" type="presParOf" srcId="{88ED896C-94F7-4E87-8AC7-C2C63102B4B2}" destId="{69303B13-716C-4961-85CD-0385A28E384C}" srcOrd="0" destOrd="0" presId="urn:microsoft.com/office/officeart/2005/8/layout/orgChart1"/>
    <dgm:cxn modelId="{A5967E18-83AD-44FD-9D0D-1C0861FAF0CA}" type="presParOf" srcId="{69303B13-716C-4961-85CD-0385A28E384C}" destId="{F0EF190C-BC88-4781-92E0-B7F14BBBABDE}" srcOrd="0" destOrd="0" presId="urn:microsoft.com/office/officeart/2005/8/layout/orgChart1"/>
    <dgm:cxn modelId="{721F03AB-5A93-49CC-AB7A-F7686BC74B2D}" type="presParOf" srcId="{F0EF190C-BC88-4781-92E0-B7F14BBBABDE}" destId="{1D2E25A4-DB4C-4E3A-A6D0-3449E0D82C9A}" srcOrd="0" destOrd="0" presId="urn:microsoft.com/office/officeart/2005/8/layout/orgChart1"/>
    <dgm:cxn modelId="{09490F26-48A4-4BB0-9827-932379D80786}" type="presParOf" srcId="{F0EF190C-BC88-4781-92E0-B7F14BBBABDE}" destId="{3887FFC3-86A9-4235-87B5-297A72E7B938}" srcOrd="1" destOrd="0" presId="urn:microsoft.com/office/officeart/2005/8/layout/orgChart1"/>
    <dgm:cxn modelId="{2E0632B5-B216-4D69-BA07-B546290B4F33}" type="presParOf" srcId="{69303B13-716C-4961-85CD-0385A28E384C}" destId="{E25DDD64-AE7D-4674-B69B-8F2B1C0DD688}" srcOrd="1" destOrd="0" presId="urn:microsoft.com/office/officeart/2005/8/layout/orgChart1"/>
    <dgm:cxn modelId="{E5BA491F-D967-4223-BF8B-7B2D881F2C73}" type="presParOf" srcId="{E25DDD64-AE7D-4674-B69B-8F2B1C0DD688}" destId="{797B1DC5-1ADF-4BED-A317-538D35F9C1A2}" srcOrd="0" destOrd="0" presId="urn:microsoft.com/office/officeart/2005/8/layout/orgChart1"/>
    <dgm:cxn modelId="{1EAAEE5F-08BD-429F-914A-EE0689C8C5F5}" type="presParOf" srcId="{E25DDD64-AE7D-4674-B69B-8F2B1C0DD688}" destId="{B85FF71C-149F-46C2-A615-72EA9D904450}" srcOrd="1" destOrd="0" presId="urn:microsoft.com/office/officeart/2005/8/layout/orgChart1"/>
    <dgm:cxn modelId="{FAA785C3-568F-4716-894E-5FFF66BDDF1B}" type="presParOf" srcId="{B85FF71C-149F-46C2-A615-72EA9D904450}" destId="{A77EDC58-3E13-49BB-9988-1340AC51227A}" srcOrd="0" destOrd="0" presId="urn:microsoft.com/office/officeart/2005/8/layout/orgChart1"/>
    <dgm:cxn modelId="{1DC1E1AB-BB76-40CB-9260-ABEBAC1870E1}" type="presParOf" srcId="{A77EDC58-3E13-49BB-9988-1340AC51227A}" destId="{846E75BE-2FBE-4F76-A8C6-1CB2FB3CDB1F}" srcOrd="0" destOrd="0" presId="urn:microsoft.com/office/officeart/2005/8/layout/orgChart1"/>
    <dgm:cxn modelId="{4A64D990-21D8-42BB-9095-3A6A6CB4FE00}" type="presParOf" srcId="{A77EDC58-3E13-49BB-9988-1340AC51227A}" destId="{82451A65-7F36-4B41-881F-66076CE64C49}" srcOrd="1" destOrd="0" presId="urn:microsoft.com/office/officeart/2005/8/layout/orgChart1"/>
    <dgm:cxn modelId="{A3A8313D-C2FE-4233-8414-D758435BF674}" type="presParOf" srcId="{B85FF71C-149F-46C2-A615-72EA9D904450}" destId="{EA6C7946-3B2E-4876-BFDC-0F8D8D9188C8}" srcOrd="1" destOrd="0" presId="urn:microsoft.com/office/officeart/2005/8/layout/orgChart1"/>
    <dgm:cxn modelId="{300101BB-3758-4E73-9B97-E6F73CDEC442}" type="presParOf" srcId="{B85FF71C-149F-46C2-A615-72EA9D904450}" destId="{B1F34F51-4145-4375-82F0-9E6DB06C02F0}" srcOrd="2" destOrd="0" presId="urn:microsoft.com/office/officeart/2005/8/layout/orgChart1"/>
    <dgm:cxn modelId="{C8D0868D-59FC-497F-8E5E-89070BEE346F}" type="presParOf" srcId="{E25DDD64-AE7D-4674-B69B-8F2B1C0DD688}" destId="{56D47517-9126-4B84-8904-8BE89A1F3ED8}" srcOrd="2" destOrd="0" presId="urn:microsoft.com/office/officeart/2005/8/layout/orgChart1"/>
    <dgm:cxn modelId="{F35563B8-D8AA-42B5-A7B2-CDD3C905A3EB}" type="presParOf" srcId="{E25DDD64-AE7D-4674-B69B-8F2B1C0DD688}" destId="{037A37A2-5C72-4491-AF93-1C4BE95AA861}" srcOrd="3" destOrd="0" presId="urn:microsoft.com/office/officeart/2005/8/layout/orgChart1"/>
    <dgm:cxn modelId="{37FFDC8F-8300-4638-BFBB-6B6F47306F1C}" type="presParOf" srcId="{037A37A2-5C72-4491-AF93-1C4BE95AA861}" destId="{2397D098-9289-4163-A804-0AEDF0194FF0}" srcOrd="0" destOrd="0" presId="urn:microsoft.com/office/officeart/2005/8/layout/orgChart1"/>
    <dgm:cxn modelId="{0D941E2A-9BF8-4C29-995F-0A789AA36191}" type="presParOf" srcId="{2397D098-9289-4163-A804-0AEDF0194FF0}" destId="{95430D5F-BBB7-4B30-B7C8-BE96FB4F22A2}" srcOrd="0" destOrd="0" presId="urn:microsoft.com/office/officeart/2005/8/layout/orgChart1"/>
    <dgm:cxn modelId="{8516A0BC-7910-49CA-8681-61C139E9C303}" type="presParOf" srcId="{2397D098-9289-4163-A804-0AEDF0194FF0}" destId="{C9F2E43F-4AEF-4361-BC12-FA599732A28F}" srcOrd="1" destOrd="0" presId="urn:microsoft.com/office/officeart/2005/8/layout/orgChart1"/>
    <dgm:cxn modelId="{DB6E573A-6CEC-486C-975E-A25F617F85A5}" type="presParOf" srcId="{037A37A2-5C72-4491-AF93-1C4BE95AA861}" destId="{2901449F-5C5E-4658-9B1A-46E044048D48}" srcOrd="1" destOrd="0" presId="urn:microsoft.com/office/officeart/2005/8/layout/orgChart1"/>
    <dgm:cxn modelId="{53DA64F4-8AEB-4DA7-96AC-E0DA4CD3E64C}" type="presParOf" srcId="{037A37A2-5C72-4491-AF93-1C4BE95AA861}" destId="{5DD36F90-1CC7-4256-93F8-49A80DBCF9BA}" srcOrd="2" destOrd="0" presId="urn:microsoft.com/office/officeart/2005/8/layout/orgChart1"/>
    <dgm:cxn modelId="{931F83D8-3490-48FB-97DE-1B6361102039}" type="presParOf" srcId="{69303B13-716C-4961-85CD-0385A28E384C}" destId="{754C5EFA-F383-4327-B0A7-6A97B48DF1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47517-9126-4B84-8904-8BE89A1F3ED8}">
      <dsp:nvSpPr>
        <dsp:cNvPr id="0" name=""/>
        <dsp:cNvSpPr/>
      </dsp:nvSpPr>
      <dsp:spPr>
        <a:xfrm>
          <a:off x="4195491" y="1909474"/>
          <a:ext cx="2338955" cy="59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77"/>
              </a:lnTo>
              <a:lnTo>
                <a:pt x="2338955" y="189877"/>
              </a:lnTo>
              <a:lnTo>
                <a:pt x="2338955" y="590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7B1DC5-1ADF-4BED-A317-538D35F9C1A2}">
      <dsp:nvSpPr>
        <dsp:cNvPr id="0" name=""/>
        <dsp:cNvSpPr/>
      </dsp:nvSpPr>
      <dsp:spPr>
        <a:xfrm>
          <a:off x="1909478" y="1909474"/>
          <a:ext cx="2286013" cy="590865"/>
        </a:xfrm>
        <a:custGeom>
          <a:avLst/>
          <a:gdLst/>
          <a:ahLst/>
          <a:cxnLst/>
          <a:rect l="0" t="0" r="0" b="0"/>
          <a:pathLst>
            <a:path>
              <a:moveTo>
                <a:pt x="2286013" y="0"/>
              </a:moveTo>
              <a:lnTo>
                <a:pt x="2286013" y="189877"/>
              </a:lnTo>
              <a:lnTo>
                <a:pt x="0" y="189877"/>
              </a:lnTo>
              <a:lnTo>
                <a:pt x="0" y="5908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2E25A4-DB4C-4E3A-A6D0-3449E0D82C9A}">
      <dsp:nvSpPr>
        <dsp:cNvPr id="0" name=""/>
        <dsp:cNvSpPr/>
      </dsp:nvSpPr>
      <dsp:spPr>
        <a:xfrm>
          <a:off x="2286025" y="7"/>
          <a:ext cx="3818933" cy="19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/>
            <a:t>Коронки</a:t>
          </a:r>
        </a:p>
      </dsp:txBody>
      <dsp:txXfrm>
        <a:off x="2286025" y="7"/>
        <a:ext cx="3818933" cy="1909466"/>
      </dsp:txXfrm>
    </dsp:sp>
    <dsp:sp modelId="{846E75BE-2FBE-4F76-A8C6-1CB2FB3CDB1F}">
      <dsp:nvSpPr>
        <dsp:cNvPr id="0" name=""/>
        <dsp:cNvSpPr/>
      </dsp:nvSpPr>
      <dsp:spPr>
        <a:xfrm>
          <a:off x="11" y="2500339"/>
          <a:ext cx="3818933" cy="19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Естественные</a:t>
          </a:r>
        </a:p>
      </dsp:txBody>
      <dsp:txXfrm>
        <a:off x="11" y="2500339"/>
        <a:ext cx="3818933" cy="1909466"/>
      </dsp:txXfrm>
    </dsp:sp>
    <dsp:sp modelId="{95430D5F-BBB7-4B30-B7C8-BE96FB4F22A2}">
      <dsp:nvSpPr>
        <dsp:cNvPr id="0" name=""/>
        <dsp:cNvSpPr/>
      </dsp:nvSpPr>
      <dsp:spPr>
        <a:xfrm>
          <a:off x="4624980" y="2500339"/>
          <a:ext cx="3818933" cy="1909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Искусственные</a:t>
          </a:r>
        </a:p>
      </dsp:txBody>
      <dsp:txXfrm>
        <a:off x="4624980" y="2500339"/>
        <a:ext cx="3818933" cy="1909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6CE8-8FEF-4A8E-ADE0-A7BD0156C97F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1696-A6C8-4C26-AA09-06743B81C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55A7-0527-4715-A71C-3924E4E94FE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2305-D052-4055-9696-42FC06240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8230-29EB-4BBD-AFE6-049840F01F9B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4036-FAB3-4E11-A511-D1C90BBEA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54BC-AE93-499A-8377-9A9CA8887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91B8-9190-4722-A53E-135B0E87638A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0841-737E-4D8A-B30E-580E9E18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CF61-C68B-43C5-BEEB-20999BC9A919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7BC4-89A5-4579-A431-9EDDAAFD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07B6-577A-4A2A-89E1-8A3322F6B210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8201-3BFF-4F88-852A-E4CA26A7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552D-CC90-4E2A-A4A1-6F7D14EBA1D4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92F0-8F63-4545-95C8-5D2C80E75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7E46-7C78-40F6-9ECC-A0790D8316E2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7F62-94E7-41DE-8D33-38F282909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0FBB-CA1A-428E-BFD1-CA7724AD4091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2BDC-675A-44BF-B046-CC88727A7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CF94-B902-4FA1-8E55-3FF127446734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ED39-A271-40B6-80E1-DF42E37A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29FB-57B2-4BED-B5F8-8B149E44E0D7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4F19-C24D-4BF9-BF3E-3C3607974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5D197B-CF5D-4EB9-8CC7-19179609BBF1}" type="datetimeFigureOut">
              <a:rPr lang="ru-RU"/>
              <a:pPr>
                <a:defRPr/>
              </a:pPr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0A4ED-6745-4FD1-8ADB-F6783CAF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72400" cy="4586287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Indications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/>
              <a:t>orthopedic</a:t>
            </a:r>
            <a:r>
              <a:rPr lang="ru-RU" b="1" dirty="0" smtClean="0"/>
              <a:t> </a:t>
            </a:r>
            <a:r>
              <a:rPr lang="ru-RU" b="1" dirty="0" err="1" smtClean="0"/>
              <a:t>treatment</a:t>
            </a:r>
            <a:r>
              <a:rPr lang="ru-RU" b="1" dirty="0" smtClean="0"/>
              <a:t> </a:t>
            </a:r>
            <a:r>
              <a:rPr lang="ru-RU" b="1" dirty="0" err="1" smtClean="0"/>
              <a:t>with</a:t>
            </a:r>
            <a:r>
              <a:rPr lang="ru-RU" b="1" dirty="0" smtClean="0"/>
              <a:t> </a:t>
            </a:r>
            <a:r>
              <a:rPr lang="ru-RU" b="1" dirty="0" err="1" smtClean="0"/>
              <a:t>artificial</a:t>
            </a:r>
            <a:r>
              <a:rPr lang="ru-RU" b="1" dirty="0" smtClean="0"/>
              <a:t> </a:t>
            </a:r>
            <a:r>
              <a:rPr lang="ru-RU" b="1" dirty="0" err="1" smtClean="0"/>
              <a:t>crowns</a:t>
            </a:r>
            <a:r>
              <a:rPr lang="ru-RU" b="1" dirty="0" smtClean="0"/>
              <a:t>. </a:t>
            </a:r>
            <a:r>
              <a:rPr lang="ru-RU" b="1" dirty="0" err="1" smtClean="0"/>
              <a:t>Types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artificial</a:t>
            </a:r>
            <a:r>
              <a:rPr lang="ru-RU" b="1" dirty="0" smtClean="0"/>
              <a:t> </a:t>
            </a:r>
            <a:r>
              <a:rPr lang="ru-RU" b="1" dirty="0" err="1" smtClean="0"/>
              <a:t>crowns</a:t>
            </a:r>
            <a:r>
              <a:rPr lang="ru-RU" b="1" dirty="0" smtClean="0"/>
              <a:t>. </a:t>
            </a:r>
            <a:r>
              <a:rPr lang="ru-RU" b="1" dirty="0" err="1" smtClean="0"/>
              <a:t>Principles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preparation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teeth</a:t>
            </a:r>
            <a:r>
              <a:rPr lang="ru-RU" b="1" dirty="0" smtClean="0"/>
              <a:t> 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treatment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artificial</a:t>
            </a:r>
            <a:r>
              <a:rPr lang="ru-RU" b="1" dirty="0" smtClean="0"/>
              <a:t> </a:t>
            </a:r>
            <a:r>
              <a:rPr lang="ru-RU" b="1" dirty="0" err="1" smtClean="0"/>
              <a:t>crowns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24525" y="5589588"/>
            <a:ext cx="3419475" cy="10541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</a:rPr>
              <a:t>Доцент кафедры ортопедической стоматологии, к.м.н. </a:t>
            </a:r>
            <a:r>
              <a:rPr lang="ru-RU" sz="3200" dirty="0" err="1">
                <a:latin typeface="+mn-lt"/>
              </a:rPr>
              <a:t>Ганисик</a:t>
            </a:r>
            <a:r>
              <a:rPr lang="ru-RU" sz="3200" dirty="0">
                <a:latin typeface="+mn-lt"/>
              </a:rPr>
              <a:t> А.В.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Temporary crowns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sz="2800" smtClean="0"/>
              <a:t>help the patient to get rid of painful sensations in the case of vital vital;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form gingival contour. Warn such an unpleasant complication, as the growth of the gums on the prepared ledge;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protect the prepared tooth from displacement, which can occur as a result of a long time of manufacturing a permanent crown;</a:t>
            </a:r>
          </a:p>
          <a:p>
            <a:pPr algn="just">
              <a:lnSpc>
                <a:spcPct val="90000"/>
              </a:lnSpc>
            </a:pPr>
            <a:r>
              <a:rPr lang="ru-RU" sz="2800" smtClean="0"/>
              <a:t>and finally, the aesthetic aspect. Help the patient to feel confident, not showing the defects of the teeth to others.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Classification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By design or size and method of coverage of the tooth</a:t>
            </a:r>
            <a:r>
              <a:rPr lang="ru-RU" smtClean="0"/>
              <a:t> </a:t>
            </a:r>
            <a:endParaRPr lang="ru-RU" sz="3000" smtClean="0"/>
          </a:p>
          <a:p>
            <a:pPr>
              <a:lnSpc>
                <a:spcPct val="90000"/>
              </a:lnSpc>
            </a:pPr>
            <a:r>
              <a:rPr lang="ru-RU" smtClean="0"/>
              <a:t>Full</a:t>
            </a:r>
          </a:p>
          <a:p>
            <a:pPr>
              <a:lnSpc>
                <a:spcPct val="90000"/>
              </a:lnSpc>
            </a:pPr>
            <a:r>
              <a:rPr lang="ru-RU" smtClean="0"/>
              <a:t>partial (3/4)</a:t>
            </a:r>
          </a:p>
          <a:p>
            <a:pPr>
              <a:lnSpc>
                <a:spcPct val="90000"/>
              </a:lnSpc>
            </a:pPr>
            <a:r>
              <a:rPr lang="ru-RU" smtClean="0"/>
              <a:t>equatorial (semi-crowns)</a:t>
            </a:r>
          </a:p>
          <a:p>
            <a:pPr>
              <a:lnSpc>
                <a:spcPct val="90000"/>
              </a:lnSpc>
            </a:pPr>
            <a:r>
              <a:rPr lang="ru-RU" smtClean="0"/>
              <a:t>armored (veneers)</a:t>
            </a:r>
          </a:p>
          <a:p>
            <a:pPr>
              <a:lnSpc>
                <a:spcPct val="90000"/>
              </a:lnSpc>
            </a:pPr>
            <a:r>
              <a:rPr lang="ru-RU" smtClean="0"/>
              <a:t>pin teeth (pin crowns)</a:t>
            </a:r>
          </a:p>
          <a:p>
            <a:pPr>
              <a:lnSpc>
                <a:spcPct val="90000"/>
              </a:lnSpc>
            </a:pPr>
            <a:r>
              <a:rPr lang="ru-RU" smtClean="0"/>
              <a:t>Telescopic</a:t>
            </a:r>
          </a:p>
          <a:p>
            <a:pPr>
              <a:lnSpc>
                <a:spcPct val="90000"/>
              </a:lnSpc>
            </a:pPr>
            <a:r>
              <a:rPr lang="ru-RU" smtClean="0"/>
              <a:t>fenster crowns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partial (3/4)</a:t>
            </a:r>
          </a:p>
        </p:txBody>
      </p:sp>
      <p:pic>
        <p:nvPicPr>
          <p:cNvPr id="4" name="Рисунок 3" descr="501516_w640_h640_p2110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177" y="1417638"/>
            <a:ext cx="6829645" cy="526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t_8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06675"/>
            <a:ext cx="8856984" cy="540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39750" y="4783138"/>
            <a:ext cx="20875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панцирная коронка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563938" y="4848225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¾</a:t>
            </a:r>
            <a:r>
              <a:rPr lang="en-US" sz="2800" b="1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коронка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6227763" y="4848225"/>
            <a:ext cx="230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полукоронка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7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3238"/>
            <a:ext cx="4357688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Pin teeth (pin crowns)</a:t>
            </a:r>
          </a:p>
        </p:txBody>
      </p:sp>
      <p:pic>
        <p:nvPicPr>
          <p:cNvPr id="27651" name="Рисунок 9" descr="imp2.gif"/>
          <p:cNvPicPr>
            <a:picLocks noChangeAspect="1"/>
          </p:cNvPicPr>
          <p:nvPr/>
        </p:nvPicPr>
        <p:blipFill>
          <a:blip r:embed="rId3"/>
          <a:srcRect l="31570"/>
          <a:stretch>
            <a:fillRect/>
          </a:stretch>
        </p:blipFill>
        <p:spPr bwMode="auto">
          <a:xfrm>
            <a:off x="5429250" y="1592263"/>
            <a:ext cx="368617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/>
          </a:blip>
          <a:srcRect r="38024"/>
          <a:stretch/>
        </p:blipFill>
        <p:spPr>
          <a:xfrm>
            <a:off x="467544" y="836712"/>
            <a:ext cx="5328592" cy="285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198563" y="4724400"/>
            <a:ext cx="504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Fenster crown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/>
          </a:blip>
          <a:srcRect l="78649"/>
          <a:stretch/>
        </p:blipFill>
        <p:spPr>
          <a:xfrm>
            <a:off x="6300192" y="2132856"/>
            <a:ext cx="26840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1963" y="58738"/>
            <a:ext cx="8229600" cy="922337"/>
          </a:xfrm>
        </p:spPr>
        <p:txBody>
          <a:bodyPr/>
          <a:lstStyle/>
          <a:p>
            <a:r>
              <a:rPr lang="ru-RU" smtClean="0"/>
              <a:t>Telescopic crown</a:t>
            </a:r>
          </a:p>
        </p:txBody>
      </p:sp>
      <p:pic>
        <p:nvPicPr>
          <p:cNvPr id="29698" name="Рисунок 3" descr="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45545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3990" y="1682771"/>
            <a:ext cx="4212538" cy="421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/>
          </a:blip>
          <a:srcRect l="2489" t="2313" b="7688"/>
          <a:stretch/>
        </p:blipFill>
        <p:spPr>
          <a:xfrm>
            <a:off x="444624" y="3789040"/>
            <a:ext cx="4068293" cy="292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Classification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295" y="1319560"/>
            <a:ext cx="8229600" cy="5291902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По методу изготовления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паяные (шовные)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штампованные коронки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литые коронки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полученные методом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полимеризации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полученные методом обжига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фрезерованные коронки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метод лазерного спекания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r>
              <a:rPr lang="en-US" dirty="0">
                <a:ln w="0"/>
              </a:rPr>
              <a:t>selective laser melting (SLM)</a:t>
            </a:r>
            <a:endParaRPr lang="ru-RU" dirty="0">
              <a:ln w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гальванопластика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3</a:t>
            </a:r>
            <a:r>
              <a:rPr lang="en-US" dirty="0"/>
              <a:t>D </a:t>
            </a:r>
            <a:r>
              <a:rPr lang="ru-RU" dirty="0" err="1"/>
              <a:t>принтинг</a:t>
            </a:r>
            <a:r>
              <a:rPr lang="ru-RU" dirty="0"/>
              <a:t> (трёхмерный </a:t>
            </a:r>
            <a:r>
              <a:rPr lang="ru-RU" dirty="0" err="1"/>
              <a:t>принтинг</a:t>
            </a:r>
            <a:r>
              <a:rPr lang="ru-RU" dirty="0"/>
              <a:t>)</a:t>
            </a:r>
          </a:p>
        </p:txBody>
      </p:sp>
      <p:pic>
        <p:nvPicPr>
          <p:cNvPr id="4" name="Рисунок 3" descr="images9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968" y="2060848"/>
            <a:ext cx="2971991" cy="222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ehnologi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60021"/>
            <a:ext cx="2915791" cy="232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Indications for the manufacture of artificial crowns 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8713788" cy="5183187"/>
          </a:xfrm>
        </p:spPr>
        <p:txBody>
          <a:bodyPr/>
          <a:lstStyle/>
          <a:p>
            <a:r>
              <a:rPr lang="en-US" sz="2100" smtClean="0"/>
              <a:t>TOSFI</a:t>
            </a:r>
            <a:r>
              <a:rPr lang="ru-RU" sz="2100" smtClean="0"/>
              <a:t> = 0,6 - 0,8</a:t>
            </a:r>
          </a:p>
          <a:p>
            <a:r>
              <a:rPr lang="ru-RU" sz="2100" smtClean="0"/>
              <a:t>in case of defects of the tooth crowns due to caries, injuries in which the restoration of the tooth’s shape is not possible with a filling or insertion</a:t>
            </a:r>
          </a:p>
          <a:p>
            <a:r>
              <a:rPr lang="ru-RU" sz="2100" smtClean="0"/>
              <a:t>with increased abrasion, to restore the anatomical shape of the teeth and the interalveolar distance, prevent further erasure</a:t>
            </a:r>
          </a:p>
          <a:p>
            <a:r>
              <a:rPr lang="ru-RU" sz="2100" smtClean="0"/>
              <a:t>with anomalies of the shape and position of the tooth in the dental arch, aesthetic defect</a:t>
            </a:r>
          </a:p>
          <a:p>
            <a:r>
              <a:rPr lang="ru-RU" sz="2100" smtClean="0"/>
              <a:t>non-carious lesions (enamel and dentin hypoplasia, discoloration of teeth)</a:t>
            </a:r>
          </a:p>
          <a:p>
            <a:r>
              <a:rPr lang="ru-RU" sz="2100" smtClean="0"/>
              <a:t>for fixing bridges (supporting crowns)</a:t>
            </a:r>
          </a:p>
          <a:p>
            <a:r>
              <a:rPr lang="ru-RU" sz="2100" smtClean="0"/>
              <a:t>for fixing dentures (telescopic crowns)</a:t>
            </a:r>
          </a:p>
          <a:p>
            <a:r>
              <a:rPr lang="ru-RU" sz="2100" smtClean="0"/>
              <a:t>for fixing a removable denture with clamps, if it is necessary to improve the anatomical shape of the abutment tooth</a:t>
            </a:r>
          </a:p>
          <a:p>
            <a:r>
              <a:rPr lang="ru-RU" sz="2100" smtClean="0"/>
              <a:t>for fixing various orthodontic and maxillofacial apparatus</a:t>
            </a:r>
            <a:br>
              <a:rPr lang="ru-RU" sz="2100" smtClean="0"/>
            </a:br>
            <a:r>
              <a:rPr lang="ru-RU" sz="2100" smtClean="0"/>
              <a:t>replacement of poor-quality and old crowns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Contraindications for the manufacture of artificial crowns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5942013" cy="528637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smtClean="0">
                <a:latin typeface="Times New Roman" pitchFamily="18" charset="0"/>
              </a:rPr>
              <a:t>absolute</a:t>
            </a: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allergic reaction to the material of the crown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</a:rPr>
              <a:t>with the mobility of teeth III, IV degree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smtClean="0">
                <a:latin typeface="Times New Roman" pitchFamily="18" charset="0"/>
              </a:rPr>
              <a:t>impossibility of therapeutic or surgical treatment </a:t>
            </a:r>
            <a:endParaRPr lang="en-US" sz="200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smtClean="0">
                <a:latin typeface="Times New Roman" pitchFamily="18" charset="0"/>
              </a:rPr>
              <a:t>comparative</a:t>
            </a:r>
            <a:endParaRPr lang="en-US" sz="2000" b="1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low clinical crown</a:t>
            </a:r>
          </a:p>
          <a:p>
            <a:pPr algn="just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in the presence of teeth with an affected pulp or with poorly sealed root canals (X-ray inspection), with the identification of chronic pathological processes in the periodontium (granulomatous or granulating periodontitis, radicular cyst, etc.)</a:t>
            </a:r>
          </a:p>
          <a:p>
            <a:pPr algn="just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Age</a:t>
            </a:r>
          </a:p>
          <a:p>
            <a:pPr algn="just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temporarily contraindicated in patients with severe general condition (IHD, recently suffered a heart attack, acute form of GB)</a:t>
            </a:r>
          </a:p>
          <a:p>
            <a:pPr algn="just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there are contraindications in the manufacture of certain types of crowns (ceramic, plastic, combined)</a:t>
            </a:r>
            <a:r>
              <a:rPr lang="ru-RU" sz="2000" smtClean="0"/>
              <a:t> </a:t>
            </a:r>
          </a:p>
        </p:txBody>
      </p:sp>
      <p:pic>
        <p:nvPicPr>
          <p:cNvPr id="32771" name="Рисунок 3" descr="index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643063"/>
            <a:ext cx="26257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 descr="index577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643313"/>
            <a:ext cx="2079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0"/>
          <a:ext cx="8443914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images55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241846"/>
            <a:ext cx="3391216" cy="254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999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4393878"/>
            <a:ext cx="4272694" cy="238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472488" cy="1428750"/>
          </a:xfrm>
        </p:spPr>
        <p:txBody>
          <a:bodyPr>
            <a:normAutofit fontScale="90000"/>
          </a:bodyPr>
          <a:lstStyle/>
          <a:p>
            <a:r>
              <a:rPr lang="ru-RU" smtClean="0"/>
              <a:t>Clinical and laboratory stages in the manufacture of stamped crowns 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75" y="1557338"/>
            <a:ext cx="9001125" cy="594995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Survey, inspection, diagnosis, treatment planning</a:t>
            </a:r>
            <a:br>
              <a:rPr lang="ru-RU" smtClean="0">
                <a:latin typeface="Times New Roman" pitchFamily="18" charset="0"/>
              </a:rPr>
            </a:br>
            <a:endParaRPr lang="ru-RU" smtClean="0">
              <a:latin typeface="Times New Roman" pitchFamily="18" charset="0"/>
            </a:endParaRP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Anesthesia setting, odontopreparation, removal of working and auxiliary impressions, registration of central occlusion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Production of gypsum models, wax bases with occlusal rollers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Determination of the central occlusion / jaw ratio, pumping into the occluder / articulator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Making stamped crowns in the laboratory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Fitting crowns in the mouth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Polishing / applying decorative spraying</a:t>
            </a:r>
          </a:p>
          <a:p>
            <a:pPr>
              <a:lnSpc>
                <a:spcPct val="60000"/>
              </a:lnSpc>
            </a:pPr>
            <a:r>
              <a:rPr lang="ru-RU" smtClean="0">
                <a:latin typeface="Times New Roman" pitchFamily="18" charset="0"/>
              </a:rPr>
              <a:t>Cement fixation</a:t>
            </a:r>
          </a:p>
          <a:p>
            <a:pPr>
              <a:lnSpc>
                <a:spcPct val="60000"/>
              </a:lnSpc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r>
              <a:rPr lang="en-US" dirty="0"/>
              <a:t>Tooth preparation</a:t>
            </a:r>
            <a:endParaRPr lang="ru-RU" dirty="0" smtClean="0"/>
          </a:p>
        </p:txBody>
      </p:sp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0109"/>
            <a:ext cx="2749414" cy="342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loi_twer.png"/>
          <p:cNvPicPr>
            <a:picLocks noChangeAspect="1"/>
          </p:cNvPicPr>
          <p:nvPr/>
        </p:nvPicPr>
        <p:blipFill rotWithShape="1">
          <a:blip r:embed="rId3" cstate="print"/>
          <a:srcRect l="8836" r="9457"/>
          <a:stretch/>
        </p:blipFill>
        <p:spPr>
          <a:xfrm>
            <a:off x="6025079" y="1556792"/>
            <a:ext cx="2903985" cy="401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or-Diamo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268760"/>
            <a:ext cx="2690325" cy="46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Getting a working and auxiliary impressions</a:t>
            </a:r>
            <a:endParaRPr lang="ru-RU" dirty="0"/>
          </a:p>
        </p:txBody>
      </p:sp>
      <p:pic>
        <p:nvPicPr>
          <p:cNvPr id="4" name="Рисунок 3" descr="index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357454" cy="187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ndexкц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86190"/>
            <a:ext cx="294086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Рисунок 5" descr="orthopr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571625"/>
            <a:ext cx="15573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7" descr="images3332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643063"/>
            <a:ext cx="15716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 descr="6896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214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9" descr="images13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4214813"/>
            <a:ext cx="250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329612" cy="1415629"/>
          </a:xfrm>
        </p:spPr>
        <p:txBody>
          <a:bodyPr/>
          <a:lstStyle/>
          <a:p>
            <a:r>
              <a:rPr lang="en-US" sz="2400" dirty="0"/>
              <a:t>Making plaster models of the jaws, delineating the clinical neck of a tooth, modeling the anatomical shape of the teeth, cutting plaster columns, determining the technical neck of the tooth, gypsum columns in blocks</a:t>
            </a:r>
            <a:endParaRPr lang="ru-RU" sz="2400" dirty="0" smtClean="0"/>
          </a:p>
        </p:txBody>
      </p:sp>
      <p:pic>
        <p:nvPicPr>
          <p:cNvPr id="5" name="Picture 4" descr="Фото0125"/>
          <p:cNvPicPr>
            <a:picLocks noChangeAspect="1" noChangeArrowheads="1"/>
          </p:cNvPicPr>
          <p:nvPr/>
        </p:nvPicPr>
        <p:blipFill rotWithShape="1">
          <a:blip r:embed="rId2" cstate="print"/>
          <a:srcRect l="7410" b="14045"/>
          <a:stretch/>
        </p:blipFill>
        <p:spPr bwMode="auto">
          <a:xfrm>
            <a:off x="971600" y="1772817"/>
            <a:ext cx="2999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SC04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857364"/>
            <a:ext cx="3071834" cy="230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425604" cy="256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9229" y="4149080"/>
            <a:ext cx="3397547" cy="254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05896"/>
          </a:xfrm>
        </p:spPr>
        <p:txBody>
          <a:bodyPr/>
          <a:lstStyle/>
          <a:p>
            <a:r>
              <a:rPr lang="en-US" sz="2000" dirty="0"/>
              <a:t>Casting of dies and </a:t>
            </a:r>
            <a:r>
              <a:rPr lang="en-US" sz="2000" dirty="0" err="1"/>
              <a:t>counterpieces</a:t>
            </a:r>
            <a:r>
              <a:rPr lang="en-US" sz="2000" dirty="0"/>
              <a:t> from low-melting metal, selection of a sleeve and its calibration, annealing (1200</a:t>
            </a:r>
            <a:r>
              <a:rPr lang="en-US" sz="2000" baseline="30000" dirty="0"/>
              <a:t>0</a:t>
            </a:r>
            <a:r>
              <a:rPr lang="en-US" sz="2000" dirty="0"/>
              <a:t>) and free forging on the anvil, annealing (900</a:t>
            </a:r>
            <a:r>
              <a:rPr lang="en-US" sz="2000" baseline="30000" dirty="0"/>
              <a:t>0</a:t>
            </a:r>
            <a:r>
              <a:rPr lang="en-US" sz="2000" dirty="0"/>
              <a:t>), preliminary stamping on a lead cushion, annealing, final stamping (Parker method, </a:t>
            </a:r>
            <a:r>
              <a:rPr lang="en-US" sz="2000" dirty="0" err="1"/>
              <a:t>Bromshtrom</a:t>
            </a:r>
            <a:r>
              <a:rPr lang="en-US" sz="2000" dirty="0"/>
              <a:t>), refinement of the tooth neck, whitening</a:t>
            </a:r>
            <a:endParaRPr lang="ru-RU" sz="2000" dirty="0" smtClean="0"/>
          </a:p>
        </p:txBody>
      </p:sp>
      <p:pic>
        <p:nvPicPr>
          <p:cNvPr id="4" name="Picture 4" descr="Фото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095609" cy="232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3071834" cy="238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ress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8708" y="1484784"/>
            <a:ext cx="2785292" cy="296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SC04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500570"/>
            <a:ext cx="2857520" cy="21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SC049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481" y="4509120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Fitting crowns, polishing, applying decorative spraying, fixing on cement</a:t>
            </a:r>
            <a:endParaRPr lang="ru-RU" sz="2800" dirty="0" smtClean="0"/>
          </a:p>
        </p:txBody>
      </p:sp>
      <p:pic>
        <p:nvPicPr>
          <p:cNvPr id="4" name="Picture 4" descr="f510f8af94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82050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The advantage of stamped crowns 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642938" y="2286000"/>
            <a:ext cx="8229600" cy="2686050"/>
          </a:xfrm>
        </p:spPr>
        <p:txBody>
          <a:bodyPr/>
          <a:lstStyle/>
          <a:p>
            <a:r>
              <a:rPr lang="ru-RU" smtClean="0"/>
              <a:t>minimum amount of tooth hard tissue preparation</a:t>
            </a:r>
          </a:p>
          <a:p>
            <a:r>
              <a:rPr lang="ru-RU" smtClean="0"/>
              <a:t>ease of manufacture</a:t>
            </a:r>
          </a:p>
          <a:p>
            <a:r>
              <a:rPr lang="ru-RU" smtClean="0"/>
              <a:t>low cost of construction </a:t>
            </a:r>
          </a:p>
          <a:p>
            <a:endParaRPr lang="ru-RU" smtClean="0"/>
          </a:p>
        </p:txBody>
      </p:sp>
      <p:pic>
        <p:nvPicPr>
          <p:cNvPr id="4" name="Рисунок 3" descr="images7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476" y="4365104"/>
            <a:ext cx="3660052" cy="235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The disadvantages of stamped crowns 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5000625"/>
          </a:xfrm>
        </p:spPr>
        <p:txBody>
          <a:bodyPr/>
          <a:lstStyle/>
          <a:p>
            <a:pPr algn="just"/>
            <a:r>
              <a:rPr lang="ru-RU" sz="2400" smtClean="0">
                <a:latin typeface="Times New Roman" pitchFamily="18" charset="0"/>
              </a:rPr>
              <a:t>stamped crown does not allow to adequately restore the function of a lost tooth (in particular, aesthetic)</a:t>
            </a:r>
          </a:p>
          <a:p>
            <a:pPr algn="just"/>
            <a:r>
              <a:rPr lang="ru-RU" sz="2400" smtClean="0">
                <a:latin typeface="Times New Roman" pitchFamily="18" charset="0"/>
              </a:rPr>
              <a:t>it is difficult to achieve an accurate fit of the crown to the tooth in the neck, as a result of which food gets under the edge of the crown, an unpleasant smell and caries can appear</a:t>
            </a:r>
          </a:p>
          <a:p>
            <a:pPr algn="just"/>
            <a:r>
              <a:rPr lang="ru-RU" sz="2400" smtClean="0">
                <a:latin typeface="Times New Roman" pitchFamily="18" charset="0"/>
              </a:rPr>
              <a:t>a large layer of cement for fixing the crown that can not provide full tightness for a long time</a:t>
            </a:r>
          </a:p>
          <a:p>
            <a:pPr algn="just"/>
            <a:r>
              <a:rPr lang="ru-RU" sz="2400" smtClean="0">
                <a:latin typeface="Times New Roman" pitchFamily="18" charset="0"/>
              </a:rPr>
              <a:t>the use of soldered joints in the manufacture of structures based on stamped crowns often causes galvanism in the oral cavity and electrochemical corrosion of crowns</a:t>
            </a:r>
          </a:p>
          <a:p>
            <a:pPr algn="just"/>
            <a:r>
              <a:rPr lang="ru-RU" sz="2400" smtClean="0">
                <a:latin typeface="Times New Roman" pitchFamily="18" charset="0"/>
              </a:rPr>
              <a:t>the metal layer of the stamped structure is rather thin and it eventually wipes through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Clinical and laboratory stages of the manufacture of solid crowns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50" y="1428750"/>
            <a:ext cx="8686800" cy="5016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Survey, inspection, diagnosis, treatment planning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Getting a preliminary impression</a:t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Anesthesia setting, odontopreparation, gum retraction, removal of working and auxiliary impressions, bite registration, making, fitting and fixation of temporary crowns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Manufacturing collapsible models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Making wax bases with occlusal rollers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Determination of the central occlusion / jaw ratio, pumping into the occluder / articulator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Modeling wax crowns, casting and processing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Filling in the mouth, grinding and polishing, fixing on the cement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Tooth preparation</a:t>
            </a:r>
            <a:endParaRPr lang="ru-RU" sz="2800" dirty="0" smtClean="0"/>
          </a:p>
        </p:txBody>
      </p:sp>
      <p:pic>
        <p:nvPicPr>
          <p:cNvPr id="5" name="Рисунок 4" descr="5602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571900" cy="231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807785" cy="312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8.thumbnail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12710"/>
            <a:ext cx="1734919" cy="230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4.thumbnail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8841" y="4412710"/>
            <a:ext cx="1728192" cy="229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5.thumbnail_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5537" y="4465442"/>
            <a:ext cx="1688467" cy="224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06.thumbnail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3586" y="4507021"/>
            <a:ext cx="1657144" cy="219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10.thumbnail_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3822" y="4507022"/>
            <a:ext cx="1663872" cy="220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/>
          <a:lstStyle/>
          <a:p>
            <a:r>
              <a:rPr lang="ru-RU" smtClean="0"/>
              <a:t>Concept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4829175" cy="4525963"/>
          </a:xfrm>
        </p:spPr>
        <p:txBody>
          <a:bodyPr>
            <a:normAutofit/>
          </a:bodyPr>
          <a:lstStyle/>
          <a:p>
            <a:pPr indent="358775">
              <a:lnSpc>
                <a:spcPct val="80000"/>
              </a:lnSpc>
              <a:buFont typeface="Arial" charset="0"/>
              <a:buNone/>
            </a:pPr>
            <a:r>
              <a:rPr lang="ru-RU" smtClean="0"/>
              <a:t>The crown</a:t>
            </a:r>
            <a:r>
              <a:rPr lang="ru-RU" smtClean="0">
                <a:latin typeface="Arial" charset="0"/>
              </a:rPr>
              <a:t> -</a:t>
            </a:r>
            <a:r>
              <a:rPr lang="ru-RU" smtClean="0"/>
              <a:t> an orthopedic construction (restoration), made by laboratory or direct (clinical, if we are talking about temporary crowns), covering the visible part of the tooth. </a:t>
            </a:r>
          </a:p>
        </p:txBody>
      </p:sp>
      <p:pic>
        <p:nvPicPr>
          <p:cNvPr id="4" name="Рисунок 3" descr="koro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3238501" cy="243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429132"/>
            <a:ext cx="2143140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rcelain-cro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857496"/>
            <a:ext cx="2643190" cy="220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58" y="1228240"/>
            <a:ext cx="4841644" cy="331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3500"/>
            <a:ext cx="921702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Getting a working and auxiliary impressions</a:t>
            </a:r>
            <a:r>
              <a:rPr lang="ru-RU" sz="3600" dirty="0" smtClean="0"/>
              <a:t>, </a:t>
            </a:r>
            <a:r>
              <a:rPr lang="en-US" sz="3600" dirty="0"/>
              <a:t>registration of central occlusion</a:t>
            </a:r>
            <a:endParaRPr lang="ru-RU" sz="3600" dirty="0"/>
          </a:p>
        </p:txBody>
      </p:sp>
      <p:pic>
        <p:nvPicPr>
          <p:cNvPr id="4" name="Рисунок 3" descr="occlusion_regist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71999"/>
            <a:ext cx="3048001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S_Registrado_Clear_2037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00570"/>
            <a:ext cx="324432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d_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068" y="3861048"/>
            <a:ext cx="2843808" cy="229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190551"/>
            <a:ext cx="3547377" cy="267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фото 0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1029" t="11765" r="5146"/>
          <a:stretch>
            <a:fillRect/>
          </a:stretch>
        </p:blipFill>
        <p:spPr>
          <a:xfrm>
            <a:off x="3857620" y="4714884"/>
            <a:ext cx="2714644" cy="2143116"/>
          </a:xfrm>
          <a:effectLst>
            <a:softEdge rad="112500"/>
          </a:effec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Making collapsible models, modeling wax crowns, casting</a:t>
            </a:r>
            <a:endParaRPr lang="ru-RU" sz="3600" dirty="0" smtClean="0"/>
          </a:p>
        </p:txBody>
      </p:sp>
      <p:pic>
        <p:nvPicPr>
          <p:cNvPr id="5" name="Рисунок 4" descr="cad8.JPG"/>
          <p:cNvPicPr>
            <a:picLocks noChangeAspect="1"/>
          </p:cNvPicPr>
          <p:nvPr/>
        </p:nvPicPr>
        <p:blipFill>
          <a:blip r:embed="rId3" cstate="print"/>
          <a:srcRect b="5144"/>
          <a:stretch>
            <a:fillRect/>
          </a:stretch>
        </p:blipFill>
        <p:spPr>
          <a:xfrm>
            <a:off x="1000100" y="1285860"/>
            <a:ext cx="4214842" cy="264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_li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52" y="1285860"/>
            <a:ext cx="3286148" cy="383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DSCN22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8151" y="4071942"/>
            <a:ext cx="3515741" cy="2786058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Fitting in </a:t>
            </a:r>
            <a:r>
              <a:rPr lang="en-US" dirty="0"/>
              <a:t>the mouth, polishing, fixing on cement</a:t>
            </a:r>
            <a:endParaRPr lang="ru-RU" dirty="0"/>
          </a:p>
        </p:txBody>
      </p:sp>
      <p:pic>
        <p:nvPicPr>
          <p:cNvPr id="5" name="Рисунок 4" descr="litaya-koron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7638"/>
            <a:ext cx="4536504" cy="340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уу.jpeg"/>
          <p:cNvPicPr>
            <a:picLocks noChangeAspect="1"/>
          </p:cNvPicPr>
          <p:nvPr/>
        </p:nvPicPr>
        <p:blipFill>
          <a:blip r:embed="rId3" cstate="print"/>
          <a:srcRect l="-1978" r="7030" b="12852"/>
          <a:stretch>
            <a:fillRect/>
          </a:stretch>
        </p:blipFill>
        <p:spPr>
          <a:xfrm>
            <a:off x="4644008" y="3351182"/>
            <a:ext cx="4478232" cy="307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smtClean="0"/>
              <a:t>Advantages of solid crowns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mtClean="0"/>
              <a:t>quality, long service life of the structure</a:t>
            </a:r>
          </a:p>
          <a:p>
            <a:pPr>
              <a:lnSpc>
                <a:spcPct val="90000"/>
              </a:lnSpc>
            </a:pPr>
            <a:r>
              <a:rPr lang="ru-RU" smtClean="0"/>
              <a:t>durability and wear resistance</a:t>
            </a:r>
          </a:p>
          <a:p>
            <a:pPr>
              <a:lnSpc>
                <a:spcPct val="90000"/>
              </a:lnSpc>
            </a:pPr>
            <a:r>
              <a:rPr lang="ru-RU" smtClean="0"/>
              <a:t>insignificant amount of tooth hard tissue preparation</a:t>
            </a:r>
          </a:p>
          <a:p>
            <a:pPr>
              <a:lnSpc>
                <a:spcPct val="90000"/>
              </a:lnSpc>
            </a:pPr>
            <a:r>
              <a:rPr lang="ru-RU" smtClean="0"/>
              <a:t>low cost compared to other types of crowns</a:t>
            </a:r>
            <a:br>
              <a:rPr lang="ru-RU" smtClean="0"/>
            </a:br>
            <a:r>
              <a:rPr lang="ru-RU" smtClean="0"/>
              <a:t>have a natural anatomical shape 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The disadvantages of solid crowns 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38" cy="3043238"/>
          </a:xfrm>
        </p:spPr>
        <p:txBody>
          <a:bodyPr/>
          <a:lstStyle/>
          <a:p>
            <a:r>
              <a:rPr lang="ru-RU" smtClean="0"/>
              <a:t>unattractive appearance</a:t>
            </a:r>
            <a:br>
              <a:rPr lang="ru-RU" smtClean="0"/>
            </a:br>
            <a:endParaRPr lang="ru-RU" smtClean="0"/>
          </a:p>
          <a:p>
            <a:r>
              <a:rPr lang="ru-RU" smtClean="0"/>
              <a:t>use mainly for chewing teeth </a:t>
            </a:r>
          </a:p>
        </p:txBody>
      </p:sp>
      <p:pic>
        <p:nvPicPr>
          <p:cNvPr id="4" name="Рисунок 3" descr="золотая коро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785926"/>
            <a:ext cx="240337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404813"/>
          <a:ext cx="8640960" cy="6120679"/>
        </p:xfrm>
        <a:graphic>
          <a:graphicData uri="http://schemas.openxmlformats.org/drawingml/2006/table">
            <a:tbl>
              <a:tblPr/>
              <a:tblGrid>
                <a:gridCol w="432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Штампованная коронка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Цельнолитая коронка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Объём снимаемых твердых тканей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0,3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Объём снимаемых твердых тканей 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 0,5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Одонтопрепарирование без уступа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Одонтопрепарирование с уступом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Нет необходимости в проведении ретракции десны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Ретракция десны обязательна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Оттиск получают с помощью альгинатной массы (одноэтапный однофазный)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Оттиск получают с помощью силиконовой массы (одноэтапный двухфазный, двухэтапный двухфазный)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Рабочая модель не разборная, изготавливается из гипса (2 класс)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Рабочая модель разборная, изготавливается из гипса (2 класс) и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супергипса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(3, 4 класс)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Коронка изготавливается методом штампования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Коронка изготавливается методом литья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4357687"/>
          </a:xfrm>
        </p:spPr>
        <p:txBody>
          <a:bodyPr/>
          <a:lstStyle/>
          <a:p>
            <a:r>
              <a:rPr lang="ru-RU" sz="6000" b="1" smtClean="0"/>
              <a:t>Благодарю </a:t>
            </a:r>
            <a:br>
              <a:rPr lang="ru-RU" sz="6000" b="1" smtClean="0"/>
            </a:br>
            <a:r>
              <a:rPr lang="ru-RU" sz="6000" b="1" smtClean="0"/>
              <a:t>за </a:t>
            </a:r>
            <a:br>
              <a:rPr lang="ru-RU" sz="6000" b="1" smtClean="0"/>
            </a:br>
            <a:r>
              <a:rPr lang="ru-RU" sz="6000" b="1" smtClean="0"/>
              <a:t>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smtClean="0"/>
              <a:t>Classification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543925" cy="55165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According to the material</a:t>
            </a:r>
            <a:r>
              <a:rPr lang="ru-RU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Metallic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 smtClean="0">
                <a:latin typeface="Times New Roman" pitchFamily="18" charset="0"/>
              </a:rPr>
              <a:t>noble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gold alloys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silver palladium alloys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b="1" smtClean="0">
                <a:latin typeface="Times New Roman" pitchFamily="18" charset="0"/>
              </a:rPr>
              <a:t>ignoble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stainless steel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titanium alloys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cobalt chromium alloys (CXS)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zirconium dioxide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aluminium oxide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Non-metallic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ceramic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plastic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composite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Combined (lined)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metal-ceramic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metal-plastic </a:t>
            </a:r>
          </a:p>
          <a:p>
            <a:pPr lvl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metal-composite </a:t>
            </a:r>
          </a:p>
          <a:p>
            <a:pPr lvl="1">
              <a:lnSpc>
                <a:spcPct val="80000"/>
              </a:lnSpc>
            </a:pPr>
            <a:endParaRPr lang="ru-RU" sz="1800" b="1" smtClean="0"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4" name="Рисунок 3" descr="v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845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etallokeramika_girla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572008"/>
            <a:ext cx="2905113" cy="217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latin typeface="Times New Roman" pitchFamily="18" charset="0"/>
              </a:rPr>
              <a:t>Combined (lined)</a:t>
            </a:r>
          </a:p>
        </p:txBody>
      </p:sp>
      <p:pic>
        <p:nvPicPr>
          <p:cNvPr id="4" name="Рисунок 3" descr="koronka135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286270" cy="49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tallokeramika-na-serebryanno-palladievom-spl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015" y="2276872"/>
            <a:ext cx="44550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301625" y="228600"/>
            <a:ext cx="8510588" cy="11430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Metal-composite</a:t>
            </a:r>
          </a:p>
        </p:txBody>
      </p:sp>
      <p:pic>
        <p:nvPicPr>
          <p:cNvPr id="19458" name="Picture 9" descr="DSC000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19200"/>
            <a:ext cx="3276600" cy="2439988"/>
          </a:xfrm>
        </p:spPr>
      </p:pic>
      <p:pic>
        <p:nvPicPr>
          <p:cNvPr id="19459" name="Picture 10" descr="DSC00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143000"/>
            <a:ext cx="3429000" cy="2362200"/>
          </a:xfrm>
        </p:spPr>
      </p:pic>
      <p:pic>
        <p:nvPicPr>
          <p:cNvPr id="19460" name="Picture 11" descr="DSC000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343400"/>
            <a:ext cx="3303588" cy="2514600"/>
          </a:xfrm>
        </p:spPr>
      </p:pic>
      <p:pic>
        <p:nvPicPr>
          <p:cNvPr id="19461" name="Picture 12" descr="DSC00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91200" y="4267200"/>
            <a:ext cx="3352800" cy="2438400"/>
          </a:xfrm>
        </p:spPr>
      </p:pic>
      <p:pic>
        <p:nvPicPr>
          <p:cNvPr id="19462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352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z="3200" b="1" smtClean="0">
                <a:latin typeface="Times New Roman" pitchFamily="18" charset="0"/>
              </a:rPr>
              <a:t>Metal-plastic</a:t>
            </a:r>
            <a:endParaRPr lang="ru-RU" smtClean="0"/>
          </a:p>
        </p:txBody>
      </p:sp>
      <p:pic>
        <p:nvPicPr>
          <p:cNvPr id="204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676400"/>
            <a:ext cx="7245350" cy="4419600"/>
          </a:xfr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Classification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41325" y="15573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Classification by purpose</a:t>
            </a:r>
            <a:r>
              <a:rPr lang="ru-RU" smtClean="0"/>
              <a:t> </a:t>
            </a:r>
          </a:p>
          <a:p>
            <a:r>
              <a:rPr lang="ru-RU" smtClean="0"/>
              <a:t>Restoring</a:t>
            </a:r>
          </a:p>
          <a:p>
            <a:r>
              <a:rPr lang="ru-RU" smtClean="0"/>
              <a:t>Supporting</a:t>
            </a:r>
          </a:p>
          <a:p>
            <a:r>
              <a:rPr lang="ru-RU" smtClean="0"/>
              <a:t>Fixing</a:t>
            </a:r>
          </a:p>
          <a:p>
            <a:r>
              <a:rPr lang="ru-RU" smtClean="0"/>
              <a:t>Splinting</a:t>
            </a:r>
          </a:p>
          <a:p>
            <a:r>
              <a:rPr lang="ru-RU" smtClean="0"/>
              <a:t>Orthodontic</a:t>
            </a: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rcRect t="10985"/>
          <a:stretch>
            <a:fillRect/>
          </a:stretch>
        </p:blipFill>
        <p:spPr>
          <a:xfrm>
            <a:off x="3995936" y="3657005"/>
            <a:ext cx="254711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 rotWithShape="1">
          <a:blip r:embed="rId3" cstate="print"/>
          <a:srcRect l="14997" t="18765"/>
          <a:stretch/>
        </p:blipFill>
        <p:spPr>
          <a:xfrm>
            <a:off x="6456494" y="2060848"/>
            <a:ext cx="26875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Classification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By time of use</a:t>
            </a:r>
            <a:r>
              <a:rPr lang="ru-RU" smtClean="0"/>
              <a:t> </a:t>
            </a:r>
            <a:endParaRPr lang="ru-RU" b="1" smtClean="0"/>
          </a:p>
          <a:p>
            <a:pPr>
              <a:buFont typeface="Calibri" pitchFamily="34" charset="0"/>
              <a:buChar char="–"/>
            </a:pPr>
            <a:r>
              <a:rPr lang="ru-RU" smtClean="0"/>
              <a:t>temporary (provisional)</a:t>
            </a:r>
          </a:p>
          <a:p>
            <a:pPr>
              <a:buFont typeface="Calibri" pitchFamily="34" charset="0"/>
              <a:buChar char="–"/>
            </a:pPr>
            <a:r>
              <a:rPr lang="ru-RU" smtClean="0"/>
              <a:t>permanent </a:t>
            </a:r>
          </a:p>
        </p:txBody>
      </p:sp>
      <p:pic>
        <p:nvPicPr>
          <p:cNvPr id="5" name="Рисунок 4" descr="3M ESPE о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854391"/>
            <a:ext cx="3572194" cy="300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uxatem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8" y="2133600"/>
            <a:ext cx="4164012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918</Words>
  <Application>Microsoft Office PowerPoint</Application>
  <PresentationFormat>Экран (4:3)</PresentationFormat>
  <Paragraphs>156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Wingdings</vt:lpstr>
      <vt:lpstr>Тема Office</vt:lpstr>
      <vt:lpstr>Indications for orthopedic treatment with artificial crowns. Types of artificial crowns. Principles of preparation of teeth in the treatment of artificial crowns. </vt:lpstr>
      <vt:lpstr>Презентация PowerPoint</vt:lpstr>
      <vt:lpstr>Concept </vt:lpstr>
      <vt:lpstr>Classification </vt:lpstr>
      <vt:lpstr>Combined (lined)</vt:lpstr>
      <vt:lpstr>Metal-composite</vt:lpstr>
      <vt:lpstr> Metal-plastic</vt:lpstr>
      <vt:lpstr>Classification </vt:lpstr>
      <vt:lpstr>Classification</vt:lpstr>
      <vt:lpstr>Temporary crowns </vt:lpstr>
      <vt:lpstr>Classification</vt:lpstr>
      <vt:lpstr>partial (3/4)</vt:lpstr>
      <vt:lpstr>Презентация PowerPoint</vt:lpstr>
      <vt:lpstr>Pin teeth (pin crowns)</vt:lpstr>
      <vt:lpstr>Презентация PowerPoint</vt:lpstr>
      <vt:lpstr>Telescopic crown</vt:lpstr>
      <vt:lpstr>Classification </vt:lpstr>
      <vt:lpstr>Indications for the manufacture of artificial crowns </vt:lpstr>
      <vt:lpstr>Contraindications for the manufacture of artificial crowns </vt:lpstr>
      <vt:lpstr>Clinical and laboratory stages in the manufacture of stamped crowns </vt:lpstr>
      <vt:lpstr>Tooth preparation</vt:lpstr>
      <vt:lpstr>Getting a working and auxiliary impressions</vt:lpstr>
      <vt:lpstr>Making plaster models of the jaws, delineating the clinical neck of a tooth, modeling the anatomical shape of the teeth, cutting plaster columns, determining the technical neck of the tooth, gypsum columns in blocks</vt:lpstr>
      <vt:lpstr>Casting of dies and counterpieces from low-melting metal, selection of a sleeve and its calibration, annealing (12000) and free forging on the anvil, annealing (9000), preliminary stamping on a lead cushion, annealing, final stamping (Parker method, Bromshtrom), refinement of the tooth neck, whitening</vt:lpstr>
      <vt:lpstr>Fitting crowns, polishing, applying decorative spraying, fixing on cement</vt:lpstr>
      <vt:lpstr>The advantage of stamped crowns </vt:lpstr>
      <vt:lpstr>The disadvantages of stamped crowns </vt:lpstr>
      <vt:lpstr>Clinical and laboratory stages of the manufacture of solid crowns </vt:lpstr>
      <vt:lpstr>Tooth preparation</vt:lpstr>
      <vt:lpstr>Getting a working and auxiliary impressions, registration of central occlusion</vt:lpstr>
      <vt:lpstr>Making collapsible models, modeling wax crowns, casting</vt:lpstr>
      <vt:lpstr>Fitting in the mouth, polishing, fixing on cement</vt:lpstr>
      <vt:lpstr>Advantages of solid crowns </vt:lpstr>
      <vt:lpstr>The disadvantages of solid crowns </vt:lpstr>
      <vt:lpstr>Презентация PowerPoint</vt:lpstr>
      <vt:lpstr>Благодарю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Протезирование дефектов твёрдых тканей зуба искусственными коронками. Виды, классификация, методики изготовления. Клинико-лабораторные этапы изготовления металлических коронок.</dc:title>
  <cp:lastModifiedBy>Shogun</cp:lastModifiedBy>
  <cp:revision>273</cp:revision>
  <dcterms:modified xsi:type="dcterms:W3CDTF">2019-02-18T15:13:22Z</dcterms:modified>
</cp:coreProperties>
</file>