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90" r:id="rId3"/>
    <p:sldId id="289" r:id="rId4"/>
    <p:sldId id="258" r:id="rId5"/>
    <p:sldId id="259" r:id="rId6"/>
    <p:sldId id="260" r:id="rId7"/>
    <p:sldId id="315" r:id="rId8"/>
    <p:sldId id="314" r:id="rId9"/>
    <p:sldId id="313" r:id="rId10"/>
    <p:sldId id="317" r:id="rId11"/>
    <p:sldId id="316" r:id="rId12"/>
    <p:sldId id="318" r:id="rId13"/>
    <p:sldId id="319" r:id="rId14"/>
    <p:sldId id="320" r:id="rId15"/>
    <p:sldId id="321" r:id="rId16"/>
    <p:sldId id="324" r:id="rId17"/>
    <p:sldId id="323" r:id="rId18"/>
    <p:sldId id="322" r:id="rId19"/>
    <p:sldId id="301" r:id="rId20"/>
    <p:sldId id="303" r:id="rId21"/>
    <p:sldId id="304" r:id="rId22"/>
    <p:sldId id="305" r:id="rId23"/>
    <p:sldId id="271"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7" r:id="rId51"/>
    <p:sldId id="358" r:id="rId52"/>
    <p:sldId id="359" r:id="rId53"/>
    <p:sldId id="307" r:id="rId54"/>
    <p:sldId id="371" r:id="rId55"/>
    <p:sldId id="372" r:id="rId56"/>
    <p:sldId id="32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40663-3CB5-754C-A224-9192D98B3BD4}" type="datetimeFigureOut">
              <a:rPr lang="en-US" smtClean="0"/>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6A785-ADFE-294B-AC45-0ED17FDCE480}" type="slidenum">
              <a:rPr lang="en-US" smtClean="0"/>
              <a:t>‹#›</a:t>
            </a:fld>
            <a:endParaRPr lang="en-US"/>
          </a:p>
        </p:txBody>
      </p:sp>
    </p:spTree>
    <p:extLst>
      <p:ext uri="{BB962C8B-B14F-4D97-AF65-F5344CB8AC3E}">
        <p14:creationId xmlns:p14="http://schemas.microsoft.com/office/powerpoint/2010/main" val="737489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6A785-ADFE-294B-AC45-0ED17FDCE480}" type="slidenum">
              <a:rPr lang="en-US" smtClean="0"/>
              <a:t>5</a:t>
            </a:fld>
            <a:endParaRPr lang="en-US"/>
          </a:p>
        </p:txBody>
      </p:sp>
    </p:spTree>
    <p:extLst>
      <p:ext uri="{BB962C8B-B14F-4D97-AF65-F5344CB8AC3E}">
        <p14:creationId xmlns:p14="http://schemas.microsoft.com/office/powerpoint/2010/main" val="326744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F07E00B7-D71A-4D8E-94EE-7D64F869C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C73894-C03A-4D25-A8CD-3A2A4D06C3BB}" type="slidenum">
              <a:rPr lang="ar-EG" altLang="ru-RU"/>
              <a:pPr eaLnBrk="1" hangingPunct="1"/>
              <a:t>30</a:t>
            </a:fld>
            <a:endParaRPr lang="en-GB" altLang="ru-RU"/>
          </a:p>
        </p:txBody>
      </p:sp>
      <p:sp>
        <p:nvSpPr>
          <p:cNvPr id="65539" name="Rectangle 2">
            <a:extLst>
              <a:ext uri="{FF2B5EF4-FFF2-40B4-BE49-F238E27FC236}">
                <a16:creationId xmlns:a16="http://schemas.microsoft.com/office/drawing/2014/main" xmlns="" id="{2D284202-0F2E-497F-A9FF-035A4AE31C92}"/>
              </a:ext>
            </a:extLst>
          </p:cNvPr>
          <p:cNvSpPr>
            <a:spLocks noGrp="1" noRot="1" noChangeAspect="1" noChangeArrowheads="1" noTextEdit="1"/>
          </p:cNvSpPr>
          <p:nvPr>
            <p:ph type="sldImg"/>
          </p:nvPr>
        </p:nvSpPr>
        <p:spPr>
          <a:xfrm>
            <a:off x="1146175" y="687388"/>
            <a:ext cx="4567238" cy="3425825"/>
          </a:xfrm>
          <a:ln/>
        </p:spPr>
      </p:sp>
      <p:sp>
        <p:nvSpPr>
          <p:cNvPr id="65540" name="Rectangle 3">
            <a:extLst>
              <a:ext uri="{FF2B5EF4-FFF2-40B4-BE49-F238E27FC236}">
                <a16:creationId xmlns:a16="http://schemas.microsoft.com/office/drawing/2014/main" xmlns="" id="{82B6D3BC-4482-4452-A799-6001A82111FC}"/>
              </a:ext>
            </a:extLst>
          </p:cNvPr>
          <p:cNvSpPr>
            <a:spLocks noGrp="1" noChangeArrowheads="1"/>
          </p:cNvSpPr>
          <p:nvPr>
            <p:ph type="body" idx="1"/>
          </p:nvPr>
        </p:nvSpPr>
        <p:spPr>
          <a:xfrm>
            <a:off x="912813" y="4343400"/>
            <a:ext cx="5030787"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lstStyle/>
          <a:p>
            <a:pPr eaLnBrk="1" hangingPunct="1"/>
            <a:endParaRPr lang="en-US" altLang="ru-RU">
              <a:latin typeface="Arial" panose="020B0604020202020204" pitchFamily="34" charset="0"/>
            </a:endParaRPr>
          </a:p>
        </p:txBody>
      </p:sp>
    </p:spTree>
    <p:extLst>
      <p:ext uri="{BB962C8B-B14F-4D97-AF65-F5344CB8AC3E}">
        <p14:creationId xmlns:p14="http://schemas.microsoft.com/office/powerpoint/2010/main" val="111132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xmlns="" id="{3B3F7042-9B75-49D7-96DC-C067332445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CA8D57-FD3E-4791-9B3E-075446B8679E}" type="slidenum">
              <a:rPr lang="ar-EG" altLang="ru-RU"/>
              <a:pPr eaLnBrk="1" hangingPunct="1"/>
              <a:t>34</a:t>
            </a:fld>
            <a:endParaRPr lang="en-GB" altLang="ru-RU"/>
          </a:p>
        </p:txBody>
      </p:sp>
      <p:sp>
        <p:nvSpPr>
          <p:cNvPr id="66563" name="Rectangle 2">
            <a:extLst>
              <a:ext uri="{FF2B5EF4-FFF2-40B4-BE49-F238E27FC236}">
                <a16:creationId xmlns:a16="http://schemas.microsoft.com/office/drawing/2014/main" xmlns="" id="{CD05F6FB-115B-4E0B-A7C3-1AF16C1956ED}"/>
              </a:ext>
            </a:extLst>
          </p:cNvPr>
          <p:cNvSpPr>
            <a:spLocks noGrp="1" noRot="1" noChangeAspect="1" noChangeArrowheads="1" noTextEdit="1"/>
          </p:cNvSpPr>
          <p:nvPr>
            <p:ph type="sldImg"/>
          </p:nvPr>
        </p:nvSpPr>
        <p:spPr>
          <a:xfrm>
            <a:off x="1146175" y="687388"/>
            <a:ext cx="4567238" cy="3425825"/>
          </a:xfrm>
          <a:ln/>
        </p:spPr>
      </p:sp>
      <p:sp>
        <p:nvSpPr>
          <p:cNvPr id="66564" name="Rectangle 3">
            <a:extLst>
              <a:ext uri="{FF2B5EF4-FFF2-40B4-BE49-F238E27FC236}">
                <a16:creationId xmlns:a16="http://schemas.microsoft.com/office/drawing/2014/main" xmlns="" id="{808F90C9-76D2-4A03-A21F-157B9542CD0F}"/>
              </a:ext>
            </a:extLst>
          </p:cNvPr>
          <p:cNvSpPr>
            <a:spLocks noGrp="1" noChangeArrowheads="1"/>
          </p:cNvSpPr>
          <p:nvPr>
            <p:ph type="body" idx="1"/>
          </p:nvPr>
        </p:nvSpPr>
        <p:spPr>
          <a:xfrm>
            <a:off x="912813" y="4343400"/>
            <a:ext cx="5030787"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lstStyle/>
          <a:p>
            <a:pPr eaLnBrk="1" hangingPunct="1"/>
            <a:endParaRPr lang="en-US" altLang="ru-RU">
              <a:latin typeface="Arial" panose="020B0604020202020204" pitchFamily="34" charset="0"/>
            </a:endParaRPr>
          </a:p>
        </p:txBody>
      </p:sp>
    </p:spTree>
    <p:extLst>
      <p:ext uri="{BB962C8B-B14F-4D97-AF65-F5344CB8AC3E}">
        <p14:creationId xmlns:p14="http://schemas.microsoft.com/office/powerpoint/2010/main" val="386634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A5C500-02B5-479D-A644-3377E34FF9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926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6545"/>
            <a:ext cx="7772400" cy="1470025"/>
          </a:xfrm>
        </p:spPr>
        <p:txBody>
          <a:bodyPr>
            <a:noAutofit/>
          </a:bodyPr>
          <a:lstStyle/>
          <a:p>
            <a:r>
              <a:rPr lang="en-US" sz="4800" dirty="0">
                <a:solidFill>
                  <a:srgbClr val="C0504D"/>
                </a:solidFill>
                <a:latin typeface="Copperplate Gothic Bold"/>
                <a:cs typeface="Copperplate Gothic Bold"/>
              </a:rPr>
              <a:t>Fundamentals Of Occlusion</a:t>
            </a:r>
          </a:p>
        </p:txBody>
      </p:sp>
    </p:spTree>
    <p:extLst>
      <p:ext uri="{BB962C8B-B14F-4D97-AF65-F5344CB8AC3E}">
        <p14:creationId xmlns:p14="http://schemas.microsoft.com/office/powerpoint/2010/main" val="143574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protrusive cl2 div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199" y="773813"/>
            <a:ext cx="3816215" cy="2604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390876" y="3491578"/>
            <a:ext cx="2085201" cy="369332"/>
          </a:xfrm>
          <a:prstGeom prst="rect">
            <a:avLst/>
          </a:prstGeom>
          <a:noFill/>
        </p:spPr>
        <p:txBody>
          <a:bodyPr wrap="none" rtlCol="0">
            <a:spAutoFit/>
          </a:bodyPr>
          <a:lstStyle/>
          <a:p>
            <a:r>
              <a:rPr lang="en-US" dirty="0"/>
              <a:t>Protrusive Guidance</a:t>
            </a:r>
          </a:p>
        </p:txBody>
      </p:sp>
      <p:pic>
        <p:nvPicPr>
          <p:cNvPr id="6" name="Content Placeholder 5"/>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t="8776" b="8776"/>
          <a:stretch>
            <a:fillRect/>
          </a:stretch>
        </p:blipFill>
        <p:spPr bwMode="auto">
          <a:xfrm>
            <a:off x="4555622" y="3676244"/>
            <a:ext cx="3889287" cy="2604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5625094" y="6308755"/>
            <a:ext cx="1996723" cy="369332"/>
          </a:xfrm>
          <a:prstGeom prst="rect">
            <a:avLst/>
          </a:prstGeom>
          <a:noFill/>
        </p:spPr>
        <p:txBody>
          <a:bodyPr wrap="none" rtlCol="0">
            <a:spAutoFit/>
          </a:bodyPr>
          <a:lstStyle/>
          <a:p>
            <a:r>
              <a:rPr lang="en-US" dirty="0"/>
              <a:t>Excursive Guidance</a:t>
            </a:r>
          </a:p>
        </p:txBody>
      </p:sp>
    </p:spTree>
    <p:extLst>
      <p:ext uri="{BB962C8B-B14F-4D97-AF65-F5344CB8AC3E}">
        <p14:creationId xmlns:p14="http://schemas.microsoft.com/office/powerpoint/2010/main" val="84753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3"/>
            <a:ext cx="8229600" cy="1143000"/>
          </a:xfrm>
        </p:spPr>
        <p:txBody>
          <a:bodyPr>
            <a:normAutofit/>
          </a:bodyPr>
          <a:lstStyle/>
          <a:p>
            <a:r>
              <a:rPr lang="en-US" dirty="0">
                <a:solidFill>
                  <a:schemeClr val="accent6">
                    <a:lumMod val="75000"/>
                  </a:schemeClr>
                </a:solidFill>
              </a:rPr>
              <a:t>Features Of Ideal Occlusion</a:t>
            </a:r>
          </a:p>
        </p:txBody>
      </p:sp>
      <p:sp>
        <p:nvSpPr>
          <p:cNvPr id="3" name="Content Placeholder 2"/>
          <p:cNvSpPr>
            <a:spLocks noGrp="1"/>
          </p:cNvSpPr>
          <p:nvPr>
            <p:ph idx="1"/>
          </p:nvPr>
        </p:nvSpPr>
        <p:spPr>
          <a:xfrm>
            <a:off x="457200" y="1155613"/>
            <a:ext cx="8229600" cy="5415167"/>
          </a:xfrm>
        </p:spPr>
        <p:txBody>
          <a:bodyPr>
            <a:normAutofit fontScale="77500" lnSpcReduction="20000"/>
          </a:bodyPr>
          <a:lstStyle/>
          <a:p>
            <a:pPr marL="0" indent="0">
              <a:buNone/>
            </a:pPr>
            <a:r>
              <a:rPr lang="en-US" sz="4100" dirty="0"/>
              <a:t>B) Posterior stability:</a:t>
            </a:r>
          </a:p>
          <a:p>
            <a:pPr marL="0" indent="0">
              <a:buNone/>
            </a:pPr>
            <a:endParaRPr lang="en-US" sz="4100" dirty="0"/>
          </a:p>
          <a:p>
            <a:pPr marL="0" indent="0">
              <a:buNone/>
            </a:pPr>
            <a:r>
              <a:rPr lang="en-GB" dirty="0">
                <a:latin typeface="Arial" charset="0"/>
              </a:rPr>
              <a:t> </a:t>
            </a:r>
            <a:r>
              <a:rPr lang="en-GB" sz="2800" dirty="0">
                <a:latin typeface="Arial" charset="0"/>
              </a:rPr>
              <a:t> Enough posterior teeth in each arch with solid and stable   </a:t>
            </a:r>
          </a:p>
          <a:p>
            <a:pPr marL="0" indent="0">
              <a:buNone/>
            </a:pPr>
            <a:r>
              <a:rPr lang="en-GB" sz="2800" dirty="0">
                <a:latin typeface="Arial" charset="0"/>
              </a:rPr>
              <a:t>  contacts in appropriate positions to evenly distribute loads and  </a:t>
            </a:r>
          </a:p>
          <a:p>
            <a:pPr marL="0" indent="0">
              <a:buNone/>
            </a:pPr>
            <a:r>
              <a:rPr lang="en-GB" sz="2800" dirty="0">
                <a:latin typeface="Arial" charset="0"/>
              </a:rPr>
              <a:t>  to allow  the mandible to close in a reproducible  CO. Posterior </a:t>
            </a:r>
          </a:p>
          <a:p>
            <a:pPr marL="0" indent="0">
              <a:buNone/>
            </a:pPr>
            <a:r>
              <a:rPr lang="en-GB" sz="2800" dirty="0">
                <a:latin typeface="Arial" charset="0"/>
              </a:rPr>
              <a:t>  teeth contact more heavily than anterior teeth</a:t>
            </a:r>
          </a:p>
          <a:p>
            <a:pPr marL="0" indent="0">
              <a:buNone/>
            </a:pPr>
            <a:endParaRPr lang="en-US" sz="2800" dirty="0">
              <a:latin typeface="Arial" charset="0"/>
            </a:endParaRPr>
          </a:p>
          <a:p>
            <a:pPr marL="0" indent="0">
              <a:buNone/>
            </a:pPr>
            <a:r>
              <a:rPr lang="en-US" sz="2800" dirty="0">
                <a:latin typeface="Arial" charset="0"/>
              </a:rPr>
              <a:t>It is enhanced by tall cusp – deep fossa</a:t>
            </a:r>
          </a:p>
          <a:p>
            <a:pPr>
              <a:buFontTx/>
              <a:buNone/>
            </a:pPr>
            <a:r>
              <a:rPr lang="en-US" sz="2800" dirty="0">
                <a:latin typeface="Arial" charset="0"/>
              </a:rPr>
              <a:t>  </a:t>
            </a:r>
          </a:p>
          <a:p>
            <a:pPr>
              <a:buFontTx/>
              <a:buNone/>
            </a:pPr>
            <a:r>
              <a:rPr lang="en-US" sz="2800" dirty="0">
                <a:latin typeface="Arial" charset="0"/>
              </a:rPr>
              <a:t>   Maintains teeth position</a:t>
            </a:r>
          </a:p>
          <a:p>
            <a:pPr>
              <a:buFontTx/>
              <a:buNone/>
            </a:pPr>
            <a:r>
              <a:rPr lang="en-US" sz="2800" dirty="0">
                <a:latin typeface="Arial" charset="0"/>
              </a:rPr>
              <a:t>   CO or ICP is easily reproduced</a:t>
            </a:r>
          </a:p>
          <a:p>
            <a:pPr>
              <a:buFontTx/>
              <a:buNone/>
            </a:pPr>
            <a:r>
              <a:rPr lang="en-US" sz="2800" dirty="0">
                <a:latin typeface="Arial" charset="0"/>
              </a:rPr>
              <a:t>   Increased masticatory function</a:t>
            </a:r>
          </a:p>
          <a:p>
            <a:pPr>
              <a:buFontTx/>
              <a:buNone/>
            </a:pPr>
            <a:endParaRPr lang="en-US" sz="2800" dirty="0">
              <a:latin typeface="Arial" charset="0"/>
            </a:endParaRPr>
          </a:p>
          <a:p>
            <a:pPr>
              <a:buFontTx/>
              <a:buNone/>
            </a:pPr>
            <a:r>
              <a:rPr lang="en-US" sz="2000" dirty="0">
                <a:latin typeface="Arial" charset="0"/>
              </a:rPr>
              <a:t>    </a:t>
            </a:r>
            <a:r>
              <a:rPr lang="en-US" sz="2600" dirty="0">
                <a:latin typeface="Arial" charset="0"/>
              </a:rPr>
              <a:t>Signs of lack of PS, drifting, fremitus, fractured rest, mobility &amp; wear</a:t>
            </a:r>
            <a:endParaRPr lang="en-US" sz="2600" dirty="0"/>
          </a:p>
        </p:txBody>
      </p:sp>
    </p:spTree>
    <p:extLst>
      <p:ext uri="{BB962C8B-B14F-4D97-AF65-F5344CB8AC3E}">
        <p14:creationId xmlns:p14="http://schemas.microsoft.com/office/powerpoint/2010/main" val="180216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5" descr="post stability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40647" y="1234248"/>
            <a:ext cx="3628373" cy="237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worn anteriors post stabili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6460" y="3935121"/>
            <a:ext cx="3574325" cy="2457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post stability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01451" y="3935121"/>
            <a:ext cx="3628373" cy="2457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1771770" y="274638"/>
            <a:ext cx="5532284" cy="707886"/>
          </a:xfrm>
          <a:prstGeom prst="rect">
            <a:avLst/>
          </a:prstGeom>
          <a:noFill/>
        </p:spPr>
        <p:txBody>
          <a:bodyPr wrap="none" rtlCol="0">
            <a:spAutoFit/>
          </a:bodyPr>
          <a:lstStyle/>
          <a:p>
            <a:pPr algn="ctr"/>
            <a:r>
              <a:rPr lang="en-US" sz="4000" dirty="0">
                <a:solidFill>
                  <a:srgbClr val="E46C0A"/>
                </a:solidFill>
              </a:rPr>
              <a:t>Lack Of Posterior Stability</a:t>
            </a:r>
          </a:p>
        </p:txBody>
      </p:sp>
    </p:spTree>
    <p:extLst>
      <p:ext uri="{BB962C8B-B14F-4D97-AF65-F5344CB8AC3E}">
        <p14:creationId xmlns:p14="http://schemas.microsoft.com/office/powerpoint/2010/main" val="426536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latin typeface="Arial" charset="0"/>
              </a:rPr>
              <a:t>C) Absence of posterior interferences</a:t>
            </a:r>
          </a:p>
          <a:p>
            <a:endParaRPr lang="en-US" dirty="0"/>
          </a:p>
        </p:txBody>
      </p:sp>
      <p:sp>
        <p:nvSpPr>
          <p:cNvPr id="4" name="Title 1"/>
          <p:cNvSpPr>
            <a:spLocks noGrp="1"/>
          </p:cNvSpPr>
          <p:nvPr>
            <p:ph type="title"/>
          </p:nvPr>
        </p:nvSpPr>
        <p:spPr>
          <a:xfrm>
            <a:off x="457200" y="0"/>
            <a:ext cx="8229600" cy="1143000"/>
          </a:xfrm>
        </p:spPr>
        <p:txBody>
          <a:bodyPr>
            <a:normAutofit/>
          </a:bodyPr>
          <a:lstStyle/>
          <a:p>
            <a:r>
              <a:rPr lang="en-US" dirty="0">
                <a:solidFill>
                  <a:srgbClr val="E46C0A"/>
                </a:solidFill>
              </a:rPr>
              <a:t>Features Of Ideal Occlusion</a:t>
            </a:r>
          </a:p>
        </p:txBody>
      </p:sp>
      <p:pic>
        <p:nvPicPr>
          <p:cNvPr id="5" name="Picture 5" descr="nwsi cas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358" y="3318971"/>
            <a:ext cx="3322555" cy="3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685358" y="3335655"/>
            <a:ext cx="3022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GB" sz="2400" dirty="0">
                <a:solidFill>
                  <a:srgbClr val="000000"/>
                </a:solidFill>
              </a:rPr>
              <a:t>The non-working side</a:t>
            </a:r>
            <a:endParaRPr lang="en-US" sz="2400" dirty="0">
              <a:solidFill>
                <a:srgbClr val="000000"/>
              </a:solidFill>
            </a:endParaRPr>
          </a:p>
        </p:txBody>
      </p:sp>
      <p:sp>
        <p:nvSpPr>
          <p:cNvPr id="7" name="Line 5"/>
          <p:cNvSpPr>
            <a:spLocks noChangeShapeType="1"/>
          </p:cNvSpPr>
          <p:nvPr/>
        </p:nvSpPr>
        <p:spPr bwMode="auto">
          <a:xfrm flipH="1">
            <a:off x="1489020" y="6423652"/>
            <a:ext cx="1441450" cy="0"/>
          </a:xfrm>
          <a:prstGeom prst="line">
            <a:avLst/>
          </a:prstGeom>
          <a:noFill/>
          <a:ln w="5715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Line 6"/>
          <p:cNvSpPr>
            <a:spLocks noChangeShapeType="1"/>
          </p:cNvSpPr>
          <p:nvPr/>
        </p:nvSpPr>
        <p:spPr bwMode="auto">
          <a:xfrm>
            <a:off x="2930470" y="4859130"/>
            <a:ext cx="1077443" cy="582928"/>
          </a:xfrm>
          <a:prstGeom prst="line">
            <a:avLst/>
          </a:prstGeom>
          <a:noFill/>
          <a:ln w="38100">
            <a:solidFill>
              <a:schemeClr val="tx1"/>
            </a:solidFill>
            <a:round/>
            <a:headEnd type="arrow" w="med" len="med"/>
            <a:tailEnd/>
          </a:ln>
          <a:extLst>
            <a:ext uri="{909E8E84-426E-40dd-AFC4-6F175D3DCCD1}">
              <a14:hiddenFill xmlns="" xmlns:a14="http://schemas.microsoft.com/office/drawing/2010/main">
                <a:noFill/>
              </a14:hiddenFill>
            </a:ext>
          </a:extLst>
        </p:spPr>
        <p:txBody>
          <a:bodyPr/>
          <a:lstStyle/>
          <a:p>
            <a:endParaRPr lang="en-US"/>
          </a:p>
        </p:txBody>
      </p:sp>
      <p:sp>
        <p:nvSpPr>
          <p:cNvPr id="9" name="Line 7"/>
          <p:cNvSpPr>
            <a:spLocks noChangeShapeType="1"/>
          </p:cNvSpPr>
          <p:nvPr/>
        </p:nvSpPr>
        <p:spPr bwMode="auto">
          <a:xfrm>
            <a:off x="685358" y="3625374"/>
            <a:ext cx="2089150" cy="10810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10" name="Picture 3" descr="nwsi low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8074" y="2718759"/>
            <a:ext cx="2732401" cy="3975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Line 7"/>
          <p:cNvSpPr>
            <a:spLocks noChangeShapeType="1"/>
          </p:cNvSpPr>
          <p:nvPr/>
        </p:nvSpPr>
        <p:spPr bwMode="auto">
          <a:xfrm flipV="1">
            <a:off x="5785237" y="3123723"/>
            <a:ext cx="1424524" cy="806652"/>
          </a:xfrm>
          <a:prstGeom prst="line">
            <a:avLst/>
          </a:prstGeom>
          <a:noFill/>
          <a:ln w="38100">
            <a:solidFill>
              <a:srgbClr val="FFFF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Line 5"/>
          <p:cNvSpPr>
            <a:spLocks noChangeShapeType="1"/>
          </p:cNvSpPr>
          <p:nvPr/>
        </p:nvSpPr>
        <p:spPr bwMode="auto">
          <a:xfrm flipH="1">
            <a:off x="5785236" y="3930375"/>
            <a:ext cx="1568062" cy="0"/>
          </a:xfrm>
          <a:prstGeom prst="line">
            <a:avLst/>
          </a:prstGeom>
          <a:noFill/>
          <a:ln w="38100">
            <a:solidFill>
              <a:srgbClr val="FFFF00"/>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6"/>
          <p:cNvSpPr>
            <a:spLocks noChangeShapeType="1"/>
          </p:cNvSpPr>
          <p:nvPr/>
        </p:nvSpPr>
        <p:spPr bwMode="auto">
          <a:xfrm>
            <a:off x="5785236" y="3930376"/>
            <a:ext cx="1424525" cy="776086"/>
          </a:xfrm>
          <a:prstGeom prst="line">
            <a:avLst/>
          </a:prstGeom>
          <a:noFill/>
          <a:ln w="38100">
            <a:solidFill>
              <a:srgbClr val="FFFF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8015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D) Centric Occlusion is achieved at centric      </a:t>
            </a:r>
          </a:p>
          <a:p>
            <a:pPr marL="0" indent="0">
              <a:buNone/>
            </a:pPr>
            <a:r>
              <a:rPr lang="en-US" dirty="0"/>
              <a:t>     relation position</a:t>
            </a:r>
          </a:p>
          <a:p>
            <a:endParaRPr lang="en-US" dirty="0"/>
          </a:p>
          <a:p>
            <a:pPr marL="0" indent="0">
              <a:buNone/>
            </a:pPr>
            <a:r>
              <a:rPr lang="en-US" dirty="0"/>
              <a:t>E) Occlusal loads are axially transmitted through    </a:t>
            </a:r>
          </a:p>
          <a:p>
            <a:pPr marL="0" indent="0">
              <a:buNone/>
            </a:pPr>
            <a:r>
              <a:rPr lang="en-US" dirty="0"/>
              <a:t>     the teeth</a:t>
            </a:r>
          </a:p>
        </p:txBody>
      </p:sp>
      <p:sp>
        <p:nvSpPr>
          <p:cNvPr id="4" name="Title 1"/>
          <p:cNvSpPr>
            <a:spLocks noGrp="1"/>
          </p:cNvSpPr>
          <p:nvPr>
            <p:ph type="title"/>
          </p:nvPr>
        </p:nvSpPr>
        <p:spPr>
          <a:xfrm>
            <a:off x="457200" y="0"/>
            <a:ext cx="8229600" cy="1143000"/>
          </a:xfrm>
        </p:spPr>
        <p:txBody>
          <a:bodyPr>
            <a:normAutofit/>
          </a:bodyPr>
          <a:lstStyle/>
          <a:p>
            <a:r>
              <a:rPr lang="en-US" dirty="0">
                <a:solidFill>
                  <a:srgbClr val="E46C0A"/>
                </a:solidFill>
              </a:rPr>
              <a:t>Features Of Ideal Occlusion</a:t>
            </a:r>
          </a:p>
        </p:txBody>
      </p:sp>
    </p:spTree>
    <p:extLst>
      <p:ext uri="{BB962C8B-B14F-4D97-AF65-F5344CB8AC3E}">
        <p14:creationId xmlns:p14="http://schemas.microsoft.com/office/powerpoint/2010/main" val="45957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Organization Of Occlusion</a:t>
            </a:r>
          </a:p>
        </p:txBody>
      </p:sp>
      <p:sp>
        <p:nvSpPr>
          <p:cNvPr id="3" name="Content Placeholder 2"/>
          <p:cNvSpPr>
            <a:spLocks noGrp="1"/>
          </p:cNvSpPr>
          <p:nvPr>
            <p:ph idx="1"/>
          </p:nvPr>
        </p:nvSpPr>
        <p:spPr>
          <a:xfrm>
            <a:off x="457200" y="1600199"/>
            <a:ext cx="8229600" cy="4910113"/>
          </a:xfrm>
        </p:spPr>
        <p:txBody>
          <a:bodyPr>
            <a:normAutofit lnSpcReduction="10000"/>
          </a:bodyPr>
          <a:lstStyle/>
          <a:p>
            <a:r>
              <a:rPr lang="en-US" dirty="0"/>
              <a:t>There are three recognized concepts  that describe how teeth should contact in various mandibular positions</a:t>
            </a:r>
          </a:p>
          <a:p>
            <a:endParaRPr lang="en-US" dirty="0"/>
          </a:p>
          <a:p>
            <a:pPr marL="514350" indent="-514350">
              <a:buAutoNum type="arabicPeriod"/>
            </a:pPr>
            <a:r>
              <a:rPr lang="en-US" dirty="0"/>
              <a:t>Bilateral balanced occlusion</a:t>
            </a:r>
          </a:p>
          <a:p>
            <a:pPr marL="514350" indent="-514350">
              <a:buAutoNum type="arabicPeriod"/>
            </a:pPr>
            <a:r>
              <a:rPr lang="en-US" dirty="0"/>
              <a:t>Unilateral Balanced occlusion </a:t>
            </a:r>
          </a:p>
          <a:p>
            <a:pPr marL="0" indent="0">
              <a:buNone/>
            </a:pPr>
            <a:r>
              <a:rPr lang="en-US" dirty="0"/>
              <a:t>       (Group function)</a:t>
            </a:r>
          </a:p>
          <a:p>
            <a:pPr marL="0" indent="0">
              <a:buNone/>
            </a:pPr>
            <a:r>
              <a:rPr lang="en-US" dirty="0"/>
              <a:t>3.  Mutually protected occlusion</a:t>
            </a:r>
          </a:p>
          <a:p>
            <a:pPr marL="0" indent="0">
              <a:buNone/>
            </a:pPr>
            <a:r>
              <a:rPr lang="en-US" dirty="0"/>
              <a:t>       (Canine protected)</a:t>
            </a:r>
          </a:p>
        </p:txBody>
      </p:sp>
    </p:spTree>
    <p:extLst>
      <p:ext uri="{BB962C8B-B14F-4D97-AF65-F5344CB8AC3E}">
        <p14:creationId xmlns:p14="http://schemas.microsoft.com/office/powerpoint/2010/main" val="411004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Bilateral Balanced Occlusion</a:t>
            </a:r>
          </a:p>
        </p:txBody>
      </p:sp>
      <p:sp>
        <p:nvSpPr>
          <p:cNvPr id="3" name="Content Placeholder 2"/>
          <p:cNvSpPr>
            <a:spLocks noGrp="1"/>
          </p:cNvSpPr>
          <p:nvPr>
            <p:ph idx="1"/>
          </p:nvPr>
        </p:nvSpPr>
        <p:spPr/>
        <p:txBody>
          <a:bodyPr/>
          <a:lstStyle/>
          <a:p>
            <a:r>
              <a:rPr lang="en-US" dirty="0"/>
              <a:t>It dictates that a maximum number of teeth should contact in all excursive positions of the mandible.</a:t>
            </a:r>
          </a:p>
          <a:p>
            <a:r>
              <a:rPr lang="en-US" dirty="0"/>
              <a:t>Use for complete denture </a:t>
            </a:r>
            <a:r>
              <a:rPr lang="en-US" dirty="0" err="1"/>
              <a:t>occlusal</a:t>
            </a:r>
            <a:r>
              <a:rPr lang="en-US" dirty="0"/>
              <a:t> scheme as contacts on non-working side prevent tipping of the denture</a:t>
            </a:r>
          </a:p>
          <a:p>
            <a:r>
              <a:rPr lang="en-US" dirty="0"/>
              <a:t>Not used for fixed prosthodontics, as very difficult to achieve </a:t>
            </a:r>
          </a:p>
        </p:txBody>
      </p:sp>
    </p:spTree>
    <p:extLst>
      <p:ext uri="{BB962C8B-B14F-4D97-AF65-F5344CB8AC3E}">
        <p14:creationId xmlns:p14="http://schemas.microsoft.com/office/powerpoint/2010/main" val="213101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Unilateral Balanced Occlusion</a:t>
            </a:r>
          </a:p>
        </p:txBody>
      </p:sp>
      <p:sp>
        <p:nvSpPr>
          <p:cNvPr id="3" name="Content Placeholder 2"/>
          <p:cNvSpPr>
            <a:spLocks noGrp="1"/>
          </p:cNvSpPr>
          <p:nvPr>
            <p:ph idx="1"/>
          </p:nvPr>
        </p:nvSpPr>
        <p:spPr/>
        <p:txBody>
          <a:bodyPr/>
          <a:lstStyle/>
          <a:p>
            <a:r>
              <a:rPr lang="en-US" dirty="0"/>
              <a:t>Also called group function</a:t>
            </a:r>
          </a:p>
          <a:p>
            <a:r>
              <a:rPr lang="en-US" dirty="0"/>
              <a:t>It requires teeth on the working side to be in contact in lateral excursion and teeth on the non-working side are free of any contact.</a:t>
            </a:r>
          </a:p>
          <a:p>
            <a:r>
              <a:rPr lang="en-US" dirty="0"/>
              <a:t>Avoids destructive , oblique forces on the non-working side.</a:t>
            </a:r>
          </a:p>
          <a:p>
            <a:r>
              <a:rPr lang="en-US" dirty="0"/>
              <a:t>Prevents wear of maxillary palatal and mandibular </a:t>
            </a:r>
            <a:r>
              <a:rPr lang="en-US" dirty="0" err="1"/>
              <a:t>buccal</a:t>
            </a:r>
            <a:r>
              <a:rPr lang="en-US" dirty="0"/>
              <a:t> cusps</a:t>
            </a:r>
          </a:p>
        </p:txBody>
      </p:sp>
    </p:spTree>
    <p:extLst>
      <p:ext uri="{BB962C8B-B14F-4D97-AF65-F5344CB8AC3E}">
        <p14:creationId xmlns:p14="http://schemas.microsoft.com/office/powerpoint/2010/main" val="211562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3"/>
            <a:ext cx="8229600" cy="1143000"/>
          </a:xfrm>
        </p:spPr>
        <p:txBody>
          <a:bodyPr/>
          <a:lstStyle/>
          <a:p>
            <a:r>
              <a:rPr lang="en-US" dirty="0"/>
              <a:t>Mutually Protected Occlusion</a:t>
            </a:r>
          </a:p>
        </p:txBody>
      </p:sp>
      <p:sp>
        <p:nvSpPr>
          <p:cNvPr id="3" name="Content Placeholder 2"/>
          <p:cNvSpPr>
            <a:spLocks noGrp="1"/>
          </p:cNvSpPr>
          <p:nvPr>
            <p:ph idx="1"/>
          </p:nvPr>
        </p:nvSpPr>
        <p:spPr>
          <a:xfrm>
            <a:off x="457200" y="1135457"/>
            <a:ext cx="8229600" cy="5475635"/>
          </a:xfrm>
        </p:spPr>
        <p:txBody>
          <a:bodyPr>
            <a:normAutofit/>
          </a:bodyPr>
          <a:lstStyle/>
          <a:p>
            <a:r>
              <a:rPr lang="en-US" sz="2800" dirty="0"/>
              <a:t>Also called canine protected occlusion</a:t>
            </a:r>
          </a:p>
          <a:p>
            <a:r>
              <a:rPr lang="en-US" sz="2800" dirty="0"/>
              <a:t>Anterior teeth overlap prevents the posterior teeth from making any contact on either the working or the nonworking sides during mandibular excursions.</a:t>
            </a:r>
          </a:p>
          <a:p>
            <a:r>
              <a:rPr lang="en-US" sz="2800" dirty="0"/>
              <a:t> Anterior teeth bear all the load and the posterior teeth are dis-occluded during excursions. Protecting the posterior teeth</a:t>
            </a:r>
          </a:p>
          <a:p>
            <a:r>
              <a:rPr lang="en-US" sz="2800" dirty="0"/>
              <a:t>In CO, posterior teeth direct forces through their long axis and anterior teeth are slightly in or out of contact. Protecting the anterior teeth.</a:t>
            </a:r>
          </a:p>
          <a:p>
            <a:pPr marL="0" indent="0">
              <a:buNone/>
            </a:pPr>
            <a:endParaRPr lang="en-US" dirty="0"/>
          </a:p>
        </p:txBody>
      </p:sp>
    </p:spTree>
    <p:extLst>
      <p:ext uri="{BB962C8B-B14F-4D97-AF65-F5344CB8AC3E}">
        <p14:creationId xmlns:p14="http://schemas.microsoft.com/office/powerpoint/2010/main" val="194030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atin typeface="Arial" charset="0"/>
              </a:rPr>
              <a:t>Guidance</a:t>
            </a:r>
          </a:p>
        </p:txBody>
      </p:sp>
      <p:sp>
        <p:nvSpPr>
          <p:cNvPr id="410627" name="Rectangle 3"/>
          <p:cNvSpPr>
            <a:spLocks noGrp="1" noChangeArrowheads="1"/>
          </p:cNvSpPr>
          <p:nvPr>
            <p:ph type="body" idx="1"/>
          </p:nvPr>
        </p:nvSpPr>
        <p:spPr/>
        <p:txBody>
          <a:bodyPr/>
          <a:lstStyle/>
          <a:p>
            <a:pPr eaLnBrk="1" hangingPunct="1">
              <a:buFontTx/>
              <a:buNone/>
            </a:pPr>
            <a:r>
              <a:rPr lang="en-GB" dirty="0">
                <a:latin typeface="Arial" charset="0"/>
              </a:rPr>
              <a:t>Describes the influenced path the mandible </a:t>
            </a:r>
          </a:p>
          <a:p>
            <a:pPr eaLnBrk="1" hangingPunct="1">
              <a:buFontTx/>
              <a:buNone/>
            </a:pPr>
            <a:r>
              <a:rPr lang="en-GB" dirty="0">
                <a:latin typeface="Arial" charset="0"/>
              </a:rPr>
              <a:t>takes as a result of the contacting surfaces </a:t>
            </a:r>
          </a:p>
          <a:p>
            <a:pPr eaLnBrk="1" hangingPunct="1">
              <a:buFontTx/>
              <a:buNone/>
            </a:pPr>
            <a:r>
              <a:rPr lang="en-GB" dirty="0">
                <a:latin typeface="Arial" charset="0"/>
              </a:rPr>
              <a:t>of the teeth. Depending on the contact and </a:t>
            </a:r>
          </a:p>
          <a:p>
            <a:pPr eaLnBrk="1" hangingPunct="1">
              <a:buFontTx/>
              <a:buNone/>
            </a:pPr>
            <a:r>
              <a:rPr lang="en-GB" dirty="0">
                <a:latin typeface="Arial" charset="0"/>
              </a:rPr>
              <a:t>shape of the teeth they should be in </a:t>
            </a:r>
          </a:p>
          <a:p>
            <a:pPr eaLnBrk="1" hangingPunct="1">
              <a:buFontTx/>
              <a:buNone/>
            </a:pPr>
            <a:r>
              <a:rPr lang="en-GB" dirty="0">
                <a:latin typeface="Arial" charset="0"/>
              </a:rPr>
              <a:t>harmony </a:t>
            </a:r>
          </a:p>
        </p:txBody>
      </p:sp>
    </p:spTree>
    <p:extLst>
      <p:ext uri="{BB962C8B-B14F-4D97-AF65-F5344CB8AC3E}">
        <p14:creationId xmlns:p14="http://schemas.microsoft.com/office/powerpoint/2010/main" val="346449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28600" y="190500"/>
            <a:ext cx="8686800" cy="1143000"/>
          </a:xfrm>
        </p:spPr>
        <p:txBody>
          <a:bodyPr>
            <a:normAutofit/>
          </a:bodyPr>
          <a:lstStyle/>
          <a:p>
            <a:r>
              <a:rPr lang="en-GB" sz="4000" b="1" dirty="0">
                <a:solidFill>
                  <a:schemeClr val="accent6">
                    <a:lumMod val="75000"/>
                  </a:schemeClr>
                </a:solidFill>
                <a:effectLst/>
                <a:latin typeface="Arial" charset="0"/>
              </a:rPr>
              <a:t>The </a:t>
            </a:r>
            <a:r>
              <a:rPr lang="en-GB" sz="4000" b="1" dirty="0" err="1">
                <a:solidFill>
                  <a:schemeClr val="accent6">
                    <a:lumMod val="75000"/>
                  </a:schemeClr>
                </a:solidFill>
                <a:effectLst/>
                <a:latin typeface="Arial" charset="0"/>
              </a:rPr>
              <a:t>Temporo</a:t>
            </a:r>
            <a:r>
              <a:rPr lang="en-GB" sz="4000" b="1" dirty="0">
                <a:solidFill>
                  <a:schemeClr val="accent6">
                    <a:lumMod val="75000"/>
                  </a:schemeClr>
                </a:solidFill>
                <a:effectLst/>
                <a:latin typeface="Arial" charset="0"/>
              </a:rPr>
              <a:t>-Mandibular Joints</a:t>
            </a:r>
          </a:p>
        </p:txBody>
      </p:sp>
      <p:pic>
        <p:nvPicPr>
          <p:cNvPr id="39939" name="Picture 3" descr="tmj diagra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3353" y="1400821"/>
            <a:ext cx="6629400" cy="4460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711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atin typeface="Arial" charset="0"/>
              </a:rPr>
              <a:t>Protrusive Guidance</a:t>
            </a:r>
          </a:p>
        </p:txBody>
      </p:sp>
      <p:sp>
        <p:nvSpPr>
          <p:cNvPr id="412675" name="Rectangle 3"/>
          <p:cNvSpPr>
            <a:spLocks noGrp="1" noChangeArrowheads="1"/>
          </p:cNvSpPr>
          <p:nvPr>
            <p:ph type="body" idx="1"/>
          </p:nvPr>
        </p:nvSpPr>
        <p:spPr/>
        <p:txBody>
          <a:bodyPr/>
          <a:lstStyle/>
          <a:p>
            <a:pPr eaLnBrk="1" hangingPunct="1">
              <a:buFontTx/>
              <a:buNone/>
            </a:pPr>
            <a:r>
              <a:rPr lang="en-GB" dirty="0">
                <a:latin typeface="Arial" charset="0"/>
              </a:rPr>
              <a:t>Influenced path the mandible takes as a</a:t>
            </a:r>
          </a:p>
          <a:p>
            <a:pPr eaLnBrk="1" hangingPunct="1">
              <a:buFontTx/>
              <a:buNone/>
            </a:pPr>
            <a:r>
              <a:rPr lang="en-GB" dirty="0">
                <a:latin typeface="Arial" charset="0"/>
              </a:rPr>
              <a:t>result of a forward thrust</a:t>
            </a:r>
          </a:p>
        </p:txBody>
      </p:sp>
      <p:sp>
        <p:nvSpPr>
          <p:cNvPr id="412676" name="Freeform 4"/>
          <p:cNvSpPr>
            <a:spLocks/>
          </p:cNvSpPr>
          <p:nvPr/>
        </p:nvSpPr>
        <p:spPr bwMode="auto">
          <a:xfrm>
            <a:off x="3168650" y="3171825"/>
            <a:ext cx="1982788" cy="1265238"/>
          </a:xfrm>
          <a:custGeom>
            <a:avLst/>
            <a:gdLst>
              <a:gd name="T0" fmla="*/ 2147483647 w 1249"/>
              <a:gd name="T1" fmla="*/ 2147483647 h 797"/>
              <a:gd name="T2" fmla="*/ 2147483647 w 1249"/>
              <a:gd name="T3" fmla="*/ 2147483647 h 797"/>
              <a:gd name="T4" fmla="*/ 2147483647 w 1249"/>
              <a:gd name="T5" fmla="*/ 2147483647 h 797"/>
              <a:gd name="T6" fmla="*/ 2147483647 w 1249"/>
              <a:gd name="T7" fmla="*/ 2147483647 h 797"/>
              <a:gd name="T8" fmla="*/ 2147483647 w 1249"/>
              <a:gd name="T9" fmla="*/ 2147483647 h 797"/>
              <a:gd name="T10" fmla="*/ 2147483647 w 1249"/>
              <a:gd name="T11" fmla="*/ 2147483647 h 797"/>
              <a:gd name="T12" fmla="*/ 2147483647 w 1249"/>
              <a:gd name="T13" fmla="*/ 2147483647 h 797"/>
              <a:gd name="T14" fmla="*/ 2147483647 w 1249"/>
              <a:gd name="T15" fmla="*/ 2147483647 h 797"/>
              <a:gd name="T16" fmla="*/ 2147483647 w 1249"/>
              <a:gd name="T17" fmla="*/ 2147483647 h 797"/>
              <a:gd name="T18" fmla="*/ 2147483647 w 1249"/>
              <a:gd name="T19" fmla="*/ 2147483647 h 797"/>
              <a:gd name="T20" fmla="*/ 2147483647 w 1249"/>
              <a:gd name="T21" fmla="*/ 2147483647 h 797"/>
              <a:gd name="T22" fmla="*/ 2147483647 w 1249"/>
              <a:gd name="T23" fmla="*/ 2147483647 h 797"/>
              <a:gd name="T24" fmla="*/ 2147483647 w 1249"/>
              <a:gd name="T25" fmla="*/ 2147483647 h 797"/>
              <a:gd name="T26" fmla="*/ 2147483647 w 1249"/>
              <a:gd name="T27" fmla="*/ 2147483647 h 797"/>
              <a:gd name="T28" fmla="*/ 2147483647 w 1249"/>
              <a:gd name="T29" fmla="*/ 2147483647 h 797"/>
              <a:gd name="T30" fmla="*/ 2147483647 w 1249"/>
              <a:gd name="T31" fmla="*/ 2147483647 h 797"/>
              <a:gd name="T32" fmla="*/ 2147483647 w 1249"/>
              <a:gd name="T33" fmla="*/ 2147483647 h 797"/>
              <a:gd name="T34" fmla="*/ 2147483647 w 1249"/>
              <a:gd name="T35" fmla="*/ 2147483647 h 797"/>
              <a:gd name="T36" fmla="*/ 2147483647 w 1249"/>
              <a:gd name="T37" fmla="*/ 2147483647 h 797"/>
              <a:gd name="T38" fmla="*/ 2147483647 w 1249"/>
              <a:gd name="T39" fmla="*/ 2147483647 h 797"/>
              <a:gd name="T40" fmla="*/ 2147483647 w 1249"/>
              <a:gd name="T41" fmla="*/ 2147483647 h 797"/>
              <a:gd name="T42" fmla="*/ 2147483647 w 1249"/>
              <a:gd name="T43" fmla="*/ 2147483647 h 797"/>
              <a:gd name="T44" fmla="*/ 2147483647 w 1249"/>
              <a:gd name="T45" fmla="*/ 2147483647 h 797"/>
              <a:gd name="T46" fmla="*/ 2147483647 w 1249"/>
              <a:gd name="T47" fmla="*/ 2147483647 h 797"/>
              <a:gd name="T48" fmla="*/ 2147483647 w 1249"/>
              <a:gd name="T49" fmla="*/ 2147483647 h 797"/>
              <a:gd name="T50" fmla="*/ 2147483647 w 1249"/>
              <a:gd name="T51" fmla="*/ 2147483647 h 797"/>
              <a:gd name="T52" fmla="*/ 2147483647 w 1249"/>
              <a:gd name="T53" fmla="*/ 2147483647 h 797"/>
              <a:gd name="T54" fmla="*/ 2147483647 w 1249"/>
              <a:gd name="T55" fmla="*/ 2147483647 h 797"/>
              <a:gd name="T56" fmla="*/ 2147483647 w 1249"/>
              <a:gd name="T57" fmla="*/ 2147483647 h 797"/>
              <a:gd name="T58" fmla="*/ 2147483647 w 1249"/>
              <a:gd name="T59" fmla="*/ 2147483647 h 797"/>
              <a:gd name="T60" fmla="*/ 2147483647 w 1249"/>
              <a:gd name="T61" fmla="*/ 2147483647 h 797"/>
              <a:gd name="T62" fmla="*/ 2147483647 w 1249"/>
              <a:gd name="T63" fmla="*/ 2147483647 h 797"/>
              <a:gd name="T64" fmla="*/ 2147483647 w 1249"/>
              <a:gd name="T65" fmla="*/ 2147483647 h 797"/>
              <a:gd name="T66" fmla="*/ 2147483647 w 1249"/>
              <a:gd name="T67" fmla="*/ 2147483647 h 797"/>
              <a:gd name="T68" fmla="*/ 2147483647 w 1249"/>
              <a:gd name="T69" fmla="*/ 2147483647 h 797"/>
              <a:gd name="T70" fmla="*/ 2147483647 w 1249"/>
              <a:gd name="T71" fmla="*/ 2147483647 h 797"/>
              <a:gd name="T72" fmla="*/ 2147483647 w 1249"/>
              <a:gd name="T73" fmla="*/ 2147483647 h 797"/>
              <a:gd name="T74" fmla="*/ 2147483647 w 1249"/>
              <a:gd name="T75" fmla="*/ 2147483647 h 797"/>
              <a:gd name="T76" fmla="*/ 2147483647 w 1249"/>
              <a:gd name="T77" fmla="*/ 2147483647 h 797"/>
              <a:gd name="T78" fmla="*/ 2147483647 w 1249"/>
              <a:gd name="T79" fmla="*/ 2147483647 h 797"/>
              <a:gd name="T80" fmla="*/ 2147483647 w 1249"/>
              <a:gd name="T81" fmla="*/ 2147483647 h 797"/>
              <a:gd name="T82" fmla="*/ 2147483647 w 1249"/>
              <a:gd name="T83" fmla="*/ 2147483647 h 797"/>
              <a:gd name="T84" fmla="*/ 2147483647 w 1249"/>
              <a:gd name="T85" fmla="*/ 2147483647 h 797"/>
              <a:gd name="T86" fmla="*/ 2147483647 w 1249"/>
              <a:gd name="T87" fmla="*/ 2147483647 h 7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9"/>
              <a:gd name="T133" fmla="*/ 0 h 797"/>
              <a:gd name="T134" fmla="*/ 1249 w 1249"/>
              <a:gd name="T135" fmla="*/ 797 h 7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9" h="797">
                <a:moveTo>
                  <a:pt x="344" y="353"/>
                </a:moveTo>
                <a:cubicBezTo>
                  <a:pt x="343" y="386"/>
                  <a:pt x="341" y="497"/>
                  <a:pt x="338" y="555"/>
                </a:cubicBezTo>
                <a:cubicBezTo>
                  <a:pt x="335" y="613"/>
                  <a:pt x="339" y="661"/>
                  <a:pt x="326" y="699"/>
                </a:cubicBezTo>
                <a:cubicBezTo>
                  <a:pt x="313" y="737"/>
                  <a:pt x="269" y="783"/>
                  <a:pt x="258" y="783"/>
                </a:cubicBezTo>
                <a:cubicBezTo>
                  <a:pt x="247" y="783"/>
                  <a:pt x="259" y="733"/>
                  <a:pt x="258" y="699"/>
                </a:cubicBezTo>
                <a:cubicBezTo>
                  <a:pt x="257" y="665"/>
                  <a:pt x="257" y="614"/>
                  <a:pt x="254" y="579"/>
                </a:cubicBezTo>
                <a:cubicBezTo>
                  <a:pt x="251" y="544"/>
                  <a:pt x="253" y="509"/>
                  <a:pt x="242" y="487"/>
                </a:cubicBezTo>
                <a:cubicBezTo>
                  <a:pt x="231" y="465"/>
                  <a:pt x="206" y="447"/>
                  <a:pt x="186" y="447"/>
                </a:cubicBezTo>
                <a:cubicBezTo>
                  <a:pt x="166" y="447"/>
                  <a:pt x="141" y="446"/>
                  <a:pt x="122" y="485"/>
                </a:cubicBezTo>
                <a:cubicBezTo>
                  <a:pt x="103" y="524"/>
                  <a:pt x="87" y="635"/>
                  <a:pt x="74" y="683"/>
                </a:cubicBezTo>
                <a:cubicBezTo>
                  <a:pt x="61" y="731"/>
                  <a:pt x="57" y="768"/>
                  <a:pt x="46" y="771"/>
                </a:cubicBezTo>
                <a:cubicBezTo>
                  <a:pt x="35" y="774"/>
                  <a:pt x="12" y="740"/>
                  <a:pt x="6" y="701"/>
                </a:cubicBezTo>
                <a:cubicBezTo>
                  <a:pt x="0" y="662"/>
                  <a:pt x="3" y="593"/>
                  <a:pt x="8" y="539"/>
                </a:cubicBezTo>
                <a:cubicBezTo>
                  <a:pt x="13" y="485"/>
                  <a:pt x="34" y="421"/>
                  <a:pt x="36" y="377"/>
                </a:cubicBezTo>
                <a:cubicBezTo>
                  <a:pt x="38" y="333"/>
                  <a:pt x="24" y="302"/>
                  <a:pt x="20" y="273"/>
                </a:cubicBezTo>
                <a:cubicBezTo>
                  <a:pt x="16" y="244"/>
                  <a:pt x="12" y="223"/>
                  <a:pt x="12" y="201"/>
                </a:cubicBezTo>
                <a:cubicBezTo>
                  <a:pt x="12" y="179"/>
                  <a:pt x="12" y="166"/>
                  <a:pt x="20" y="143"/>
                </a:cubicBezTo>
                <a:cubicBezTo>
                  <a:pt x="28" y="120"/>
                  <a:pt x="43" y="72"/>
                  <a:pt x="62" y="65"/>
                </a:cubicBezTo>
                <a:cubicBezTo>
                  <a:pt x="81" y="58"/>
                  <a:pt x="115" y="89"/>
                  <a:pt x="136" y="99"/>
                </a:cubicBezTo>
                <a:cubicBezTo>
                  <a:pt x="157" y="109"/>
                  <a:pt x="168" y="127"/>
                  <a:pt x="186" y="127"/>
                </a:cubicBezTo>
                <a:cubicBezTo>
                  <a:pt x="204" y="127"/>
                  <a:pt x="225" y="109"/>
                  <a:pt x="246" y="101"/>
                </a:cubicBezTo>
                <a:cubicBezTo>
                  <a:pt x="267" y="93"/>
                  <a:pt x="294" y="65"/>
                  <a:pt x="314" y="77"/>
                </a:cubicBezTo>
                <a:cubicBezTo>
                  <a:pt x="334" y="89"/>
                  <a:pt x="362" y="138"/>
                  <a:pt x="368" y="173"/>
                </a:cubicBezTo>
                <a:cubicBezTo>
                  <a:pt x="374" y="208"/>
                  <a:pt x="351" y="257"/>
                  <a:pt x="348" y="285"/>
                </a:cubicBezTo>
                <a:cubicBezTo>
                  <a:pt x="345" y="313"/>
                  <a:pt x="349" y="332"/>
                  <a:pt x="350" y="343"/>
                </a:cubicBezTo>
                <a:cubicBezTo>
                  <a:pt x="351" y="354"/>
                  <a:pt x="336" y="351"/>
                  <a:pt x="356" y="353"/>
                </a:cubicBezTo>
                <a:cubicBezTo>
                  <a:pt x="376" y="355"/>
                  <a:pt x="353" y="357"/>
                  <a:pt x="468" y="355"/>
                </a:cubicBezTo>
                <a:cubicBezTo>
                  <a:pt x="583" y="353"/>
                  <a:pt x="942" y="344"/>
                  <a:pt x="1048" y="341"/>
                </a:cubicBezTo>
                <a:cubicBezTo>
                  <a:pt x="1154" y="338"/>
                  <a:pt x="1092" y="339"/>
                  <a:pt x="1102" y="335"/>
                </a:cubicBezTo>
                <a:cubicBezTo>
                  <a:pt x="1112" y="331"/>
                  <a:pt x="1102" y="327"/>
                  <a:pt x="1105" y="320"/>
                </a:cubicBezTo>
                <a:cubicBezTo>
                  <a:pt x="1108" y="313"/>
                  <a:pt x="1112" y="307"/>
                  <a:pt x="1117" y="291"/>
                </a:cubicBezTo>
                <a:cubicBezTo>
                  <a:pt x="1122" y="275"/>
                  <a:pt x="1132" y="247"/>
                  <a:pt x="1138" y="221"/>
                </a:cubicBezTo>
                <a:cubicBezTo>
                  <a:pt x="1144" y="195"/>
                  <a:pt x="1151" y="164"/>
                  <a:pt x="1154" y="135"/>
                </a:cubicBezTo>
                <a:cubicBezTo>
                  <a:pt x="1157" y="106"/>
                  <a:pt x="1152" y="71"/>
                  <a:pt x="1156" y="49"/>
                </a:cubicBezTo>
                <a:cubicBezTo>
                  <a:pt x="1160" y="27"/>
                  <a:pt x="1170" y="2"/>
                  <a:pt x="1178" y="1"/>
                </a:cubicBezTo>
                <a:cubicBezTo>
                  <a:pt x="1186" y="0"/>
                  <a:pt x="1193" y="18"/>
                  <a:pt x="1202" y="41"/>
                </a:cubicBezTo>
                <a:cubicBezTo>
                  <a:pt x="1211" y="64"/>
                  <a:pt x="1226" y="102"/>
                  <a:pt x="1234" y="139"/>
                </a:cubicBezTo>
                <a:cubicBezTo>
                  <a:pt x="1242" y="176"/>
                  <a:pt x="1247" y="231"/>
                  <a:pt x="1248" y="261"/>
                </a:cubicBezTo>
                <a:cubicBezTo>
                  <a:pt x="1249" y="291"/>
                  <a:pt x="1242" y="282"/>
                  <a:pt x="1238" y="319"/>
                </a:cubicBezTo>
                <a:cubicBezTo>
                  <a:pt x="1234" y="356"/>
                  <a:pt x="1228" y="434"/>
                  <a:pt x="1224" y="483"/>
                </a:cubicBezTo>
                <a:cubicBezTo>
                  <a:pt x="1220" y="532"/>
                  <a:pt x="1223" y="559"/>
                  <a:pt x="1212" y="611"/>
                </a:cubicBezTo>
                <a:cubicBezTo>
                  <a:pt x="1201" y="663"/>
                  <a:pt x="1174" y="797"/>
                  <a:pt x="1160" y="795"/>
                </a:cubicBezTo>
                <a:cubicBezTo>
                  <a:pt x="1146" y="793"/>
                  <a:pt x="1135" y="673"/>
                  <a:pt x="1126" y="597"/>
                </a:cubicBezTo>
                <a:cubicBezTo>
                  <a:pt x="1117" y="521"/>
                  <a:pt x="1109" y="392"/>
                  <a:pt x="1105" y="338"/>
                </a:cubicBezTo>
              </a:path>
            </a:pathLst>
          </a:custGeom>
          <a:noFill/>
          <a:ln w="9525"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12677" name="Freeform 5"/>
          <p:cNvSpPr>
            <a:spLocks/>
          </p:cNvSpPr>
          <p:nvPr/>
        </p:nvSpPr>
        <p:spPr bwMode="auto">
          <a:xfrm>
            <a:off x="2987675" y="2941638"/>
            <a:ext cx="612775" cy="438150"/>
          </a:xfrm>
          <a:custGeom>
            <a:avLst/>
            <a:gdLst>
              <a:gd name="T0" fmla="*/ 2147483647 w 386"/>
              <a:gd name="T1" fmla="*/ 2147483647 h 276"/>
              <a:gd name="T2" fmla="*/ 2147483647 w 386"/>
              <a:gd name="T3" fmla="*/ 2147483647 h 276"/>
              <a:gd name="T4" fmla="*/ 2147483647 w 386"/>
              <a:gd name="T5" fmla="*/ 2147483647 h 276"/>
              <a:gd name="T6" fmla="*/ 2147483647 w 386"/>
              <a:gd name="T7" fmla="*/ 2147483647 h 276"/>
              <a:gd name="T8" fmla="*/ 2147483647 w 386"/>
              <a:gd name="T9" fmla="*/ 2147483647 h 276"/>
              <a:gd name="T10" fmla="*/ 2147483647 w 386"/>
              <a:gd name="T11" fmla="*/ 2147483647 h 276"/>
              <a:gd name="T12" fmla="*/ 2147483647 w 386"/>
              <a:gd name="T13" fmla="*/ 2147483647 h 276"/>
              <a:gd name="T14" fmla="*/ 2147483647 w 386"/>
              <a:gd name="T15" fmla="*/ 2147483647 h 276"/>
              <a:gd name="T16" fmla="*/ 2147483647 w 386"/>
              <a:gd name="T17" fmla="*/ 2147483647 h 276"/>
              <a:gd name="T18" fmla="*/ 2147483647 w 386"/>
              <a:gd name="T19" fmla="*/ 2147483647 h 276"/>
              <a:gd name="T20" fmla="*/ 2147483647 w 386"/>
              <a:gd name="T21" fmla="*/ 2147483647 h 276"/>
              <a:gd name="T22" fmla="*/ 2147483647 w 386"/>
              <a:gd name="T23" fmla="*/ 2147483647 h 276"/>
              <a:gd name="T24" fmla="*/ 2147483647 w 386"/>
              <a:gd name="T25" fmla="*/ 2147483647 h 276"/>
              <a:gd name="T26" fmla="*/ 2147483647 w 386"/>
              <a:gd name="T27" fmla="*/ 0 h 2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
              <a:gd name="T43" fmla="*/ 0 h 276"/>
              <a:gd name="T44" fmla="*/ 386 w 386"/>
              <a:gd name="T45" fmla="*/ 276 h 2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 h="276">
                <a:moveTo>
                  <a:pt x="20" y="6"/>
                </a:moveTo>
                <a:cubicBezTo>
                  <a:pt x="17" y="28"/>
                  <a:pt x="2" y="109"/>
                  <a:pt x="1" y="143"/>
                </a:cubicBezTo>
                <a:cubicBezTo>
                  <a:pt x="0" y="177"/>
                  <a:pt x="6" y="191"/>
                  <a:pt x="11" y="209"/>
                </a:cubicBezTo>
                <a:cubicBezTo>
                  <a:pt x="16" y="227"/>
                  <a:pt x="21" y="241"/>
                  <a:pt x="32" y="252"/>
                </a:cubicBezTo>
                <a:cubicBezTo>
                  <a:pt x="43" y="263"/>
                  <a:pt x="61" y="276"/>
                  <a:pt x="76" y="276"/>
                </a:cubicBezTo>
                <a:cubicBezTo>
                  <a:pt x="91" y="276"/>
                  <a:pt x="107" y="263"/>
                  <a:pt x="121" y="252"/>
                </a:cubicBezTo>
                <a:cubicBezTo>
                  <a:pt x="135" y="241"/>
                  <a:pt x="144" y="215"/>
                  <a:pt x="158" y="207"/>
                </a:cubicBezTo>
                <a:cubicBezTo>
                  <a:pt x="172" y="199"/>
                  <a:pt x="187" y="201"/>
                  <a:pt x="203" y="207"/>
                </a:cubicBezTo>
                <a:cubicBezTo>
                  <a:pt x="219" y="213"/>
                  <a:pt x="239" y="232"/>
                  <a:pt x="255" y="241"/>
                </a:cubicBezTo>
                <a:cubicBezTo>
                  <a:pt x="271" y="250"/>
                  <a:pt x="289" y="260"/>
                  <a:pt x="302" y="261"/>
                </a:cubicBezTo>
                <a:cubicBezTo>
                  <a:pt x="315" y="262"/>
                  <a:pt x="325" y="256"/>
                  <a:pt x="335" y="246"/>
                </a:cubicBezTo>
                <a:cubicBezTo>
                  <a:pt x="345" y="236"/>
                  <a:pt x="356" y="224"/>
                  <a:pt x="364" y="203"/>
                </a:cubicBezTo>
                <a:cubicBezTo>
                  <a:pt x="372" y="182"/>
                  <a:pt x="382" y="154"/>
                  <a:pt x="384" y="120"/>
                </a:cubicBezTo>
                <a:cubicBezTo>
                  <a:pt x="386" y="86"/>
                  <a:pt x="376" y="25"/>
                  <a:pt x="374" y="0"/>
                </a:cubicBezTo>
              </a:path>
            </a:pathLst>
          </a:custGeom>
          <a:noFill/>
          <a:ln w="9525"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12678" name="Freeform 6"/>
          <p:cNvSpPr>
            <a:spLocks/>
          </p:cNvSpPr>
          <p:nvPr/>
        </p:nvSpPr>
        <p:spPr bwMode="auto">
          <a:xfrm>
            <a:off x="4900613" y="2894013"/>
            <a:ext cx="371475" cy="566737"/>
          </a:xfrm>
          <a:custGeom>
            <a:avLst/>
            <a:gdLst>
              <a:gd name="T0" fmla="*/ 2147483647 w 234"/>
              <a:gd name="T1" fmla="*/ 2147483647 h 357"/>
              <a:gd name="T2" fmla="*/ 2147483647 w 234"/>
              <a:gd name="T3" fmla="*/ 2147483647 h 357"/>
              <a:gd name="T4" fmla="*/ 2147483647 w 234"/>
              <a:gd name="T5" fmla="*/ 2147483647 h 357"/>
              <a:gd name="T6" fmla="*/ 2147483647 w 234"/>
              <a:gd name="T7" fmla="*/ 2147483647 h 357"/>
              <a:gd name="T8" fmla="*/ 2147483647 w 234"/>
              <a:gd name="T9" fmla="*/ 2147483647 h 357"/>
              <a:gd name="T10" fmla="*/ 2147483647 w 234"/>
              <a:gd name="T11" fmla="*/ 2147483647 h 357"/>
              <a:gd name="T12" fmla="*/ 2147483647 w 234"/>
              <a:gd name="T13" fmla="*/ 2147483647 h 357"/>
              <a:gd name="T14" fmla="*/ 2147483647 w 234"/>
              <a:gd name="T15" fmla="*/ 2147483647 h 357"/>
              <a:gd name="T16" fmla="*/ 2147483647 w 234"/>
              <a:gd name="T17" fmla="*/ 2147483647 h 357"/>
              <a:gd name="T18" fmla="*/ 2147483647 w 234"/>
              <a:gd name="T19" fmla="*/ 2147483647 h 357"/>
              <a:gd name="T20" fmla="*/ 2147483647 w 234"/>
              <a:gd name="T21" fmla="*/ 2147483647 h 357"/>
              <a:gd name="T22" fmla="*/ 2147483647 w 234"/>
              <a:gd name="T23" fmla="*/ 2147483647 h 357"/>
              <a:gd name="T24" fmla="*/ 2147483647 w 234"/>
              <a:gd name="T25" fmla="*/ 0 h 3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357"/>
              <a:gd name="T41" fmla="*/ 234 w 234"/>
              <a:gd name="T42" fmla="*/ 357 h 3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357">
                <a:moveTo>
                  <a:pt x="2" y="41"/>
                </a:moveTo>
                <a:cubicBezTo>
                  <a:pt x="3" y="52"/>
                  <a:pt x="0" y="88"/>
                  <a:pt x="10" y="106"/>
                </a:cubicBezTo>
                <a:cubicBezTo>
                  <a:pt x="20" y="124"/>
                  <a:pt x="45" y="136"/>
                  <a:pt x="62" y="149"/>
                </a:cubicBezTo>
                <a:cubicBezTo>
                  <a:pt x="79" y="162"/>
                  <a:pt x="96" y="164"/>
                  <a:pt x="112" y="185"/>
                </a:cubicBezTo>
                <a:cubicBezTo>
                  <a:pt x="128" y="206"/>
                  <a:pt x="148" y="255"/>
                  <a:pt x="160" y="278"/>
                </a:cubicBezTo>
                <a:cubicBezTo>
                  <a:pt x="172" y="301"/>
                  <a:pt x="174" y="315"/>
                  <a:pt x="182" y="327"/>
                </a:cubicBezTo>
                <a:cubicBezTo>
                  <a:pt x="190" y="339"/>
                  <a:pt x="199" y="350"/>
                  <a:pt x="207" y="353"/>
                </a:cubicBezTo>
                <a:cubicBezTo>
                  <a:pt x="216" y="355"/>
                  <a:pt x="227" y="357"/>
                  <a:pt x="230" y="345"/>
                </a:cubicBezTo>
                <a:cubicBezTo>
                  <a:pt x="234" y="334"/>
                  <a:pt x="230" y="307"/>
                  <a:pt x="229" y="284"/>
                </a:cubicBezTo>
                <a:cubicBezTo>
                  <a:pt x="228" y="262"/>
                  <a:pt x="223" y="229"/>
                  <a:pt x="221" y="207"/>
                </a:cubicBezTo>
                <a:cubicBezTo>
                  <a:pt x="218" y="186"/>
                  <a:pt x="217" y="179"/>
                  <a:pt x="213" y="157"/>
                </a:cubicBezTo>
                <a:cubicBezTo>
                  <a:pt x="209" y="135"/>
                  <a:pt x="206" y="104"/>
                  <a:pt x="199" y="78"/>
                </a:cubicBezTo>
                <a:cubicBezTo>
                  <a:pt x="191" y="52"/>
                  <a:pt x="173" y="15"/>
                  <a:pt x="167" y="0"/>
                </a:cubicBezTo>
              </a:path>
            </a:pathLst>
          </a:custGeom>
          <a:noFill/>
          <a:ln w="9525"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8" name="Picture 6" descr="pic 17"/>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a:xfrm>
            <a:off x="3168650" y="3678765"/>
            <a:ext cx="3417600" cy="1828800"/>
          </a:xfrm>
          <a:prstGeom prst="rect">
            <a:avLst/>
          </a:prstGeom>
          <a:noFill/>
          <a:ln w="38100" cmpd="dbl">
            <a:solidFill>
              <a:srgbClr val="99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598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atin typeface="Arial" charset="0"/>
              </a:rPr>
              <a:t>Lateral Guidance </a:t>
            </a:r>
          </a:p>
        </p:txBody>
      </p:sp>
      <p:sp>
        <p:nvSpPr>
          <p:cNvPr id="413699" name="Rectangle 3"/>
          <p:cNvSpPr>
            <a:spLocks noGrp="1" noChangeArrowheads="1"/>
          </p:cNvSpPr>
          <p:nvPr>
            <p:ph type="body" sz="half" idx="1"/>
          </p:nvPr>
        </p:nvSpPr>
        <p:spPr/>
        <p:txBody>
          <a:bodyPr/>
          <a:lstStyle/>
          <a:p>
            <a:pPr eaLnBrk="1" hangingPunct="1"/>
            <a:r>
              <a:rPr lang="en-GB" dirty="0">
                <a:solidFill>
                  <a:srgbClr val="FFFF66"/>
                </a:solidFill>
                <a:latin typeface="Arial" charset="0"/>
              </a:rPr>
              <a:t>Canine</a:t>
            </a:r>
          </a:p>
          <a:p>
            <a:pPr eaLnBrk="1" hangingPunct="1"/>
            <a:r>
              <a:rPr lang="en-GB" dirty="0">
                <a:latin typeface="Arial" charset="0"/>
              </a:rPr>
              <a:t>Describes the way in which lateral excursions are affected by tooth to tooth contacts involving the canine teeth only resulting in </a:t>
            </a:r>
            <a:r>
              <a:rPr lang="en-GB" dirty="0" err="1">
                <a:latin typeface="Arial" charset="0"/>
              </a:rPr>
              <a:t>disclusion</a:t>
            </a:r>
            <a:r>
              <a:rPr lang="en-GB" dirty="0">
                <a:latin typeface="Arial" charset="0"/>
              </a:rPr>
              <a:t> of the posterior teeth</a:t>
            </a:r>
          </a:p>
        </p:txBody>
      </p:sp>
      <p:pic>
        <p:nvPicPr>
          <p:cNvPr id="413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7900" y="2123898"/>
            <a:ext cx="3671888" cy="2449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62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atin typeface="Arial" charset="0"/>
              </a:rPr>
              <a:t>Lateral Guidance</a:t>
            </a:r>
          </a:p>
        </p:txBody>
      </p:sp>
      <p:sp>
        <p:nvSpPr>
          <p:cNvPr id="414723" name="Rectangle 3"/>
          <p:cNvSpPr>
            <a:spLocks noGrp="1" noChangeArrowheads="1"/>
          </p:cNvSpPr>
          <p:nvPr>
            <p:ph type="body" sz="half" idx="1"/>
          </p:nvPr>
        </p:nvSpPr>
        <p:spPr>
          <a:xfrm>
            <a:off x="457200" y="2193758"/>
            <a:ext cx="4038600" cy="4525963"/>
          </a:xfrm>
        </p:spPr>
        <p:txBody>
          <a:bodyPr/>
          <a:lstStyle/>
          <a:p>
            <a:pPr eaLnBrk="1" hangingPunct="1"/>
            <a:r>
              <a:rPr lang="en-GB" dirty="0">
                <a:solidFill>
                  <a:srgbClr val="FFFF66"/>
                </a:solidFill>
                <a:latin typeface="Arial" charset="0"/>
              </a:rPr>
              <a:t>Group function</a:t>
            </a:r>
          </a:p>
          <a:p>
            <a:pPr eaLnBrk="1" hangingPunct="1"/>
            <a:r>
              <a:rPr lang="en-GB" dirty="0">
                <a:latin typeface="Arial" charset="0"/>
              </a:rPr>
              <a:t>When lateral excursions are guided by more than one tooth other than the canines </a:t>
            </a:r>
          </a:p>
        </p:txBody>
      </p:sp>
      <p:pic>
        <p:nvPicPr>
          <p:cNvPr id="414725"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22825" y="2193758"/>
            <a:ext cx="3636963" cy="241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88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4073"/>
            <a:ext cx="8229600" cy="838200"/>
          </a:xfrm>
        </p:spPr>
        <p:txBody>
          <a:bodyPr/>
          <a:lstStyle/>
          <a:p>
            <a:r>
              <a:rPr lang="en-US" sz="2800" dirty="0">
                <a:solidFill>
                  <a:srgbClr val="FFFF00"/>
                </a:solidFill>
              </a:rPr>
              <a:t>Anterior Guidance</a:t>
            </a:r>
          </a:p>
        </p:txBody>
      </p:sp>
      <p:sp>
        <p:nvSpPr>
          <p:cNvPr id="4099" name="Rectangle 3"/>
          <p:cNvSpPr>
            <a:spLocks noGrp="1" noChangeArrowheads="1"/>
          </p:cNvSpPr>
          <p:nvPr>
            <p:ph idx="1"/>
          </p:nvPr>
        </p:nvSpPr>
        <p:spPr>
          <a:xfrm>
            <a:off x="457200" y="957803"/>
            <a:ext cx="8229600" cy="5029200"/>
          </a:xfrm>
        </p:spPr>
        <p:txBody>
          <a:bodyPr>
            <a:normAutofit lnSpcReduction="10000"/>
          </a:bodyPr>
          <a:lstStyle/>
          <a:p>
            <a:r>
              <a:rPr lang="en-GB" sz="2400" dirty="0"/>
              <a:t>Guidance produced by the teeth themselves  and not the </a:t>
            </a:r>
          </a:p>
          <a:p>
            <a:pPr marL="0" indent="0">
              <a:buNone/>
            </a:pPr>
            <a:r>
              <a:rPr lang="en-GB" sz="2400" dirty="0"/>
              <a:t>      </a:t>
            </a:r>
            <a:r>
              <a:rPr lang="en-GB" sz="2400" dirty="0" err="1"/>
              <a:t>temporomandibular</a:t>
            </a:r>
            <a:r>
              <a:rPr lang="en-GB" sz="2400" dirty="0"/>
              <a:t> joint (can be on any tooth)</a:t>
            </a:r>
          </a:p>
          <a:p>
            <a:pPr marL="0" indent="0">
              <a:buNone/>
            </a:pPr>
            <a:endParaRPr lang="en-GB" sz="2400" dirty="0"/>
          </a:p>
          <a:p>
            <a:r>
              <a:rPr lang="en-US" sz="2400" dirty="0"/>
              <a:t>The influence of contacting surfaces of anterior teeth on </a:t>
            </a:r>
            <a:r>
              <a:rPr lang="en-US" sz="2400" dirty="0">
                <a:solidFill>
                  <a:srgbClr val="FFFF66"/>
                </a:solidFill>
              </a:rPr>
              <a:t>mandibular movements</a:t>
            </a:r>
            <a:r>
              <a:rPr lang="en-US" sz="2400" dirty="0">
                <a:solidFill>
                  <a:schemeClr val="bg2"/>
                </a:solidFill>
              </a:rPr>
              <a:t>.</a:t>
            </a:r>
          </a:p>
          <a:p>
            <a:endParaRPr lang="en-US" sz="2400" dirty="0">
              <a:solidFill>
                <a:schemeClr val="bg2"/>
              </a:solidFill>
            </a:endParaRPr>
          </a:p>
          <a:p>
            <a:endParaRPr lang="en-US" sz="1000" dirty="0">
              <a:solidFill>
                <a:schemeClr val="accent2"/>
              </a:solidFill>
            </a:endParaRPr>
          </a:p>
          <a:p>
            <a:r>
              <a:rPr lang="en-US" sz="2400" dirty="0"/>
              <a:t>The influence of contacting surfaces of the guide pin and anterior guide table on </a:t>
            </a:r>
            <a:r>
              <a:rPr lang="en-US" sz="2400" dirty="0">
                <a:solidFill>
                  <a:srgbClr val="FFFF66"/>
                </a:solidFill>
              </a:rPr>
              <a:t>articulator movements</a:t>
            </a:r>
            <a:r>
              <a:rPr lang="en-US" sz="2400" dirty="0">
                <a:solidFill>
                  <a:schemeClr val="accent2"/>
                </a:solidFill>
              </a:rPr>
              <a:t>.</a:t>
            </a:r>
          </a:p>
          <a:p>
            <a:endParaRPr lang="en-US" sz="2400" dirty="0">
              <a:solidFill>
                <a:schemeClr val="accent2"/>
              </a:solidFill>
            </a:endParaRPr>
          </a:p>
          <a:p>
            <a:endParaRPr lang="en-US" sz="1000" dirty="0">
              <a:solidFill>
                <a:srgbClr val="9966FF"/>
              </a:solidFill>
            </a:endParaRPr>
          </a:p>
          <a:p>
            <a:r>
              <a:rPr lang="en-US" sz="2400" dirty="0"/>
              <a:t>The </a:t>
            </a:r>
            <a:r>
              <a:rPr lang="en-US" sz="2400" dirty="0">
                <a:solidFill>
                  <a:srgbClr val="FFFF00"/>
                </a:solidFill>
              </a:rPr>
              <a:t>fabrication</a:t>
            </a:r>
            <a:r>
              <a:rPr lang="en-US" sz="2400" dirty="0"/>
              <a:t> of a relationship of the anterior teeth preventing the posterior tooth contact in all eccentric mandibular movements</a:t>
            </a:r>
            <a:r>
              <a:rPr lang="en-US" sz="2400" dirty="0">
                <a:solidFill>
                  <a:srgbClr val="9966FF"/>
                </a:solidFill>
              </a:rPr>
              <a:t>.</a:t>
            </a:r>
          </a:p>
        </p:txBody>
      </p:sp>
    </p:spTree>
    <p:extLst>
      <p:ext uri="{BB962C8B-B14F-4D97-AF65-F5344CB8AC3E}">
        <p14:creationId xmlns:p14="http://schemas.microsoft.com/office/powerpoint/2010/main" val="319999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3">
            <a:extLst>
              <a:ext uri="{FF2B5EF4-FFF2-40B4-BE49-F238E27FC236}">
                <a16:creationId xmlns:a16="http://schemas.microsoft.com/office/drawing/2014/main" xmlns="" id="{9A9D8F24-202B-4E3B-A2BE-3799B0891EB5}"/>
              </a:ext>
            </a:extLst>
          </p:cNvPr>
          <p:cNvSpPr>
            <a:spLocks noChangeArrowheads="1" noChangeShapeType="1" noTextEdit="1"/>
          </p:cNvSpPr>
          <p:nvPr/>
        </p:nvSpPr>
        <p:spPr bwMode="auto">
          <a:xfrm>
            <a:off x="1728788" y="2627313"/>
            <a:ext cx="5248275" cy="1087437"/>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107763" dir="18900000" algn="ctr" rotWithShape="0">
                    <a:srgbClr val="990000">
                      <a:alpha val="50000"/>
                    </a:srgbClr>
                  </a:outerShdw>
                </a:effectLst>
                <a:latin typeface="Impact" panose="020B0806030902050204" pitchFamily="34" charset="0"/>
              </a:rPr>
              <a:t>Jaw Movements</a:t>
            </a:r>
            <a:endParaRPr lang="ru-RU" sz="3600" kern="10">
              <a:ln w="19050">
                <a:solidFill>
                  <a:srgbClr val="99CCFF"/>
                </a:solidFill>
                <a:round/>
                <a:headEnd/>
                <a:tailEnd/>
              </a:ln>
              <a:solidFill>
                <a:srgbClr val="0066CC"/>
              </a:solidFill>
              <a:effectLst>
                <a:outerShdw dist="107763" dir="18900000" algn="ctr" rotWithShape="0">
                  <a:srgbClr val="990000">
                    <a:alpha val="50000"/>
                  </a:srgbClr>
                </a:outerShdw>
              </a:effectLst>
              <a:latin typeface="Impact" panose="020B0806030902050204" pitchFamily="34" charset="0"/>
            </a:endParaRPr>
          </a:p>
        </p:txBody>
      </p:sp>
    </p:spTree>
    <p:extLst>
      <p:ext uri="{BB962C8B-B14F-4D97-AF65-F5344CB8AC3E}">
        <p14:creationId xmlns:p14="http://schemas.microsoft.com/office/powerpoint/2010/main" val="370827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a:extLst>
              <a:ext uri="{FF2B5EF4-FFF2-40B4-BE49-F238E27FC236}">
                <a16:creationId xmlns:a16="http://schemas.microsoft.com/office/drawing/2014/main" xmlns="" id="{D3F9C5A2-46E2-46A3-B84C-67AABA24D0F6}"/>
              </a:ext>
            </a:extLst>
          </p:cNvPr>
          <p:cNvSpPr>
            <a:spLocks/>
          </p:cNvSpPr>
          <p:nvPr/>
        </p:nvSpPr>
        <p:spPr bwMode="auto">
          <a:xfrm>
            <a:off x="2413000" y="1876425"/>
            <a:ext cx="2051050" cy="1038225"/>
          </a:xfrm>
          <a:custGeom>
            <a:avLst/>
            <a:gdLst>
              <a:gd name="T0" fmla="*/ 2147483647 w 1481"/>
              <a:gd name="T1" fmla="*/ 1350765765 h 798"/>
              <a:gd name="T2" fmla="*/ 2147483647 w 1481"/>
              <a:gd name="T3" fmla="*/ 1025770215 h 798"/>
              <a:gd name="T4" fmla="*/ 2033051747 w 1481"/>
              <a:gd name="T5" fmla="*/ 561972448 h 798"/>
              <a:gd name="T6" fmla="*/ 1630276070 w 1481"/>
              <a:gd name="T7" fmla="*/ 284372164 h 798"/>
              <a:gd name="T8" fmla="*/ 1173798840 w 1481"/>
              <a:gd name="T9" fmla="*/ 50780656 h 798"/>
              <a:gd name="T10" fmla="*/ 876513020 w 1481"/>
              <a:gd name="T11" fmla="*/ 5077935 h 798"/>
              <a:gd name="T12" fmla="*/ 471821842 w 1481"/>
              <a:gd name="T13" fmla="*/ 82942203 h 798"/>
              <a:gd name="T14" fmla="*/ 245500027 w 1481"/>
              <a:gd name="T15" fmla="*/ 176040314 h 798"/>
              <a:gd name="T16" fmla="*/ 0 w 1481"/>
              <a:gd name="T17" fmla="*/ 360542549 h 7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1"/>
              <a:gd name="T28" fmla="*/ 0 h 798"/>
              <a:gd name="T29" fmla="*/ 1481 w 1481"/>
              <a:gd name="T30" fmla="*/ 798 h 7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1" h="798">
                <a:moveTo>
                  <a:pt x="1481" y="798"/>
                </a:moveTo>
                <a:cubicBezTo>
                  <a:pt x="1442" y="741"/>
                  <a:pt x="1404" y="684"/>
                  <a:pt x="1334" y="606"/>
                </a:cubicBezTo>
                <a:cubicBezTo>
                  <a:pt x="1264" y="528"/>
                  <a:pt x="1141" y="405"/>
                  <a:pt x="1060" y="332"/>
                </a:cubicBezTo>
                <a:cubicBezTo>
                  <a:pt x="979" y="259"/>
                  <a:pt x="925" y="218"/>
                  <a:pt x="850" y="168"/>
                </a:cubicBezTo>
                <a:cubicBezTo>
                  <a:pt x="775" y="118"/>
                  <a:pt x="678" y="58"/>
                  <a:pt x="612" y="30"/>
                </a:cubicBezTo>
                <a:cubicBezTo>
                  <a:pt x="546" y="2"/>
                  <a:pt x="518" y="0"/>
                  <a:pt x="457" y="3"/>
                </a:cubicBezTo>
                <a:cubicBezTo>
                  <a:pt x="396" y="6"/>
                  <a:pt x="301" y="32"/>
                  <a:pt x="246" y="49"/>
                </a:cubicBezTo>
                <a:cubicBezTo>
                  <a:pt x="191" y="66"/>
                  <a:pt x="169" y="77"/>
                  <a:pt x="128" y="104"/>
                </a:cubicBezTo>
                <a:cubicBezTo>
                  <a:pt x="87" y="131"/>
                  <a:pt x="43" y="172"/>
                  <a:pt x="0" y="213"/>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nvGrpSpPr>
          <p:cNvPr id="2" name="Group 3">
            <a:extLst>
              <a:ext uri="{FF2B5EF4-FFF2-40B4-BE49-F238E27FC236}">
                <a16:creationId xmlns:a16="http://schemas.microsoft.com/office/drawing/2014/main" xmlns="" id="{A8C73F72-6179-4235-A2F2-210F97D7C644}"/>
              </a:ext>
            </a:extLst>
          </p:cNvPr>
          <p:cNvGrpSpPr>
            <a:grpSpLocks/>
          </p:cNvGrpSpPr>
          <p:nvPr/>
        </p:nvGrpSpPr>
        <p:grpSpPr bwMode="auto">
          <a:xfrm rot="-697578">
            <a:off x="-2476500" y="-1784350"/>
            <a:ext cx="9501188" cy="7653338"/>
            <a:chOff x="-1550" y="-1092"/>
            <a:chExt cx="5985" cy="4821"/>
          </a:xfrm>
        </p:grpSpPr>
        <p:grpSp>
          <p:nvGrpSpPr>
            <p:cNvPr id="16406" name="Group 4">
              <a:extLst>
                <a:ext uri="{FF2B5EF4-FFF2-40B4-BE49-F238E27FC236}">
                  <a16:creationId xmlns:a16="http://schemas.microsoft.com/office/drawing/2014/main" xmlns="" id="{18A881C9-5D93-4213-BE31-226E939C948E}"/>
                </a:ext>
              </a:extLst>
            </p:cNvPr>
            <p:cNvGrpSpPr>
              <a:grpSpLocks/>
            </p:cNvGrpSpPr>
            <p:nvPr/>
          </p:nvGrpSpPr>
          <p:grpSpPr bwMode="auto">
            <a:xfrm>
              <a:off x="903" y="1257"/>
              <a:ext cx="3532" cy="2472"/>
              <a:chOff x="903" y="1257"/>
              <a:chExt cx="3532" cy="2472"/>
            </a:xfrm>
          </p:grpSpPr>
          <p:sp>
            <p:nvSpPr>
              <p:cNvPr id="16408" name="Freeform 5">
                <a:extLst>
                  <a:ext uri="{FF2B5EF4-FFF2-40B4-BE49-F238E27FC236}">
                    <a16:creationId xmlns:a16="http://schemas.microsoft.com/office/drawing/2014/main" xmlns="" id="{F6EAB050-F243-473F-9AA9-3334C90F4AF5}"/>
                  </a:ext>
                </a:extLst>
              </p:cNvPr>
              <p:cNvSpPr>
                <a:spLocks/>
              </p:cNvSpPr>
              <p:nvPr/>
            </p:nvSpPr>
            <p:spPr bwMode="auto">
              <a:xfrm rot="621849">
                <a:off x="4263" y="2630"/>
                <a:ext cx="90" cy="304"/>
              </a:xfrm>
              <a:custGeom>
                <a:avLst/>
                <a:gdLst>
                  <a:gd name="T0" fmla="*/ 0 w 95"/>
                  <a:gd name="T1" fmla="*/ 304 h 304"/>
                  <a:gd name="T2" fmla="*/ 10 w 95"/>
                  <a:gd name="T3" fmla="*/ 70 h 304"/>
                  <a:gd name="T4" fmla="*/ 42 w 95"/>
                  <a:gd name="T5" fmla="*/ 12 h 304"/>
                  <a:gd name="T6" fmla="*/ 84 w 95"/>
                  <a:gd name="T7" fmla="*/ 46 h 304"/>
                  <a:gd name="T8" fmla="*/ 48 w 95"/>
                  <a:gd name="T9" fmla="*/ 286 h 304"/>
                  <a:gd name="T10" fmla="*/ 0 60000 65536"/>
                  <a:gd name="T11" fmla="*/ 0 60000 65536"/>
                  <a:gd name="T12" fmla="*/ 0 60000 65536"/>
                  <a:gd name="T13" fmla="*/ 0 60000 65536"/>
                  <a:gd name="T14" fmla="*/ 0 60000 65536"/>
                  <a:gd name="T15" fmla="*/ 0 w 95"/>
                  <a:gd name="T16" fmla="*/ 0 h 304"/>
                  <a:gd name="T17" fmla="*/ 95 w 95"/>
                  <a:gd name="T18" fmla="*/ 304 h 304"/>
                </a:gdLst>
                <a:ahLst/>
                <a:cxnLst>
                  <a:cxn ang="T10">
                    <a:pos x="T0" y="T1"/>
                  </a:cxn>
                  <a:cxn ang="T11">
                    <a:pos x="T2" y="T3"/>
                  </a:cxn>
                  <a:cxn ang="T12">
                    <a:pos x="T4" y="T5"/>
                  </a:cxn>
                  <a:cxn ang="T13">
                    <a:pos x="T6" y="T7"/>
                  </a:cxn>
                  <a:cxn ang="T14">
                    <a:pos x="T8" y="T9"/>
                  </a:cxn>
                </a:cxnLst>
                <a:rect l="T15" t="T16" r="T17" b="T18"/>
                <a:pathLst>
                  <a:path w="95" h="304">
                    <a:moveTo>
                      <a:pt x="0" y="304"/>
                    </a:moveTo>
                    <a:cubicBezTo>
                      <a:pt x="2" y="265"/>
                      <a:pt x="4" y="119"/>
                      <a:pt x="12" y="70"/>
                    </a:cubicBezTo>
                    <a:cubicBezTo>
                      <a:pt x="20" y="21"/>
                      <a:pt x="32" y="16"/>
                      <a:pt x="46" y="12"/>
                    </a:cubicBezTo>
                    <a:cubicBezTo>
                      <a:pt x="60" y="8"/>
                      <a:pt x="93" y="0"/>
                      <a:pt x="94" y="46"/>
                    </a:cubicBezTo>
                    <a:cubicBezTo>
                      <a:pt x="95" y="92"/>
                      <a:pt x="62" y="236"/>
                      <a:pt x="54" y="28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09" name="Freeform 6">
                <a:extLst>
                  <a:ext uri="{FF2B5EF4-FFF2-40B4-BE49-F238E27FC236}">
                    <a16:creationId xmlns:a16="http://schemas.microsoft.com/office/drawing/2014/main" xmlns="" id="{CA1A87DA-415B-49DD-B699-3B5690AA2544}"/>
                  </a:ext>
                </a:extLst>
              </p:cNvPr>
              <p:cNvSpPr>
                <a:spLocks/>
              </p:cNvSpPr>
              <p:nvPr/>
            </p:nvSpPr>
            <p:spPr bwMode="auto">
              <a:xfrm>
                <a:off x="2895" y="2461"/>
                <a:ext cx="445" cy="326"/>
              </a:xfrm>
              <a:custGeom>
                <a:avLst/>
                <a:gdLst>
                  <a:gd name="T0" fmla="*/ 19 w 445"/>
                  <a:gd name="T1" fmla="*/ 242 h 326"/>
                  <a:gd name="T2" fmla="*/ 25 w 445"/>
                  <a:gd name="T3" fmla="*/ 79 h 326"/>
                  <a:gd name="T4" fmla="*/ 175 w 445"/>
                  <a:gd name="T5" fmla="*/ 3 h 326"/>
                  <a:gd name="T6" fmla="*/ 225 w 445"/>
                  <a:gd name="T7" fmla="*/ 56 h 326"/>
                  <a:gd name="T8" fmla="*/ 300 w 445"/>
                  <a:gd name="T9" fmla="*/ 62 h 326"/>
                  <a:gd name="T10" fmla="*/ 385 w 445"/>
                  <a:gd name="T11" fmla="*/ 48 h 326"/>
                  <a:gd name="T12" fmla="*/ 441 w 445"/>
                  <a:gd name="T13" fmla="*/ 127 h 326"/>
                  <a:gd name="T14" fmla="*/ 411 w 445"/>
                  <a:gd name="T15" fmla="*/ 250 h 326"/>
                  <a:gd name="T16" fmla="*/ 347 w 445"/>
                  <a:gd name="T17" fmla="*/ 326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326"/>
                  <a:gd name="T29" fmla="*/ 445 w 445"/>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326">
                    <a:moveTo>
                      <a:pt x="19" y="242"/>
                    </a:moveTo>
                    <a:cubicBezTo>
                      <a:pt x="20" y="215"/>
                      <a:pt x="0" y="119"/>
                      <a:pt x="25" y="79"/>
                    </a:cubicBezTo>
                    <a:cubicBezTo>
                      <a:pt x="51" y="39"/>
                      <a:pt x="142" y="6"/>
                      <a:pt x="175" y="3"/>
                    </a:cubicBezTo>
                    <a:cubicBezTo>
                      <a:pt x="208" y="0"/>
                      <a:pt x="205" y="46"/>
                      <a:pt x="225" y="56"/>
                    </a:cubicBezTo>
                    <a:cubicBezTo>
                      <a:pt x="246" y="66"/>
                      <a:pt x="273" y="63"/>
                      <a:pt x="300" y="62"/>
                    </a:cubicBezTo>
                    <a:cubicBezTo>
                      <a:pt x="327" y="61"/>
                      <a:pt x="362" y="37"/>
                      <a:pt x="385" y="48"/>
                    </a:cubicBezTo>
                    <a:cubicBezTo>
                      <a:pt x="408" y="59"/>
                      <a:pt x="437" y="93"/>
                      <a:pt x="441" y="127"/>
                    </a:cubicBezTo>
                    <a:cubicBezTo>
                      <a:pt x="445" y="161"/>
                      <a:pt x="427" y="216"/>
                      <a:pt x="411" y="250"/>
                    </a:cubicBezTo>
                    <a:cubicBezTo>
                      <a:pt x="395" y="282"/>
                      <a:pt x="360" y="310"/>
                      <a:pt x="347" y="32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10" name="Freeform 7">
                <a:extLst>
                  <a:ext uri="{FF2B5EF4-FFF2-40B4-BE49-F238E27FC236}">
                    <a16:creationId xmlns:a16="http://schemas.microsoft.com/office/drawing/2014/main" xmlns="" id="{0912F46E-1AAF-4363-A320-8DC8CF1CF101}"/>
                  </a:ext>
                </a:extLst>
              </p:cNvPr>
              <p:cNvSpPr>
                <a:spLocks/>
              </p:cNvSpPr>
              <p:nvPr/>
            </p:nvSpPr>
            <p:spPr bwMode="auto">
              <a:xfrm rot="704098">
                <a:off x="3317" y="2542"/>
                <a:ext cx="455" cy="319"/>
              </a:xfrm>
              <a:custGeom>
                <a:avLst/>
                <a:gdLst>
                  <a:gd name="T0" fmla="*/ 85 w 455"/>
                  <a:gd name="T1" fmla="*/ 310 h 319"/>
                  <a:gd name="T2" fmla="*/ 6 w 455"/>
                  <a:gd name="T3" fmla="*/ 179 h 319"/>
                  <a:gd name="T4" fmla="*/ 53 w 455"/>
                  <a:gd name="T5" fmla="*/ 58 h 319"/>
                  <a:gd name="T6" fmla="*/ 171 w 455"/>
                  <a:gd name="T7" fmla="*/ 12 h 319"/>
                  <a:gd name="T8" fmla="*/ 267 w 455"/>
                  <a:gd name="T9" fmla="*/ 78 h 319"/>
                  <a:gd name="T10" fmla="*/ 348 w 455"/>
                  <a:gd name="T11" fmla="*/ 4 h 319"/>
                  <a:gd name="T12" fmla="*/ 438 w 455"/>
                  <a:gd name="T13" fmla="*/ 56 h 319"/>
                  <a:gd name="T14" fmla="*/ 445 w 455"/>
                  <a:gd name="T15" fmla="*/ 162 h 319"/>
                  <a:gd name="T16" fmla="*/ 416 w 455"/>
                  <a:gd name="T17" fmla="*/ 319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319"/>
                  <a:gd name="T29" fmla="*/ 455 w 455"/>
                  <a:gd name="T30" fmla="*/ 319 h 3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319">
                    <a:moveTo>
                      <a:pt x="85" y="310"/>
                    </a:moveTo>
                    <a:cubicBezTo>
                      <a:pt x="71" y="288"/>
                      <a:pt x="11" y="221"/>
                      <a:pt x="6" y="179"/>
                    </a:cubicBezTo>
                    <a:cubicBezTo>
                      <a:pt x="0" y="137"/>
                      <a:pt x="26" y="86"/>
                      <a:pt x="53" y="58"/>
                    </a:cubicBezTo>
                    <a:cubicBezTo>
                      <a:pt x="80" y="30"/>
                      <a:pt x="135" y="9"/>
                      <a:pt x="171" y="12"/>
                    </a:cubicBezTo>
                    <a:cubicBezTo>
                      <a:pt x="207" y="15"/>
                      <a:pt x="238" y="79"/>
                      <a:pt x="267" y="78"/>
                    </a:cubicBezTo>
                    <a:cubicBezTo>
                      <a:pt x="296" y="77"/>
                      <a:pt x="320" y="8"/>
                      <a:pt x="348" y="4"/>
                    </a:cubicBezTo>
                    <a:cubicBezTo>
                      <a:pt x="376" y="0"/>
                      <a:pt x="421" y="29"/>
                      <a:pt x="438" y="56"/>
                    </a:cubicBezTo>
                    <a:cubicBezTo>
                      <a:pt x="455" y="83"/>
                      <a:pt x="448" y="118"/>
                      <a:pt x="445" y="162"/>
                    </a:cubicBezTo>
                    <a:cubicBezTo>
                      <a:pt x="444" y="206"/>
                      <a:pt x="429" y="267"/>
                      <a:pt x="416" y="319"/>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11" name="Freeform 8">
                <a:extLst>
                  <a:ext uri="{FF2B5EF4-FFF2-40B4-BE49-F238E27FC236}">
                    <a16:creationId xmlns:a16="http://schemas.microsoft.com/office/drawing/2014/main" xmlns="" id="{9201BD28-07C5-4230-8913-65B929287278}"/>
                  </a:ext>
                </a:extLst>
              </p:cNvPr>
              <p:cNvSpPr>
                <a:spLocks/>
              </p:cNvSpPr>
              <p:nvPr/>
            </p:nvSpPr>
            <p:spPr bwMode="auto">
              <a:xfrm rot="621849">
                <a:off x="3759" y="2572"/>
                <a:ext cx="219" cy="352"/>
              </a:xfrm>
              <a:custGeom>
                <a:avLst/>
                <a:gdLst>
                  <a:gd name="T0" fmla="*/ 56 w 242"/>
                  <a:gd name="T1" fmla="*/ 377 h 322"/>
                  <a:gd name="T2" fmla="*/ 12 w 242"/>
                  <a:gd name="T3" fmla="*/ 156 h 322"/>
                  <a:gd name="T4" fmla="*/ 126 w 242"/>
                  <a:gd name="T5" fmla="*/ 11 h 322"/>
                  <a:gd name="T6" fmla="*/ 188 w 242"/>
                  <a:gd name="T7" fmla="*/ 92 h 322"/>
                  <a:gd name="T8" fmla="*/ 184 w 242"/>
                  <a:gd name="T9" fmla="*/ 271 h 322"/>
                  <a:gd name="T10" fmla="*/ 164 w 242"/>
                  <a:gd name="T11" fmla="*/ 385 h 322"/>
                  <a:gd name="T12" fmla="*/ 0 60000 65536"/>
                  <a:gd name="T13" fmla="*/ 0 60000 65536"/>
                  <a:gd name="T14" fmla="*/ 0 60000 65536"/>
                  <a:gd name="T15" fmla="*/ 0 60000 65536"/>
                  <a:gd name="T16" fmla="*/ 0 60000 65536"/>
                  <a:gd name="T17" fmla="*/ 0 60000 65536"/>
                  <a:gd name="T18" fmla="*/ 0 w 242"/>
                  <a:gd name="T19" fmla="*/ 0 h 322"/>
                  <a:gd name="T20" fmla="*/ 242 w 242"/>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42" h="322">
                    <a:moveTo>
                      <a:pt x="68" y="316"/>
                    </a:moveTo>
                    <a:cubicBezTo>
                      <a:pt x="59" y="285"/>
                      <a:pt x="0" y="182"/>
                      <a:pt x="14" y="131"/>
                    </a:cubicBezTo>
                    <a:cubicBezTo>
                      <a:pt x="28" y="80"/>
                      <a:pt x="118" y="18"/>
                      <a:pt x="154" y="9"/>
                    </a:cubicBezTo>
                    <a:cubicBezTo>
                      <a:pt x="190" y="0"/>
                      <a:pt x="218" y="41"/>
                      <a:pt x="230" y="77"/>
                    </a:cubicBezTo>
                    <a:cubicBezTo>
                      <a:pt x="242" y="113"/>
                      <a:pt x="229" y="186"/>
                      <a:pt x="224" y="227"/>
                    </a:cubicBezTo>
                    <a:cubicBezTo>
                      <a:pt x="219" y="268"/>
                      <a:pt x="205" y="302"/>
                      <a:pt x="200" y="322"/>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12" name="Freeform 9">
                <a:extLst>
                  <a:ext uri="{FF2B5EF4-FFF2-40B4-BE49-F238E27FC236}">
                    <a16:creationId xmlns:a16="http://schemas.microsoft.com/office/drawing/2014/main" xmlns="" id="{B321CD50-E6E5-4A78-9C93-1D5A7FBF0662}"/>
                  </a:ext>
                </a:extLst>
              </p:cNvPr>
              <p:cNvSpPr>
                <a:spLocks/>
              </p:cNvSpPr>
              <p:nvPr/>
            </p:nvSpPr>
            <p:spPr bwMode="auto">
              <a:xfrm rot="621849">
                <a:off x="3963" y="2619"/>
                <a:ext cx="215" cy="329"/>
              </a:xfrm>
              <a:custGeom>
                <a:avLst/>
                <a:gdLst>
                  <a:gd name="T0" fmla="*/ 35 w 299"/>
                  <a:gd name="T1" fmla="*/ 236 h 459"/>
                  <a:gd name="T2" fmla="*/ 2 w 299"/>
                  <a:gd name="T3" fmla="*/ 133 h 459"/>
                  <a:gd name="T4" fmla="*/ 21 w 299"/>
                  <a:gd name="T5" fmla="*/ 48 h 459"/>
                  <a:gd name="T6" fmla="*/ 88 w 299"/>
                  <a:gd name="T7" fmla="*/ 1 h 459"/>
                  <a:gd name="T8" fmla="*/ 144 w 299"/>
                  <a:gd name="T9" fmla="*/ 53 h 459"/>
                  <a:gd name="T10" fmla="*/ 154 w 299"/>
                  <a:gd name="T11" fmla="*/ 151 h 459"/>
                  <a:gd name="T12" fmla="*/ 139 w 299"/>
                  <a:gd name="T13" fmla="*/ 232 h 459"/>
                  <a:gd name="T14" fmla="*/ 0 60000 65536"/>
                  <a:gd name="T15" fmla="*/ 0 60000 65536"/>
                  <a:gd name="T16" fmla="*/ 0 60000 65536"/>
                  <a:gd name="T17" fmla="*/ 0 60000 65536"/>
                  <a:gd name="T18" fmla="*/ 0 60000 65536"/>
                  <a:gd name="T19" fmla="*/ 0 60000 65536"/>
                  <a:gd name="T20" fmla="*/ 0 60000 65536"/>
                  <a:gd name="T21" fmla="*/ 0 w 299"/>
                  <a:gd name="T22" fmla="*/ 0 h 459"/>
                  <a:gd name="T23" fmla="*/ 299 w 299"/>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459">
                    <a:moveTo>
                      <a:pt x="68" y="459"/>
                    </a:moveTo>
                    <a:cubicBezTo>
                      <a:pt x="38" y="389"/>
                      <a:pt x="8" y="319"/>
                      <a:pt x="4" y="258"/>
                    </a:cubicBezTo>
                    <a:cubicBezTo>
                      <a:pt x="0" y="197"/>
                      <a:pt x="14" y="136"/>
                      <a:pt x="41" y="93"/>
                    </a:cubicBezTo>
                    <a:cubicBezTo>
                      <a:pt x="68" y="50"/>
                      <a:pt x="130" y="0"/>
                      <a:pt x="169" y="2"/>
                    </a:cubicBezTo>
                    <a:cubicBezTo>
                      <a:pt x="208" y="4"/>
                      <a:pt x="257" y="54"/>
                      <a:pt x="278" y="103"/>
                    </a:cubicBezTo>
                    <a:cubicBezTo>
                      <a:pt x="299" y="152"/>
                      <a:pt x="298" y="237"/>
                      <a:pt x="297" y="295"/>
                    </a:cubicBezTo>
                    <a:cubicBezTo>
                      <a:pt x="296" y="353"/>
                      <a:pt x="282" y="401"/>
                      <a:pt x="269" y="450"/>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13" name="Freeform 10">
                <a:extLst>
                  <a:ext uri="{FF2B5EF4-FFF2-40B4-BE49-F238E27FC236}">
                    <a16:creationId xmlns:a16="http://schemas.microsoft.com/office/drawing/2014/main" xmlns="" id="{F8CA92DE-FDFB-413F-99A1-44A494B3BA95}"/>
                  </a:ext>
                </a:extLst>
              </p:cNvPr>
              <p:cNvSpPr>
                <a:spLocks/>
              </p:cNvSpPr>
              <p:nvPr/>
            </p:nvSpPr>
            <p:spPr bwMode="auto">
              <a:xfrm rot="621849">
                <a:off x="4169" y="2644"/>
                <a:ext cx="116" cy="326"/>
              </a:xfrm>
              <a:custGeom>
                <a:avLst/>
                <a:gdLst>
                  <a:gd name="T0" fmla="*/ 24 w 147"/>
                  <a:gd name="T1" fmla="*/ 222 h 478"/>
                  <a:gd name="T2" fmla="*/ 1 w 147"/>
                  <a:gd name="T3" fmla="*/ 150 h 478"/>
                  <a:gd name="T4" fmla="*/ 18 w 147"/>
                  <a:gd name="T5" fmla="*/ 48 h 478"/>
                  <a:gd name="T6" fmla="*/ 40 w 147"/>
                  <a:gd name="T7" fmla="*/ 10 h 478"/>
                  <a:gd name="T8" fmla="*/ 86 w 147"/>
                  <a:gd name="T9" fmla="*/ 103 h 478"/>
                  <a:gd name="T10" fmla="*/ 75 w 147"/>
                  <a:gd name="T11" fmla="*/ 205 h 478"/>
                  <a:gd name="T12" fmla="*/ 0 60000 65536"/>
                  <a:gd name="T13" fmla="*/ 0 60000 65536"/>
                  <a:gd name="T14" fmla="*/ 0 60000 65536"/>
                  <a:gd name="T15" fmla="*/ 0 60000 65536"/>
                  <a:gd name="T16" fmla="*/ 0 60000 65536"/>
                  <a:gd name="T17" fmla="*/ 0 60000 65536"/>
                  <a:gd name="T18" fmla="*/ 0 w 147"/>
                  <a:gd name="T19" fmla="*/ 0 h 478"/>
                  <a:gd name="T20" fmla="*/ 147 w 147"/>
                  <a:gd name="T21" fmla="*/ 478 h 478"/>
                </a:gdLst>
                <a:ahLst/>
                <a:cxnLst>
                  <a:cxn ang="T12">
                    <a:pos x="T0" y="T1"/>
                  </a:cxn>
                  <a:cxn ang="T13">
                    <a:pos x="T2" y="T3"/>
                  </a:cxn>
                  <a:cxn ang="T14">
                    <a:pos x="T4" y="T5"/>
                  </a:cxn>
                  <a:cxn ang="T15">
                    <a:pos x="T6" y="T7"/>
                  </a:cxn>
                  <a:cxn ang="T16">
                    <a:pos x="T8" y="T9"/>
                  </a:cxn>
                  <a:cxn ang="T17">
                    <a:pos x="T10" y="T11"/>
                  </a:cxn>
                </a:cxnLst>
                <a:rect l="T18" t="T19" r="T20" b="T21"/>
                <a:pathLst>
                  <a:path w="147" h="478">
                    <a:moveTo>
                      <a:pt x="38" y="478"/>
                    </a:moveTo>
                    <a:cubicBezTo>
                      <a:pt x="20" y="431"/>
                      <a:pt x="2" y="384"/>
                      <a:pt x="1" y="322"/>
                    </a:cubicBezTo>
                    <a:cubicBezTo>
                      <a:pt x="0" y="260"/>
                      <a:pt x="18" y="153"/>
                      <a:pt x="29" y="103"/>
                    </a:cubicBezTo>
                    <a:cubicBezTo>
                      <a:pt x="40" y="53"/>
                      <a:pt x="47" y="0"/>
                      <a:pt x="65" y="20"/>
                    </a:cubicBezTo>
                    <a:cubicBezTo>
                      <a:pt x="83" y="40"/>
                      <a:pt x="129" y="152"/>
                      <a:pt x="138" y="222"/>
                    </a:cubicBezTo>
                    <a:cubicBezTo>
                      <a:pt x="147" y="292"/>
                      <a:pt x="133" y="366"/>
                      <a:pt x="120" y="44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14" name="Freeform 11">
                <a:extLst>
                  <a:ext uri="{FF2B5EF4-FFF2-40B4-BE49-F238E27FC236}">
                    <a16:creationId xmlns:a16="http://schemas.microsoft.com/office/drawing/2014/main" xmlns="" id="{0D8A1F9D-3639-409E-8024-FA2A86252742}"/>
                  </a:ext>
                </a:extLst>
              </p:cNvPr>
              <p:cNvSpPr>
                <a:spLocks/>
              </p:cNvSpPr>
              <p:nvPr/>
            </p:nvSpPr>
            <p:spPr bwMode="auto">
              <a:xfrm rot="621849">
                <a:off x="903" y="1257"/>
                <a:ext cx="3532" cy="2472"/>
              </a:xfrm>
              <a:custGeom>
                <a:avLst/>
                <a:gdLst>
                  <a:gd name="T0" fmla="*/ 1553 w 4232"/>
                  <a:gd name="T1" fmla="*/ 1200 h 3017"/>
                  <a:gd name="T2" fmla="*/ 1381 w 4232"/>
                  <a:gd name="T3" fmla="*/ 1035 h 3017"/>
                  <a:gd name="T4" fmla="*/ 1292 w 4232"/>
                  <a:gd name="T5" fmla="*/ 782 h 3017"/>
                  <a:gd name="T6" fmla="*/ 1337 w 4232"/>
                  <a:gd name="T7" fmla="*/ 519 h 3017"/>
                  <a:gd name="T8" fmla="*/ 1362 w 4232"/>
                  <a:gd name="T9" fmla="*/ 273 h 3017"/>
                  <a:gd name="T10" fmla="*/ 1337 w 4232"/>
                  <a:gd name="T11" fmla="*/ 102 h 3017"/>
                  <a:gd name="T12" fmla="*/ 1304 w 4232"/>
                  <a:gd name="T13" fmla="*/ 16 h 3017"/>
                  <a:gd name="T14" fmla="*/ 1234 w 4232"/>
                  <a:gd name="T15" fmla="*/ 21 h 3017"/>
                  <a:gd name="T16" fmla="*/ 1101 w 4232"/>
                  <a:gd name="T17" fmla="*/ 144 h 3017"/>
                  <a:gd name="T18" fmla="*/ 980 w 4232"/>
                  <a:gd name="T19" fmla="*/ 316 h 3017"/>
                  <a:gd name="T20" fmla="*/ 820 w 4232"/>
                  <a:gd name="T21" fmla="*/ 451 h 3017"/>
                  <a:gd name="T22" fmla="*/ 598 w 4232"/>
                  <a:gd name="T23" fmla="*/ 488 h 3017"/>
                  <a:gd name="T24" fmla="*/ 394 w 4232"/>
                  <a:gd name="T25" fmla="*/ 396 h 3017"/>
                  <a:gd name="T26" fmla="*/ 305 w 4232"/>
                  <a:gd name="T27" fmla="*/ 311 h 3017"/>
                  <a:gd name="T28" fmla="*/ 247 w 4232"/>
                  <a:gd name="T29" fmla="*/ 225 h 3017"/>
                  <a:gd name="T30" fmla="*/ 152 w 4232"/>
                  <a:gd name="T31" fmla="*/ 188 h 3017"/>
                  <a:gd name="T32" fmla="*/ 24 w 4232"/>
                  <a:gd name="T33" fmla="*/ 243 h 3017"/>
                  <a:gd name="T34" fmla="*/ 6 w 4232"/>
                  <a:gd name="T35" fmla="*/ 347 h 3017"/>
                  <a:gd name="T36" fmla="*/ 57 w 4232"/>
                  <a:gd name="T37" fmla="*/ 488 h 3017"/>
                  <a:gd name="T38" fmla="*/ 152 w 4232"/>
                  <a:gd name="T39" fmla="*/ 666 h 3017"/>
                  <a:gd name="T40" fmla="*/ 254 w 4232"/>
                  <a:gd name="T41" fmla="*/ 918 h 3017"/>
                  <a:gd name="T42" fmla="*/ 330 w 4232"/>
                  <a:gd name="T43" fmla="*/ 1182 h 3017"/>
                  <a:gd name="T44" fmla="*/ 350 w 4232"/>
                  <a:gd name="T45" fmla="*/ 1385 h 3017"/>
                  <a:gd name="T46" fmla="*/ 406 w 4232"/>
                  <a:gd name="T47" fmla="*/ 1568 h 3017"/>
                  <a:gd name="T48" fmla="*/ 541 w 4232"/>
                  <a:gd name="T49" fmla="*/ 1783 h 3017"/>
                  <a:gd name="T50" fmla="*/ 738 w 4232"/>
                  <a:gd name="T51" fmla="*/ 1949 h 3017"/>
                  <a:gd name="T52" fmla="*/ 1139 w 4232"/>
                  <a:gd name="T53" fmla="*/ 1986 h 3017"/>
                  <a:gd name="T54" fmla="*/ 1642 w 4232"/>
                  <a:gd name="T55" fmla="*/ 1986 h 3017"/>
                  <a:gd name="T56" fmla="*/ 2177 w 4232"/>
                  <a:gd name="T57" fmla="*/ 2023 h 3017"/>
                  <a:gd name="T58" fmla="*/ 2553 w 4232"/>
                  <a:gd name="T59" fmla="*/ 2004 h 3017"/>
                  <a:gd name="T60" fmla="*/ 2794 w 4232"/>
                  <a:gd name="T61" fmla="*/ 1955 h 3017"/>
                  <a:gd name="T62" fmla="*/ 2897 w 4232"/>
                  <a:gd name="T63" fmla="*/ 1869 h 3017"/>
                  <a:gd name="T64" fmla="*/ 2948 w 4232"/>
                  <a:gd name="T65" fmla="*/ 1667 h 3017"/>
                  <a:gd name="T66" fmla="*/ 2897 w 4232"/>
                  <a:gd name="T67" fmla="*/ 1519 h 3017"/>
                  <a:gd name="T68" fmla="*/ 2820 w 4232"/>
                  <a:gd name="T69" fmla="*/ 1359 h 3017"/>
                  <a:gd name="T70" fmla="*/ 2808 w 4232"/>
                  <a:gd name="T71" fmla="*/ 1250 h 3017"/>
                  <a:gd name="T72" fmla="*/ 2865 w 4232"/>
                  <a:gd name="T73" fmla="*/ 1114 h 3017"/>
                  <a:gd name="T74" fmla="*/ 2648 w 4232"/>
                  <a:gd name="T75" fmla="*/ 1187 h 3017"/>
                  <a:gd name="T76" fmla="*/ 2101 w 4232"/>
                  <a:gd name="T77" fmla="*/ 1169 h 3017"/>
                  <a:gd name="T78" fmla="*/ 1724 w 4232"/>
                  <a:gd name="T79" fmla="*/ 1145 h 3017"/>
                  <a:gd name="T80" fmla="*/ 1489 w 4232"/>
                  <a:gd name="T81" fmla="*/ 1053 h 3017"/>
                  <a:gd name="T82" fmla="*/ 1343 w 4232"/>
                  <a:gd name="T83" fmla="*/ 986 h 30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2"/>
                  <a:gd name="T127" fmla="*/ 0 h 3017"/>
                  <a:gd name="T128" fmla="*/ 4232 w 4232"/>
                  <a:gd name="T129" fmla="*/ 3017 h 30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2" h="3017">
                    <a:moveTo>
                      <a:pt x="2230" y="1788"/>
                    </a:moveTo>
                    <a:cubicBezTo>
                      <a:pt x="2137" y="1716"/>
                      <a:pt x="2045" y="1645"/>
                      <a:pt x="1983" y="1541"/>
                    </a:cubicBezTo>
                    <a:cubicBezTo>
                      <a:pt x="1921" y="1437"/>
                      <a:pt x="1866" y="1294"/>
                      <a:pt x="1855" y="1166"/>
                    </a:cubicBezTo>
                    <a:cubicBezTo>
                      <a:pt x="1844" y="1038"/>
                      <a:pt x="1902" y="899"/>
                      <a:pt x="1919" y="773"/>
                    </a:cubicBezTo>
                    <a:cubicBezTo>
                      <a:pt x="1936" y="647"/>
                      <a:pt x="1955" y="511"/>
                      <a:pt x="1955" y="407"/>
                    </a:cubicBezTo>
                    <a:cubicBezTo>
                      <a:pt x="1955" y="303"/>
                      <a:pt x="1933" y="215"/>
                      <a:pt x="1919" y="151"/>
                    </a:cubicBezTo>
                    <a:cubicBezTo>
                      <a:pt x="1905" y="87"/>
                      <a:pt x="1897" y="43"/>
                      <a:pt x="1873" y="23"/>
                    </a:cubicBezTo>
                    <a:cubicBezTo>
                      <a:pt x="1849" y="3"/>
                      <a:pt x="1821" y="0"/>
                      <a:pt x="1772" y="32"/>
                    </a:cubicBezTo>
                    <a:cubicBezTo>
                      <a:pt x="1723" y="64"/>
                      <a:pt x="1641" y="142"/>
                      <a:pt x="1580" y="215"/>
                    </a:cubicBezTo>
                    <a:cubicBezTo>
                      <a:pt x="1519" y="288"/>
                      <a:pt x="1474" y="395"/>
                      <a:pt x="1407" y="471"/>
                    </a:cubicBezTo>
                    <a:cubicBezTo>
                      <a:pt x="1340" y="547"/>
                      <a:pt x="1269" y="629"/>
                      <a:pt x="1178" y="672"/>
                    </a:cubicBezTo>
                    <a:cubicBezTo>
                      <a:pt x="1087" y="715"/>
                      <a:pt x="960" y="741"/>
                      <a:pt x="858" y="727"/>
                    </a:cubicBezTo>
                    <a:cubicBezTo>
                      <a:pt x="756" y="713"/>
                      <a:pt x="636" y="634"/>
                      <a:pt x="566" y="590"/>
                    </a:cubicBezTo>
                    <a:cubicBezTo>
                      <a:pt x="496" y="546"/>
                      <a:pt x="473" y="505"/>
                      <a:pt x="438" y="462"/>
                    </a:cubicBezTo>
                    <a:cubicBezTo>
                      <a:pt x="403" y="419"/>
                      <a:pt x="392" y="364"/>
                      <a:pt x="355" y="334"/>
                    </a:cubicBezTo>
                    <a:cubicBezTo>
                      <a:pt x="318" y="304"/>
                      <a:pt x="271" y="275"/>
                      <a:pt x="218" y="279"/>
                    </a:cubicBezTo>
                    <a:cubicBezTo>
                      <a:pt x="165" y="283"/>
                      <a:pt x="70" y="321"/>
                      <a:pt x="35" y="361"/>
                    </a:cubicBezTo>
                    <a:cubicBezTo>
                      <a:pt x="0" y="401"/>
                      <a:pt x="0" y="456"/>
                      <a:pt x="8" y="517"/>
                    </a:cubicBezTo>
                    <a:cubicBezTo>
                      <a:pt x="16" y="578"/>
                      <a:pt x="46" y="648"/>
                      <a:pt x="81" y="727"/>
                    </a:cubicBezTo>
                    <a:cubicBezTo>
                      <a:pt x="116" y="806"/>
                      <a:pt x="171" y="885"/>
                      <a:pt x="218" y="992"/>
                    </a:cubicBezTo>
                    <a:cubicBezTo>
                      <a:pt x="265" y="1099"/>
                      <a:pt x="321" y="1239"/>
                      <a:pt x="364" y="1367"/>
                    </a:cubicBezTo>
                    <a:cubicBezTo>
                      <a:pt x="407" y="1495"/>
                      <a:pt x="451" y="1644"/>
                      <a:pt x="474" y="1760"/>
                    </a:cubicBezTo>
                    <a:cubicBezTo>
                      <a:pt x="497" y="1876"/>
                      <a:pt x="484" y="1966"/>
                      <a:pt x="502" y="2062"/>
                    </a:cubicBezTo>
                    <a:cubicBezTo>
                      <a:pt x="520" y="2158"/>
                      <a:pt x="538" y="2237"/>
                      <a:pt x="584" y="2336"/>
                    </a:cubicBezTo>
                    <a:cubicBezTo>
                      <a:pt x="630" y="2435"/>
                      <a:pt x="697" y="2562"/>
                      <a:pt x="776" y="2656"/>
                    </a:cubicBezTo>
                    <a:cubicBezTo>
                      <a:pt x="855" y="2750"/>
                      <a:pt x="916" y="2853"/>
                      <a:pt x="1059" y="2903"/>
                    </a:cubicBezTo>
                    <a:cubicBezTo>
                      <a:pt x="1202" y="2953"/>
                      <a:pt x="1419" y="2949"/>
                      <a:pt x="1635" y="2958"/>
                    </a:cubicBezTo>
                    <a:cubicBezTo>
                      <a:pt x="1851" y="2967"/>
                      <a:pt x="2110" y="2949"/>
                      <a:pt x="2358" y="2958"/>
                    </a:cubicBezTo>
                    <a:cubicBezTo>
                      <a:pt x="2606" y="2967"/>
                      <a:pt x="2908" y="3009"/>
                      <a:pt x="3126" y="3013"/>
                    </a:cubicBezTo>
                    <a:cubicBezTo>
                      <a:pt x="3344" y="3017"/>
                      <a:pt x="3517" y="3002"/>
                      <a:pt x="3665" y="2985"/>
                    </a:cubicBezTo>
                    <a:cubicBezTo>
                      <a:pt x="3813" y="2968"/>
                      <a:pt x="3930" y="2946"/>
                      <a:pt x="4012" y="2912"/>
                    </a:cubicBezTo>
                    <a:cubicBezTo>
                      <a:pt x="4094" y="2878"/>
                      <a:pt x="4122" y="2856"/>
                      <a:pt x="4159" y="2784"/>
                    </a:cubicBezTo>
                    <a:cubicBezTo>
                      <a:pt x="4196" y="2712"/>
                      <a:pt x="4232" y="2570"/>
                      <a:pt x="4232" y="2483"/>
                    </a:cubicBezTo>
                    <a:cubicBezTo>
                      <a:pt x="4232" y="2396"/>
                      <a:pt x="4190" y="2339"/>
                      <a:pt x="4159" y="2263"/>
                    </a:cubicBezTo>
                    <a:cubicBezTo>
                      <a:pt x="4128" y="2187"/>
                      <a:pt x="4070" y="2092"/>
                      <a:pt x="4049" y="2025"/>
                    </a:cubicBezTo>
                    <a:cubicBezTo>
                      <a:pt x="4028" y="1958"/>
                      <a:pt x="4020" y="1922"/>
                      <a:pt x="4031" y="1861"/>
                    </a:cubicBezTo>
                    <a:cubicBezTo>
                      <a:pt x="4042" y="1800"/>
                      <a:pt x="4151" y="1675"/>
                      <a:pt x="4113" y="1660"/>
                    </a:cubicBezTo>
                    <a:cubicBezTo>
                      <a:pt x="4075" y="1645"/>
                      <a:pt x="3985" y="1755"/>
                      <a:pt x="3802" y="1769"/>
                    </a:cubicBezTo>
                    <a:cubicBezTo>
                      <a:pt x="3619" y="1783"/>
                      <a:pt x="3237" y="1753"/>
                      <a:pt x="3016" y="1742"/>
                    </a:cubicBezTo>
                    <a:cubicBezTo>
                      <a:pt x="2795" y="1731"/>
                      <a:pt x="2622" y="1734"/>
                      <a:pt x="2476" y="1705"/>
                    </a:cubicBezTo>
                    <a:cubicBezTo>
                      <a:pt x="2330" y="1676"/>
                      <a:pt x="2229" y="1607"/>
                      <a:pt x="2138" y="1568"/>
                    </a:cubicBezTo>
                    <a:cubicBezTo>
                      <a:pt x="2047" y="1529"/>
                      <a:pt x="1987" y="1498"/>
                      <a:pt x="1928" y="1468"/>
                    </a:cubicBez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6407" name="Oval 12">
              <a:extLst>
                <a:ext uri="{FF2B5EF4-FFF2-40B4-BE49-F238E27FC236}">
                  <a16:creationId xmlns:a16="http://schemas.microsoft.com/office/drawing/2014/main" xmlns="" id="{819E4D87-39D5-4EB8-8154-37C9A9FC4BE3}"/>
                </a:ext>
              </a:extLst>
            </p:cNvPr>
            <p:cNvSpPr>
              <a:spLocks noChangeArrowheads="1"/>
            </p:cNvSpPr>
            <p:nvPr/>
          </p:nvSpPr>
          <p:spPr bwMode="auto">
            <a:xfrm rot="621849">
              <a:off x="-1550" y="-1092"/>
              <a:ext cx="253" cy="216"/>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6388" name="Freeform 13">
            <a:extLst>
              <a:ext uri="{FF2B5EF4-FFF2-40B4-BE49-F238E27FC236}">
                <a16:creationId xmlns:a16="http://schemas.microsoft.com/office/drawing/2014/main" xmlns="" id="{804856FE-5308-453E-AB3D-7796623874F6}"/>
              </a:ext>
            </a:extLst>
          </p:cNvPr>
          <p:cNvSpPr>
            <a:spLocks/>
          </p:cNvSpPr>
          <p:nvPr/>
        </p:nvSpPr>
        <p:spPr bwMode="auto">
          <a:xfrm>
            <a:off x="919163" y="2070100"/>
            <a:ext cx="696912" cy="1011238"/>
          </a:xfrm>
          <a:custGeom>
            <a:avLst/>
            <a:gdLst>
              <a:gd name="T0" fmla="*/ 768636020 w 504"/>
              <a:gd name="T1" fmla="*/ 0 h 777"/>
              <a:gd name="T2" fmla="*/ 961751118 w 504"/>
              <a:gd name="T3" fmla="*/ 481042154 h 777"/>
              <a:gd name="T4" fmla="*/ 785844487 w 504"/>
              <a:gd name="T5" fmla="*/ 806253492 h 777"/>
              <a:gd name="T6" fmla="*/ 244740588 w 504"/>
              <a:gd name="T7" fmla="*/ 1068793960 h 777"/>
              <a:gd name="T8" fmla="*/ 0 w 504"/>
              <a:gd name="T9" fmla="*/ 1316090379 h 777"/>
              <a:gd name="T10" fmla="*/ 0 60000 65536"/>
              <a:gd name="T11" fmla="*/ 0 60000 65536"/>
              <a:gd name="T12" fmla="*/ 0 60000 65536"/>
              <a:gd name="T13" fmla="*/ 0 60000 65536"/>
              <a:gd name="T14" fmla="*/ 0 60000 65536"/>
              <a:gd name="T15" fmla="*/ 0 w 504"/>
              <a:gd name="T16" fmla="*/ 0 h 777"/>
              <a:gd name="T17" fmla="*/ 504 w 504"/>
              <a:gd name="T18" fmla="*/ 777 h 777"/>
            </a:gdLst>
            <a:ahLst/>
            <a:cxnLst>
              <a:cxn ang="T10">
                <a:pos x="T0" y="T1"/>
              </a:cxn>
              <a:cxn ang="T11">
                <a:pos x="T2" y="T3"/>
              </a:cxn>
              <a:cxn ang="T12">
                <a:pos x="T4" y="T5"/>
              </a:cxn>
              <a:cxn ang="T13">
                <a:pos x="T6" y="T7"/>
              </a:cxn>
              <a:cxn ang="T14">
                <a:pos x="T8" y="T9"/>
              </a:cxn>
            </a:cxnLst>
            <a:rect l="T15" t="T16" r="T17" b="T18"/>
            <a:pathLst>
              <a:path w="504" h="777">
                <a:moveTo>
                  <a:pt x="402" y="0"/>
                </a:moveTo>
                <a:cubicBezTo>
                  <a:pt x="419" y="46"/>
                  <a:pt x="502" y="205"/>
                  <a:pt x="503" y="284"/>
                </a:cubicBezTo>
                <a:cubicBezTo>
                  <a:pt x="504" y="363"/>
                  <a:pt x="473" y="418"/>
                  <a:pt x="411" y="476"/>
                </a:cubicBezTo>
                <a:cubicBezTo>
                  <a:pt x="349" y="534"/>
                  <a:pt x="196" y="581"/>
                  <a:pt x="128" y="631"/>
                </a:cubicBezTo>
                <a:cubicBezTo>
                  <a:pt x="60" y="681"/>
                  <a:pt x="30" y="729"/>
                  <a:pt x="0" y="777"/>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89" name="Freeform 14">
            <a:extLst>
              <a:ext uri="{FF2B5EF4-FFF2-40B4-BE49-F238E27FC236}">
                <a16:creationId xmlns:a16="http://schemas.microsoft.com/office/drawing/2014/main" xmlns="" id="{3CF7D860-130F-4E32-BB90-725CA4CE1BED}"/>
              </a:ext>
            </a:extLst>
          </p:cNvPr>
          <p:cNvSpPr>
            <a:spLocks/>
          </p:cNvSpPr>
          <p:nvPr/>
        </p:nvSpPr>
        <p:spPr bwMode="auto">
          <a:xfrm>
            <a:off x="4451350" y="2622550"/>
            <a:ext cx="2974975" cy="444500"/>
          </a:xfrm>
          <a:custGeom>
            <a:avLst/>
            <a:gdLst>
              <a:gd name="T0" fmla="*/ 0 w 2048"/>
              <a:gd name="T1" fmla="*/ 711778297 h 226"/>
              <a:gd name="T2" fmla="*/ 335508256 w 2048"/>
              <a:gd name="T3" fmla="*/ 506755555 h 226"/>
              <a:gd name="T4" fmla="*/ 772302343 w 2048"/>
              <a:gd name="T5" fmla="*/ 711778297 h 226"/>
              <a:gd name="T6" fmla="*/ 1194325878 w 2048"/>
              <a:gd name="T7" fmla="*/ 800751045 h 226"/>
              <a:gd name="T8" fmla="*/ 1580478683 w 2048"/>
              <a:gd name="T9" fmla="*/ 684699207 h 226"/>
              <a:gd name="T10" fmla="*/ 2002500766 w 2048"/>
              <a:gd name="T11" fmla="*/ 858775981 h 226"/>
              <a:gd name="T12" fmla="*/ 2147483647 w 2048"/>
              <a:gd name="T13" fmla="*/ 773671955 h 226"/>
              <a:gd name="T14" fmla="*/ 2147483647 w 2048"/>
              <a:gd name="T15" fmla="*/ 653753361 h 226"/>
              <a:gd name="T16" fmla="*/ 2147483647 w 2048"/>
              <a:gd name="T17" fmla="*/ 618936826 h 226"/>
              <a:gd name="T18" fmla="*/ 2147483647 w 2048"/>
              <a:gd name="T19" fmla="*/ 568649336 h 226"/>
              <a:gd name="T20" fmla="*/ 2147483647 w 2048"/>
              <a:gd name="T21" fmla="*/ 247574694 h 226"/>
              <a:gd name="T22" fmla="*/ 2147483647 w 2048"/>
              <a:gd name="T23" fmla="*/ 394572439 h 226"/>
              <a:gd name="T24" fmla="*/ 2147483647 w 2048"/>
              <a:gd name="T25" fmla="*/ 189549758 h 226"/>
              <a:gd name="T26" fmla="*/ 2147483647 w 2048"/>
              <a:gd name="T27" fmla="*/ 394572439 h 226"/>
              <a:gd name="T28" fmla="*/ 2147483647 w 2048"/>
              <a:gd name="T29" fmla="*/ 15472927 h 226"/>
              <a:gd name="T30" fmla="*/ 2147483647 w 2048"/>
              <a:gd name="T31" fmla="*/ 47967646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8"/>
              <a:gd name="T49" fmla="*/ 0 h 226"/>
              <a:gd name="T50" fmla="*/ 2048 w 2048"/>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8" h="226">
                <a:moveTo>
                  <a:pt x="0" y="184"/>
                </a:moveTo>
                <a:cubicBezTo>
                  <a:pt x="49" y="158"/>
                  <a:pt x="98" y="131"/>
                  <a:pt x="159" y="131"/>
                </a:cubicBezTo>
                <a:cubicBezTo>
                  <a:pt x="220" y="131"/>
                  <a:pt x="298" y="172"/>
                  <a:pt x="366" y="184"/>
                </a:cubicBezTo>
                <a:cubicBezTo>
                  <a:pt x="434" y="196"/>
                  <a:pt x="502" y="208"/>
                  <a:pt x="566" y="207"/>
                </a:cubicBezTo>
                <a:cubicBezTo>
                  <a:pt x="629" y="206"/>
                  <a:pt x="685" y="174"/>
                  <a:pt x="749" y="177"/>
                </a:cubicBezTo>
                <a:cubicBezTo>
                  <a:pt x="813" y="179"/>
                  <a:pt x="881" y="218"/>
                  <a:pt x="949" y="222"/>
                </a:cubicBezTo>
                <a:cubicBezTo>
                  <a:pt x="1017" y="226"/>
                  <a:pt x="1090" y="209"/>
                  <a:pt x="1155" y="200"/>
                </a:cubicBezTo>
                <a:cubicBezTo>
                  <a:pt x="1221" y="191"/>
                  <a:pt x="1286" y="176"/>
                  <a:pt x="1339" y="169"/>
                </a:cubicBezTo>
                <a:cubicBezTo>
                  <a:pt x="1392" y="162"/>
                  <a:pt x="1424" y="164"/>
                  <a:pt x="1474" y="160"/>
                </a:cubicBezTo>
                <a:cubicBezTo>
                  <a:pt x="1524" y="156"/>
                  <a:pt x="1596" y="163"/>
                  <a:pt x="1642" y="147"/>
                </a:cubicBezTo>
                <a:cubicBezTo>
                  <a:pt x="1688" y="131"/>
                  <a:pt x="1714" y="71"/>
                  <a:pt x="1750" y="64"/>
                </a:cubicBezTo>
                <a:cubicBezTo>
                  <a:pt x="1786" y="57"/>
                  <a:pt x="1827" y="104"/>
                  <a:pt x="1857" y="102"/>
                </a:cubicBezTo>
                <a:cubicBezTo>
                  <a:pt x="1887" y="100"/>
                  <a:pt x="1909" y="49"/>
                  <a:pt x="1929" y="49"/>
                </a:cubicBezTo>
                <a:cubicBezTo>
                  <a:pt x="1949" y="49"/>
                  <a:pt x="1962" y="109"/>
                  <a:pt x="1977" y="102"/>
                </a:cubicBezTo>
                <a:cubicBezTo>
                  <a:pt x="1991" y="95"/>
                  <a:pt x="2004" y="0"/>
                  <a:pt x="2017" y="4"/>
                </a:cubicBezTo>
                <a:cubicBezTo>
                  <a:pt x="2029" y="8"/>
                  <a:pt x="2043" y="105"/>
                  <a:pt x="2048" y="1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0" name="Freeform 15">
            <a:extLst>
              <a:ext uri="{FF2B5EF4-FFF2-40B4-BE49-F238E27FC236}">
                <a16:creationId xmlns:a16="http://schemas.microsoft.com/office/drawing/2014/main" xmlns="" id="{561FEDA2-D2A1-4B0F-A5C4-AA2D964C97B3}"/>
              </a:ext>
            </a:extLst>
          </p:cNvPr>
          <p:cNvSpPr>
            <a:spLocks/>
          </p:cNvSpPr>
          <p:nvPr/>
        </p:nvSpPr>
        <p:spPr bwMode="auto">
          <a:xfrm>
            <a:off x="6789738" y="1135063"/>
            <a:ext cx="617537" cy="1600200"/>
          </a:xfrm>
          <a:custGeom>
            <a:avLst/>
            <a:gdLst>
              <a:gd name="T0" fmla="*/ 624143942 w 611"/>
              <a:gd name="T1" fmla="*/ 2058392150 h 1244"/>
              <a:gd name="T2" fmla="*/ 587369679 w 611"/>
              <a:gd name="T3" fmla="*/ 1649691712 h 1244"/>
              <a:gd name="T4" fmla="*/ 428013738 w 611"/>
              <a:gd name="T5" fmla="*/ 1302214014 h 1244"/>
              <a:gd name="T6" fmla="*/ 418819414 w 611"/>
              <a:gd name="T7" fmla="*/ 967974300 h 1244"/>
              <a:gd name="T8" fmla="*/ 409626101 w 611"/>
              <a:gd name="T9" fmla="*/ 787616137 h 1244"/>
              <a:gd name="T10" fmla="*/ 325862446 w 611"/>
              <a:gd name="T11" fmla="*/ 741286249 h 1244"/>
              <a:gd name="T12" fmla="*/ 110322821 w 611"/>
              <a:gd name="T13" fmla="*/ 817399912 h 1244"/>
              <a:gd name="T14" fmla="*/ 17365829 w 611"/>
              <a:gd name="T15" fmla="*/ 529489925 h 1244"/>
              <a:gd name="T16" fmla="*/ 8172510 w 611"/>
              <a:gd name="T17" fmla="*/ 152228653 h 1244"/>
              <a:gd name="T18" fmla="*/ 44946787 w 611"/>
              <a:gd name="T19" fmla="*/ 0 h 1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1244"/>
              <a:gd name="T32" fmla="*/ 611 w 611"/>
              <a:gd name="T33" fmla="*/ 1244 h 1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1244">
                <a:moveTo>
                  <a:pt x="611" y="1244"/>
                </a:moveTo>
                <a:cubicBezTo>
                  <a:pt x="609" y="1158"/>
                  <a:pt x="607" y="1073"/>
                  <a:pt x="575" y="997"/>
                </a:cubicBezTo>
                <a:cubicBezTo>
                  <a:pt x="543" y="921"/>
                  <a:pt x="446" y="855"/>
                  <a:pt x="419" y="787"/>
                </a:cubicBezTo>
                <a:cubicBezTo>
                  <a:pt x="392" y="719"/>
                  <a:pt x="413" y="637"/>
                  <a:pt x="410" y="585"/>
                </a:cubicBezTo>
                <a:cubicBezTo>
                  <a:pt x="407" y="533"/>
                  <a:pt x="416" y="499"/>
                  <a:pt x="401" y="476"/>
                </a:cubicBezTo>
                <a:cubicBezTo>
                  <a:pt x="386" y="453"/>
                  <a:pt x="368" y="445"/>
                  <a:pt x="319" y="448"/>
                </a:cubicBezTo>
                <a:cubicBezTo>
                  <a:pt x="270" y="451"/>
                  <a:pt x="158" y="515"/>
                  <a:pt x="108" y="494"/>
                </a:cubicBezTo>
                <a:cubicBezTo>
                  <a:pt x="58" y="473"/>
                  <a:pt x="34" y="387"/>
                  <a:pt x="17" y="320"/>
                </a:cubicBezTo>
                <a:cubicBezTo>
                  <a:pt x="0" y="253"/>
                  <a:pt x="4" y="145"/>
                  <a:pt x="8" y="92"/>
                </a:cubicBezTo>
                <a:cubicBezTo>
                  <a:pt x="12" y="39"/>
                  <a:pt x="28" y="19"/>
                  <a:pt x="4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1" name="Freeform 16">
            <a:extLst>
              <a:ext uri="{FF2B5EF4-FFF2-40B4-BE49-F238E27FC236}">
                <a16:creationId xmlns:a16="http://schemas.microsoft.com/office/drawing/2014/main" xmlns="" id="{4A7047CB-7FE6-44B2-AF34-4755502AAE2A}"/>
              </a:ext>
            </a:extLst>
          </p:cNvPr>
          <p:cNvSpPr>
            <a:spLocks/>
          </p:cNvSpPr>
          <p:nvPr/>
        </p:nvSpPr>
        <p:spPr bwMode="auto">
          <a:xfrm>
            <a:off x="1031875" y="1884363"/>
            <a:ext cx="455613" cy="211137"/>
          </a:xfrm>
          <a:custGeom>
            <a:avLst/>
            <a:gdLst>
              <a:gd name="T0" fmla="*/ 630951932 w 329"/>
              <a:gd name="T1" fmla="*/ 275177958 h 162"/>
              <a:gd name="T2" fmla="*/ 473693494 w 329"/>
              <a:gd name="T3" fmla="*/ 40767682 h 162"/>
              <a:gd name="T4" fmla="*/ 122738539 w 329"/>
              <a:gd name="T5" fmla="*/ 25479805 h 162"/>
              <a:gd name="T6" fmla="*/ 0 w 329"/>
              <a:gd name="T7" fmla="*/ 40767682 h 162"/>
              <a:gd name="T8" fmla="*/ 0 60000 65536"/>
              <a:gd name="T9" fmla="*/ 0 60000 65536"/>
              <a:gd name="T10" fmla="*/ 0 60000 65536"/>
              <a:gd name="T11" fmla="*/ 0 60000 65536"/>
              <a:gd name="T12" fmla="*/ 0 w 329"/>
              <a:gd name="T13" fmla="*/ 0 h 162"/>
              <a:gd name="T14" fmla="*/ 329 w 329"/>
              <a:gd name="T15" fmla="*/ 162 h 162"/>
            </a:gdLst>
            <a:ahLst/>
            <a:cxnLst>
              <a:cxn ang="T8">
                <a:pos x="T0" y="T1"/>
              </a:cxn>
              <a:cxn ang="T9">
                <a:pos x="T2" y="T3"/>
              </a:cxn>
              <a:cxn ang="T10">
                <a:pos x="T4" y="T5"/>
              </a:cxn>
              <a:cxn ang="T11">
                <a:pos x="T6" y="T7"/>
              </a:cxn>
            </a:cxnLst>
            <a:rect l="T12" t="T13" r="T14" b="T15"/>
            <a:pathLst>
              <a:path w="329" h="162">
                <a:moveTo>
                  <a:pt x="329" y="162"/>
                </a:moveTo>
                <a:cubicBezTo>
                  <a:pt x="310" y="105"/>
                  <a:pt x="291" y="48"/>
                  <a:pt x="247" y="24"/>
                </a:cubicBezTo>
                <a:cubicBezTo>
                  <a:pt x="203" y="0"/>
                  <a:pt x="105" y="15"/>
                  <a:pt x="64" y="15"/>
                </a:cubicBezTo>
                <a:cubicBezTo>
                  <a:pt x="23" y="15"/>
                  <a:pt x="11" y="19"/>
                  <a:pt x="0" y="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2" name="Freeform 17">
            <a:extLst>
              <a:ext uri="{FF2B5EF4-FFF2-40B4-BE49-F238E27FC236}">
                <a16:creationId xmlns:a16="http://schemas.microsoft.com/office/drawing/2014/main" xmlns="" id="{9004BF6E-B9A6-4504-AF34-0730BFC52563}"/>
              </a:ext>
            </a:extLst>
          </p:cNvPr>
          <p:cNvSpPr>
            <a:spLocks/>
          </p:cNvSpPr>
          <p:nvPr/>
        </p:nvSpPr>
        <p:spPr bwMode="auto">
          <a:xfrm>
            <a:off x="5614988" y="763588"/>
            <a:ext cx="614362" cy="363537"/>
          </a:xfrm>
          <a:custGeom>
            <a:avLst/>
            <a:gdLst>
              <a:gd name="T0" fmla="*/ 0 w 444"/>
              <a:gd name="T1" fmla="*/ 107884792 h 280"/>
              <a:gd name="T2" fmla="*/ 541838250 w 444"/>
              <a:gd name="T3" fmla="*/ 431540465 h 280"/>
              <a:gd name="T4" fmla="*/ 804140484 w 444"/>
              <a:gd name="T5" fmla="*/ 353998057 h 280"/>
              <a:gd name="T6" fmla="*/ 821373056 w 444"/>
              <a:gd name="T7" fmla="*/ 0 h 280"/>
              <a:gd name="T8" fmla="*/ 0 60000 65536"/>
              <a:gd name="T9" fmla="*/ 0 60000 65536"/>
              <a:gd name="T10" fmla="*/ 0 60000 65536"/>
              <a:gd name="T11" fmla="*/ 0 60000 65536"/>
              <a:gd name="T12" fmla="*/ 0 w 444"/>
              <a:gd name="T13" fmla="*/ 0 h 280"/>
              <a:gd name="T14" fmla="*/ 444 w 444"/>
              <a:gd name="T15" fmla="*/ 280 h 280"/>
            </a:gdLst>
            <a:ahLst/>
            <a:cxnLst>
              <a:cxn ang="T8">
                <a:pos x="T0" y="T1"/>
              </a:cxn>
              <a:cxn ang="T9">
                <a:pos x="T2" y="T3"/>
              </a:cxn>
              <a:cxn ang="T10">
                <a:pos x="T4" y="T5"/>
              </a:cxn>
              <a:cxn ang="T11">
                <a:pos x="T6" y="T7"/>
              </a:cxn>
            </a:cxnLst>
            <a:rect l="T12" t="T13" r="T14" b="T15"/>
            <a:pathLst>
              <a:path w="444" h="280">
                <a:moveTo>
                  <a:pt x="0" y="64"/>
                </a:moveTo>
                <a:cubicBezTo>
                  <a:pt x="106" y="148"/>
                  <a:pt x="213" y="232"/>
                  <a:pt x="283" y="256"/>
                </a:cubicBezTo>
                <a:cubicBezTo>
                  <a:pt x="353" y="280"/>
                  <a:pt x="396" y="253"/>
                  <a:pt x="420" y="210"/>
                </a:cubicBezTo>
                <a:cubicBezTo>
                  <a:pt x="444" y="167"/>
                  <a:pt x="436" y="83"/>
                  <a:pt x="429"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3" name="Freeform 18">
            <a:extLst>
              <a:ext uri="{FF2B5EF4-FFF2-40B4-BE49-F238E27FC236}">
                <a16:creationId xmlns:a16="http://schemas.microsoft.com/office/drawing/2014/main" xmlns="" id="{01D0EEB7-7C89-4269-B873-1F74F73C5D07}"/>
              </a:ext>
            </a:extLst>
          </p:cNvPr>
          <p:cNvSpPr>
            <a:spLocks/>
          </p:cNvSpPr>
          <p:nvPr/>
        </p:nvSpPr>
        <p:spPr bwMode="auto">
          <a:xfrm>
            <a:off x="830263" y="666750"/>
            <a:ext cx="5772150" cy="1590675"/>
          </a:xfrm>
          <a:custGeom>
            <a:avLst/>
            <a:gdLst>
              <a:gd name="T0" fmla="*/ 2147483647 w 4169"/>
              <a:gd name="T1" fmla="*/ 835674044 h 1223"/>
              <a:gd name="T2" fmla="*/ 2147483647 w 4169"/>
              <a:gd name="T3" fmla="*/ 1825288429 h 1223"/>
              <a:gd name="T4" fmla="*/ 2147483647 w 4169"/>
              <a:gd name="T5" fmla="*/ 1840513641 h 1223"/>
              <a:gd name="T6" fmla="*/ 2147483647 w 4169"/>
              <a:gd name="T7" fmla="*/ 1656122876 h 1223"/>
              <a:gd name="T8" fmla="*/ 2147483647 w 4169"/>
              <a:gd name="T9" fmla="*/ 1424366954 h 1223"/>
              <a:gd name="T10" fmla="*/ 2147483647 w 4169"/>
              <a:gd name="T11" fmla="*/ 1253510253 h 1223"/>
              <a:gd name="T12" fmla="*/ 2147483647 w 4169"/>
              <a:gd name="T13" fmla="*/ 1130020336 h 1223"/>
              <a:gd name="T14" fmla="*/ 2147483647 w 4169"/>
              <a:gd name="T15" fmla="*/ 1253510253 h 1223"/>
              <a:gd name="T16" fmla="*/ 2147483647 w 4169"/>
              <a:gd name="T17" fmla="*/ 1563082083 h 1223"/>
              <a:gd name="T18" fmla="*/ 2147483647 w 4169"/>
              <a:gd name="T19" fmla="*/ 1903104011 h 1223"/>
              <a:gd name="T20" fmla="*/ 2068391317 w 4169"/>
              <a:gd name="T21" fmla="*/ 1732247635 h 1223"/>
              <a:gd name="T22" fmla="*/ 1717589031 w 4169"/>
              <a:gd name="T23" fmla="*/ 1563082083 h 1223"/>
              <a:gd name="T24" fmla="*/ 1278607814 w 4169"/>
              <a:gd name="T25" fmla="*/ 1640897664 h 1223"/>
              <a:gd name="T26" fmla="*/ 893300022 w 4169"/>
              <a:gd name="T27" fmla="*/ 1794838005 h 1223"/>
              <a:gd name="T28" fmla="*/ 0 w 4169"/>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9"/>
              <a:gd name="T46" fmla="*/ 0 h 1223"/>
              <a:gd name="T47" fmla="*/ 4169 w 4169"/>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9" h="1223">
                <a:moveTo>
                  <a:pt x="4169" y="494"/>
                </a:moveTo>
                <a:cubicBezTo>
                  <a:pt x="4053" y="592"/>
                  <a:pt x="3643" y="980"/>
                  <a:pt x="3465" y="1079"/>
                </a:cubicBezTo>
                <a:cubicBezTo>
                  <a:pt x="3287" y="1178"/>
                  <a:pt x="3213" y="1105"/>
                  <a:pt x="3099" y="1088"/>
                </a:cubicBezTo>
                <a:cubicBezTo>
                  <a:pt x="2985" y="1071"/>
                  <a:pt x="2880" y="1020"/>
                  <a:pt x="2779" y="979"/>
                </a:cubicBezTo>
                <a:cubicBezTo>
                  <a:pt x="2678" y="938"/>
                  <a:pt x="2584" y="882"/>
                  <a:pt x="2496" y="842"/>
                </a:cubicBezTo>
                <a:cubicBezTo>
                  <a:pt x="2408" y="802"/>
                  <a:pt x="2319" y="770"/>
                  <a:pt x="2249" y="741"/>
                </a:cubicBezTo>
                <a:cubicBezTo>
                  <a:pt x="2179" y="712"/>
                  <a:pt x="2177" y="668"/>
                  <a:pt x="2075" y="668"/>
                </a:cubicBezTo>
                <a:cubicBezTo>
                  <a:pt x="1973" y="668"/>
                  <a:pt x="1753" y="698"/>
                  <a:pt x="1636" y="741"/>
                </a:cubicBezTo>
                <a:cubicBezTo>
                  <a:pt x="1519" y="784"/>
                  <a:pt x="1453" y="860"/>
                  <a:pt x="1371" y="924"/>
                </a:cubicBezTo>
                <a:cubicBezTo>
                  <a:pt x="1289" y="988"/>
                  <a:pt x="1192" y="1108"/>
                  <a:pt x="1143" y="1125"/>
                </a:cubicBezTo>
                <a:cubicBezTo>
                  <a:pt x="1094" y="1142"/>
                  <a:pt x="1120" y="1057"/>
                  <a:pt x="1079" y="1024"/>
                </a:cubicBezTo>
                <a:cubicBezTo>
                  <a:pt x="1038" y="991"/>
                  <a:pt x="965" y="933"/>
                  <a:pt x="896" y="924"/>
                </a:cubicBezTo>
                <a:cubicBezTo>
                  <a:pt x="827" y="915"/>
                  <a:pt x="739" y="947"/>
                  <a:pt x="667" y="970"/>
                </a:cubicBezTo>
                <a:cubicBezTo>
                  <a:pt x="595" y="993"/>
                  <a:pt x="577" y="1223"/>
                  <a:pt x="466" y="1061"/>
                </a:cubicBezTo>
                <a:cubicBezTo>
                  <a:pt x="355" y="899"/>
                  <a:pt x="97" y="221"/>
                  <a:pt x="0" y="0"/>
                </a:cubicBezTo>
              </a:path>
            </a:pathLst>
          </a:custGeom>
          <a:solidFill>
            <a:schemeClr val="hlink"/>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4" name="Freeform 19">
            <a:extLst>
              <a:ext uri="{FF2B5EF4-FFF2-40B4-BE49-F238E27FC236}">
                <a16:creationId xmlns:a16="http://schemas.microsoft.com/office/drawing/2014/main" xmlns="" id="{8BA9C7C0-006B-46D8-8BCB-493D547C146A}"/>
              </a:ext>
            </a:extLst>
          </p:cNvPr>
          <p:cNvSpPr>
            <a:spLocks/>
          </p:cNvSpPr>
          <p:nvPr/>
        </p:nvSpPr>
        <p:spPr bwMode="auto">
          <a:xfrm>
            <a:off x="1438275" y="714375"/>
            <a:ext cx="3573463" cy="1046163"/>
          </a:xfrm>
          <a:custGeom>
            <a:avLst/>
            <a:gdLst>
              <a:gd name="T0" fmla="*/ 2147483647 w 2581"/>
              <a:gd name="T1" fmla="*/ 0 h 804"/>
              <a:gd name="T2" fmla="*/ 2147483647 w 2581"/>
              <a:gd name="T3" fmla="*/ 402961469 h 804"/>
              <a:gd name="T4" fmla="*/ 2147483647 w 2581"/>
              <a:gd name="T5" fmla="*/ 665394761 h 804"/>
              <a:gd name="T6" fmla="*/ 2147483647 w 2581"/>
              <a:gd name="T7" fmla="*/ 604442773 h 804"/>
              <a:gd name="T8" fmla="*/ 2147483647 w 2581"/>
              <a:gd name="T9" fmla="*/ 712801447 h 804"/>
              <a:gd name="T10" fmla="*/ 2147483647 w 2581"/>
              <a:gd name="T11" fmla="*/ 866874926 h 804"/>
              <a:gd name="T12" fmla="*/ 1926498033 w 2581"/>
              <a:gd name="T13" fmla="*/ 1037879585 h 804"/>
              <a:gd name="T14" fmla="*/ 1207655933 w 2581"/>
              <a:gd name="T15" fmla="*/ 1237668031 h 804"/>
              <a:gd name="T16" fmla="*/ 613411656 w 2581"/>
              <a:gd name="T17" fmla="*/ 1330788221 h 804"/>
              <a:gd name="T18" fmla="*/ 0 w 2581"/>
              <a:gd name="T19" fmla="*/ 1053117908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1"/>
              <a:gd name="T31" fmla="*/ 0 h 804"/>
              <a:gd name="T32" fmla="*/ 2581 w 2581"/>
              <a:gd name="T33" fmla="*/ 804 h 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1" h="804">
                <a:moveTo>
                  <a:pt x="2541" y="0"/>
                </a:moveTo>
                <a:cubicBezTo>
                  <a:pt x="2561" y="86"/>
                  <a:pt x="2581" y="173"/>
                  <a:pt x="2578" y="238"/>
                </a:cubicBezTo>
                <a:cubicBezTo>
                  <a:pt x="2575" y="303"/>
                  <a:pt x="2578" y="373"/>
                  <a:pt x="2523" y="393"/>
                </a:cubicBezTo>
                <a:cubicBezTo>
                  <a:pt x="2468" y="413"/>
                  <a:pt x="2360" y="352"/>
                  <a:pt x="2249" y="357"/>
                </a:cubicBezTo>
                <a:cubicBezTo>
                  <a:pt x="2138" y="362"/>
                  <a:pt x="2011" y="395"/>
                  <a:pt x="1856" y="421"/>
                </a:cubicBezTo>
                <a:cubicBezTo>
                  <a:pt x="1701" y="447"/>
                  <a:pt x="1458" y="480"/>
                  <a:pt x="1316" y="512"/>
                </a:cubicBezTo>
                <a:cubicBezTo>
                  <a:pt x="1174" y="544"/>
                  <a:pt x="1119" y="577"/>
                  <a:pt x="1005" y="613"/>
                </a:cubicBezTo>
                <a:cubicBezTo>
                  <a:pt x="891" y="649"/>
                  <a:pt x="744" y="702"/>
                  <a:pt x="630" y="731"/>
                </a:cubicBezTo>
                <a:cubicBezTo>
                  <a:pt x="516" y="760"/>
                  <a:pt x="425" y="804"/>
                  <a:pt x="320" y="786"/>
                </a:cubicBezTo>
                <a:cubicBezTo>
                  <a:pt x="215" y="768"/>
                  <a:pt x="107" y="695"/>
                  <a:pt x="0" y="622"/>
                </a:cubicBezTo>
              </a:path>
            </a:pathLst>
          </a:custGeom>
          <a:solidFill>
            <a:schemeClr val="tx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5" name="Freeform 20">
            <a:extLst>
              <a:ext uri="{FF2B5EF4-FFF2-40B4-BE49-F238E27FC236}">
                <a16:creationId xmlns:a16="http://schemas.microsoft.com/office/drawing/2014/main" xmlns="" id="{92414D55-4344-4404-B10C-13B27B8D2E57}"/>
              </a:ext>
            </a:extLst>
          </p:cNvPr>
          <p:cNvSpPr>
            <a:spLocks/>
          </p:cNvSpPr>
          <p:nvPr/>
        </p:nvSpPr>
        <p:spPr bwMode="auto">
          <a:xfrm rot="-717770">
            <a:off x="6215063" y="2881313"/>
            <a:ext cx="357187" cy="539750"/>
          </a:xfrm>
          <a:custGeom>
            <a:avLst/>
            <a:gdLst>
              <a:gd name="T0" fmla="*/ 52806500 w 606"/>
              <a:gd name="T1" fmla="*/ 24721878 h 977"/>
              <a:gd name="T2" fmla="*/ 8337899 w 606"/>
              <a:gd name="T3" fmla="*/ 208762279 h 977"/>
              <a:gd name="T4" fmla="*/ 103876576 w 606"/>
              <a:gd name="T5" fmla="*/ 295441646 h 977"/>
              <a:gd name="T6" fmla="*/ 202194358 w 606"/>
              <a:gd name="T7" fmla="*/ 225548665 h 977"/>
              <a:gd name="T8" fmla="*/ 154598915 w 606"/>
              <a:gd name="T9" fmla="*/ 35709130 h 977"/>
              <a:gd name="T10" fmla="*/ 87895706 w 606"/>
              <a:gd name="T11" fmla="*/ 10682301 h 977"/>
              <a:gd name="T12" fmla="*/ 49680231 w 606"/>
              <a:gd name="T13" fmla="*/ 41508274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6" name="Freeform 21">
            <a:extLst>
              <a:ext uri="{FF2B5EF4-FFF2-40B4-BE49-F238E27FC236}">
                <a16:creationId xmlns:a16="http://schemas.microsoft.com/office/drawing/2014/main" xmlns="" id="{40A1C61F-6E37-43E6-B2D0-63849B17EA7F}"/>
              </a:ext>
            </a:extLst>
          </p:cNvPr>
          <p:cNvSpPr>
            <a:spLocks/>
          </p:cNvSpPr>
          <p:nvPr/>
        </p:nvSpPr>
        <p:spPr bwMode="auto">
          <a:xfrm rot="-630515">
            <a:off x="6532563" y="2817813"/>
            <a:ext cx="341312" cy="573087"/>
          </a:xfrm>
          <a:custGeom>
            <a:avLst/>
            <a:gdLst>
              <a:gd name="T0" fmla="*/ 48217358 w 606"/>
              <a:gd name="T1" fmla="*/ 27870097 h 977"/>
              <a:gd name="T2" fmla="*/ 7613059 w 606"/>
              <a:gd name="T3" fmla="*/ 235346960 h 977"/>
              <a:gd name="T4" fmla="*/ 94848124 w 606"/>
              <a:gd name="T5" fmla="*/ 333063915 h 977"/>
              <a:gd name="T6" fmla="*/ 184621064 w 606"/>
              <a:gd name="T7" fmla="*/ 254270558 h 977"/>
              <a:gd name="T8" fmla="*/ 141161778 w 606"/>
              <a:gd name="T9" fmla="*/ 40256877 h 977"/>
              <a:gd name="T10" fmla="*/ 80256197 w 606"/>
              <a:gd name="T11" fmla="*/ 12042454 h 977"/>
              <a:gd name="T12" fmla="*/ 45362392 w 606"/>
              <a:gd name="T13" fmla="*/ 46794291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7" name="Freeform 22">
            <a:extLst>
              <a:ext uri="{FF2B5EF4-FFF2-40B4-BE49-F238E27FC236}">
                <a16:creationId xmlns:a16="http://schemas.microsoft.com/office/drawing/2014/main" xmlns="" id="{CA2053FA-1140-43B2-9D7F-26D338A98AC8}"/>
              </a:ext>
            </a:extLst>
          </p:cNvPr>
          <p:cNvSpPr>
            <a:spLocks/>
          </p:cNvSpPr>
          <p:nvPr/>
        </p:nvSpPr>
        <p:spPr bwMode="auto">
          <a:xfrm>
            <a:off x="7092950" y="2693988"/>
            <a:ext cx="260350" cy="688975"/>
          </a:xfrm>
          <a:custGeom>
            <a:avLst/>
            <a:gdLst>
              <a:gd name="T0" fmla="*/ 0 w 164"/>
              <a:gd name="T1" fmla="*/ 158769055 h 434"/>
              <a:gd name="T2" fmla="*/ 120967505 w 164"/>
              <a:gd name="T3" fmla="*/ 496471634 h 434"/>
              <a:gd name="T4" fmla="*/ 120967505 w 164"/>
              <a:gd name="T5" fmla="*/ 819051543 h 434"/>
              <a:gd name="T6" fmla="*/ 199093113 w 164"/>
              <a:gd name="T7" fmla="*/ 1066026985 h 434"/>
              <a:gd name="T8" fmla="*/ 299897788 w 164"/>
              <a:gd name="T9" fmla="*/ 987901369 h 434"/>
              <a:gd name="T10" fmla="*/ 400705588 w 164"/>
              <a:gd name="T11" fmla="*/ 630039084 h 434"/>
              <a:gd name="T12" fmla="*/ 378023396 w 164"/>
              <a:gd name="T13" fmla="*/ 347781564 h 434"/>
              <a:gd name="T14" fmla="*/ 201612475 w 164"/>
              <a:gd name="T15" fmla="*/ 32762828 h 434"/>
              <a:gd name="T16" fmla="*/ 5040312 w 164"/>
              <a:gd name="T17" fmla="*/ 153728744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434"/>
              <a:gd name="T29" fmla="*/ 164 w 164"/>
              <a:gd name="T30" fmla="*/ 434 h 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434">
                <a:moveTo>
                  <a:pt x="0" y="63"/>
                </a:moveTo>
                <a:cubicBezTo>
                  <a:pt x="20" y="108"/>
                  <a:pt x="40" y="154"/>
                  <a:pt x="48" y="197"/>
                </a:cubicBezTo>
                <a:cubicBezTo>
                  <a:pt x="56" y="241"/>
                  <a:pt x="43" y="287"/>
                  <a:pt x="48" y="325"/>
                </a:cubicBezTo>
                <a:cubicBezTo>
                  <a:pt x="53" y="363"/>
                  <a:pt x="67" y="411"/>
                  <a:pt x="79" y="423"/>
                </a:cubicBezTo>
                <a:cubicBezTo>
                  <a:pt x="91" y="434"/>
                  <a:pt x="106" y="421"/>
                  <a:pt x="119" y="392"/>
                </a:cubicBezTo>
                <a:cubicBezTo>
                  <a:pt x="132" y="364"/>
                  <a:pt x="154" y="292"/>
                  <a:pt x="159" y="250"/>
                </a:cubicBezTo>
                <a:cubicBezTo>
                  <a:pt x="164" y="207"/>
                  <a:pt x="163" y="177"/>
                  <a:pt x="150" y="138"/>
                </a:cubicBezTo>
                <a:cubicBezTo>
                  <a:pt x="137" y="99"/>
                  <a:pt x="105" y="26"/>
                  <a:pt x="80" y="13"/>
                </a:cubicBezTo>
                <a:cubicBezTo>
                  <a:pt x="55" y="0"/>
                  <a:pt x="18" y="51"/>
                  <a:pt x="2" y="6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8" name="Freeform 23">
            <a:extLst>
              <a:ext uri="{FF2B5EF4-FFF2-40B4-BE49-F238E27FC236}">
                <a16:creationId xmlns:a16="http://schemas.microsoft.com/office/drawing/2014/main" xmlns="" id="{A7ECF4A5-0E9E-456E-A656-66CBED1FEF5C}"/>
              </a:ext>
            </a:extLst>
          </p:cNvPr>
          <p:cNvSpPr>
            <a:spLocks/>
          </p:cNvSpPr>
          <p:nvPr/>
        </p:nvSpPr>
        <p:spPr bwMode="auto">
          <a:xfrm rot="-318522">
            <a:off x="6840538" y="2744788"/>
            <a:ext cx="334962" cy="619125"/>
          </a:xfrm>
          <a:custGeom>
            <a:avLst/>
            <a:gdLst>
              <a:gd name="T0" fmla="*/ 2782308 w 284"/>
              <a:gd name="T1" fmla="*/ 231797128 h 451"/>
              <a:gd name="T2" fmla="*/ 13910357 w 284"/>
              <a:gd name="T3" fmla="*/ 540861310 h 451"/>
              <a:gd name="T4" fmla="*/ 61208400 w 284"/>
              <a:gd name="T5" fmla="*/ 750044681 h 451"/>
              <a:gd name="T6" fmla="*/ 219791665 w 284"/>
              <a:gd name="T7" fmla="*/ 840501428 h 451"/>
              <a:gd name="T8" fmla="*/ 368638644 w 284"/>
              <a:gd name="T9" fmla="*/ 697277502 h 451"/>
              <a:gd name="T10" fmla="*/ 379766690 w 284"/>
              <a:gd name="T11" fmla="*/ 401405844 h 451"/>
              <a:gd name="T12" fmla="*/ 344989629 w 284"/>
              <a:gd name="T13" fmla="*/ 241219906 h 451"/>
              <a:gd name="T14" fmla="*/ 219791665 w 284"/>
              <a:gd name="T15" fmla="*/ 3769662 h 451"/>
              <a:gd name="T16" fmla="*/ 2782308 w 284"/>
              <a:gd name="T17" fmla="*/ 218606063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451"/>
              <a:gd name="T29" fmla="*/ 284 w 284"/>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451">
                <a:moveTo>
                  <a:pt x="2" y="123"/>
                </a:moveTo>
                <a:cubicBezTo>
                  <a:pt x="0" y="177"/>
                  <a:pt x="3" y="241"/>
                  <a:pt x="10" y="287"/>
                </a:cubicBezTo>
                <a:cubicBezTo>
                  <a:pt x="17" y="333"/>
                  <a:pt x="20" y="372"/>
                  <a:pt x="44" y="398"/>
                </a:cubicBezTo>
                <a:cubicBezTo>
                  <a:pt x="68" y="424"/>
                  <a:pt x="121" y="451"/>
                  <a:pt x="158" y="446"/>
                </a:cubicBezTo>
                <a:cubicBezTo>
                  <a:pt x="195" y="441"/>
                  <a:pt x="246" y="409"/>
                  <a:pt x="265" y="370"/>
                </a:cubicBezTo>
                <a:cubicBezTo>
                  <a:pt x="284" y="331"/>
                  <a:pt x="276" y="253"/>
                  <a:pt x="273" y="213"/>
                </a:cubicBezTo>
                <a:cubicBezTo>
                  <a:pt x="270" y="173"/>
                  <a:pt x="267" y="163"/>
                  <a:pt x="248" y="128"/>
                </a:cubicBezTo>
                <a:cubicBezTo>
                  <a:pt x="229" y="93"/>
                  <a:pt x="199" y="4"/>
                  <a:pt x="158" y="2"/>
                </a:cubicBezTo>
                <a:cubicBezTo>
                  <a:pt x="117" y="0"/>
                  <a:pt x="34" y="92"/>
                  <a:pt x="2" y="11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399" name="Freeform 24">
            <a:extLst>
              <a:ext uri="{FF2B5EF4-FFF2-40B4-BE49-F238E27FC236}">
                <a16:creationId xmlns:a16="http://schemas.microsoft.com/office/drawing/2014/main" xmlns="" id="{373FD97B-CF97-49C6-9359-E7C0D1076507}"/>
              </a:ext>
            </a:extLst>
          </p:cNvPr>
          <p:cNvSpPr>
            <a:spLocks/>
          </p:cNvSpPr>
          <p:nvPr/>
        </p:nvSpPr>
        <p:spPr bwMode="auto">
          <a:xfrm>
            <a:off x="4886325" y="2914650"/>
            <a:ext cx="676275" cy="527050"/>
          </a:xfrm>
          <a:custGeom>
            <a:avLst/>
            <a:gdLst>
              <a:gd name="T0" fmla="*/ 181451248 w 426"/>
              <a:gd name="T1" fmla="*/ 0 h 332"/>
              <a:gd name="T2" fmla="*/ 15120939 w 426"/>
              <a:gd name="T3" fmla="*/ 378023398 h 332"/>
              <a:gd name="T4" fmla="*/ 90725624 w 426"/>
              <a:gd name="T5" fmla="*/ 695563068 h 332"/>
              <a:gd name="T6" fmla="*/ 287297829 w 426"/>
              <a:gd name="T7" fmla="*/ 831651455 h 332"/>
              <a:gd name="T8" fmla="*/ 514111926 w 426"/>
              <a:gd name="T9" fmla="*/ 665321204 h 332"/>
              <a:gd name="T10" fmla="*/ 632558442 w 426"/>
              <a:gd name="T11" fmla="*/ 735885553 h 332"/>
              <a:gd name="T12" fmla="*/ 854333915 w 426"/>
              <a:gd name="T13" fmla="*/ 761087106 h 332"/>
              <a:gd name="T14" fmla="*/ 977820742 w 426"/>
              <a:gd name="T15" fmla="*/ 589716544 h 332"/>
              <a:gd name="T16" fmla="*/ 1058465719 w 426"/>
              <a:gd name="T17" fmla="*/ 423386293 h 332"/>
              <a:gd name="T18" fmla="*/ 879535470 w 426"/>
              <a:gd name="T19" fmla="*/ 57962803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32"/>
              <a:gd name="T32" fmla="*/ 426 w 426"/>
              <a:gd name="T33" fmla="*/ 332 h 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32">
                <a:moveTo>
                  <a:pt x="72" y="0"/>
                </a:moveTo>
                <a:cubicBezTo>
                  <a:pt x="60" y="25"/>
                  <a:pt x="12" y="104"/>
                  <a:pt x="6" y="150"/>
                </a:cubicBezTo>
                <a:cubicBezTo>
                  <a:pt x="0" y="196"/>
                  <a:pt x="18" y="246"/>
                  <a:pt x="36" y="276"/>
                </a:cubicBezTo>
                <a:cubicBezTo>
                  <a:pt x="54" y="306"/>
                  <a:pt x="86" y="332"/>
                  <a:pt x="114" y="330"/>
                </a:cubicBezTo>
                <a:cubicBezTo>
                  <a:pt x="142" y="328"/>
                  <a:pt x="181" y="270"/>
                  <a:pt x="204" y="264"/>
                </a:cubicBezTo>
                <a:cubicBezTo>
                  <a:pt x="227" y="258"/>
                  <a:pt x="229" y="286"/>
                  <a:pt x="251" y="292"/>
                </a:cubicBezTo>
                <a:cubicBezTo>
                  <a:pt x="273" y="298"/>
                  <a:pt x="316" y="312"/>
                  <a:pt x="339" y="302"/>
                </a:cubicBezTo>
                <a:cubicBezTo>
                  <a:pt x="362" y="292"/>
                  <a:pt x="374" y="256"/>
                  <a:pt x="388" y="234"/>
                </a:cubicBezTo>
                <a:cubicBezTo>
                  <a:pt x="402" y="212"/>
                  <a:pt x="426" y="203"/>
                  <a:pt x="420" y="168"/>
                </a:cubicBezTo>
                <a:cubicBezTo>
                  <a:pt x="414" y="133"/>
                  <a:pt x="364" y="53"/>
                  <a:pt x="349" y="23"/>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00" name="Freeform 25">
            <a:extLst>
              <a:ext uri="{FF2B5EF4-FFF2-40B4-BE49-F238E27FC236}">
                <a16:creationId xmlns:a16="http://schemas.microsoft.com/office/drawing/2014/main" xmlns="" id="{34FA1D03-86FD-4F92-85EE-73FFA7BD18C2}"/>
              </a:ext>
            </a:extLst>
          </p:cNvPr>
          <p:cNvSpPr>
            <a:spLocks/>
          </p:cNvSpPr>
          <p:nvPr/>
        </p:nvSpPr>
        <p:spPr bwMode="auto">
          <a:xfrm>
            <a:off x="5567363" y="2903538"/>
            <a:ext cx="693737" cy="554037"/>
          </a:xfrm>
          <a:custGeom>
            <a:avLst/>
            <a:gdLst>
              <a:gd name="T0" fmla="*/ 100806174 w 437"/>
              <a:gd name="T1" fmla="*/ 0 h 349"/>
              <a:gd name="T2" fmla="*/ 10080618 w 437"/>
              <a:gd name="T3" fmla="*/ 483869593 h 349"/>
              <a:gd name="T4" fmla="*/ 158768941 w 437"/>
              <a:gd name="T5" fmla="*/ 743444567 h 349"/>
              <a:gd name="T6" fmla="*/ 370461904 w 437"/>
              <a:gd name="T7" fmla="*/ 864412114 h 349"/>
              <a:gd name="T8" fmla="*/ 567033994 w 437"/>
              <a:gd name="T9" fmla="*/ 652719056 h 349"/>
              <a:gd name="T10" fmla="*/ 854331717 w 437"/>
              <a:gd name="T11" fmla="*/ 834170277 h 349"/>
              <a:gd name="T12" fmla="*/ 1081145553 w 437"/>
              <a:gd name="T13" fmla="*/ 516630789 h 349"/>
              <a:gd name="T14" fmla="*/ 977820044 w 437"/>
              <a:gd name="T15" fmla="*/ 90725536 h 349"/>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49"/>
              <a:gd name="T26" fmla="*/ 437 w 437"/>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49">
                <a:moveTo>
                  <a:pt x="40" y="0"/>
                </a:moveTo>
                <a:cubicBezTo>
                  <a:pt x="34" y="32"/>
                  <a:pt x="0" y="143"/>
                  <a:pt x="4" y="192"/>
                </a:cubicBezTo>
                <a:cubicBezTo>
                  <a:pt x="8" y="241"/>
                  <a:pt x="39" y="270"/>
                  <a:pt x="63" y="295"/>
                </a:cubicBezTo>
                <a:cubicBezTo>
                  <a:pt x="87" y="320"/>
                  <a:pt x="120" y="349"/>
                  <a:pt x="147" y="343"/>
                </a:cubicBezTo>
                <a:cubicBezTo>
                  <a:pt x="174" y="337"/>
                  <a:pt x="193" y="261"/>
                  <a:pt x="225" y="259"/>
                </a:cubicBezTo>
                <a:cubicBezTo>
                  <a:pt x="257" y="257"/>
                  <a:pt x="305" y="340"/>
                  <a:pt x="339" y="331"/>
                </a:cubicBezTo>
                <a:cubicBezTo>
                  <a:pt x="373" y="322"/>
                  <a:pt x="421" y="254"/>
                  <a:pt x="429" y="205"/>
                </a:cubicBezTo>
                <a:cubicBezTo>
                  <a:pt x="437" y="156"/>
                  <a:pt x="397" y="71"/>
                  <a:pt x="388" y="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01" name="Freeform 26">
            <a:extLst>
              <a:ext uri="{FF2B5EF4-FFF2-40B4-BE49-F238E27FC236}">
                <a16:creationId xmlns:a16="http://schemas.microsoft.com/office/drawing/2014/main" xmlns="" id="{09F1E00A-4DCD-4811-A539-92EDD731CEE1}"/>
              </a:ext>
            </a:extLst>
          </p:cNvPr>
          <p:cNvSpPr>
            <a:spLocks/>
          </p:cNvSpPr>
          <p:nvPr/>
        </p:nvSpPr>
        <p:spPr bwMode="auto">
          <a:xfrm rot="-354739">
            <a:off x="7281863" y="2557463"/>
            <a:ext cx="265112" cy="800100"/>
          </a:xfrm>
          <a:custGeom>
            <a:avLst/>
            <a:gdLst>
              <a:gd name="T0" fmla="*/ 0 w 179"/>
              <a:gd name="T1" fmla="*/ 1171873563 h 504"/>
              <a:gd name="T2" fmla="*/ 173292890 w 179"/>
              <a:gd name="T3" fmla="*/ 1229836349 h 504"/>
              <a:gd name="T4" fmla="*/ 315874268 w 179"/>
              <a:gd name="T5" fmla="*/ 927417672 h 504"/>
              <a:gd name="T6" fmla="*/ 350972715 w 179"/>
              <a:gd name="T7" fmla="*/ 491431342 h 504"/>
              <a:gd name="T8" fmla="*/ 59226616 w 179"/>
              <a:gd name="T9" fmla="*/ 113407847 h 504"/>
              <a:gd name="T10" fmla="*/ 6580406 w 179"/>
              <a:gd name="T11" fmla="*/ 1171873563 h 504"/>
              <a:gd name="T12" fmla="*/ 0 60000 65536"/>
              <a:gd name="T13" fmla="*/ 0 60000 65536"/>
              <a:gd name="T14" fmla="*/ 0 60000 65536"/>
              <a:gd name="T15" fmla="*/ 0 60000 65536"/>
              <a:gd name="T16" fmla="*/ 0 60000 65536"/>
              <a:gd name="T17" fmla="*/ 0 60000 65536"/>
              <a:gd name="T18" fmla="*/ 0 w 179"/>
              <a:gd name="T19" fmla="*/ 0 h 504"/>
              <a:gd name="T20" fmla="*/ 179 w 179"/>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179" h="504">
                <a:moveTo>
                  <a:pt x="0" y="465"/>
                </a:moveTo>
                <a:cubicBezTo>
                  <a:pt x="28" y="484"/>
                  <a:pt x="56" y="504"/>
                  <a:pt x="79" y="488"/>
                </a:cubicBezTo>
                <a:cubicBezTo>
                  <a:pt x="103" y="471"/>
                  <a:pt x="131" y="416"/>
                  <a:pt x="144" y="368"/>
                </a:cubicBezTo>
                <a:cubicBezTo>
                  <a:pt x="157" y="320"/>
                  <a:pt x="179" y="249"/>
                  <a:pt x="160" y="195"/>
                </a:cubicBezTo>
                <a:cubicBezTo>
                  <a:pt x="141" y="141"/>
                  <a:pt x="53" y="0"/>
                  <a:pt x="27" y="45"/>
                </a:cubicBezTo>
                <a:cubicBezTo>
                  <a:pt x="1" y="90"/>
                  <a:pt x="8" y="377"/>
                  <a:pt x="3" y="465"/>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02" name="Freeform 27">
            <a:extLst>
              <a:ext uri="{FF2B5EF4-FFF2-40B4-BE49-F238E27FC236}">
                <a16:creationId xmlns:a16="http://schemas.microsoft.com/office/drawing/2014/main" xmlns="" id="{F9AE4596-B6BB-4592-A864-CFFD8C4A8D17}"/>
              </a:ext>
            </a:extLst>
          </p:cNvPr>
          <p:cNvSpPr>
            <a:spLocks/>
          </p:cNvSpPr>
          <p:nvPr/>
        </p:nvSpPr>
        <p:spPr bwMode="auto">
          <a:xfrm>
            <a:off x="1843088" y="2036763"/>
            <a:ext cx="347662" cy="331787"/>
          </a:xfrm>
          <a:custGeom>
            <a:avLst/>
            <a:gdLst>
              <a:gd name="T0" fmla="*/ 229333130 w 219"/>
              <a:gd name="T1" fmla="*/ 526711113 h 209"/>
              <a:gd name="T2" fmla="*/ 27720890 w 219"/>
              <a:gd name="T3" fmla="*/ 355340697 h 209"/>
              <a:gd name="T4" fmla="*/ 57962725 w 219"/>
              <a:gd name="T5" fmla="*/ 153728511 h 209"/>
              <a:gd name="T6" fmla="*/ 199091258 w 219"/>
              <a:gd name="T7" fmla="*/ 32761191 h 209"/>
              <a:gd name="T8" fmla="*/ 410784069 w 219"/>
              <a:gd name="T9" fmla="*/ 22680578 h 209"/>
              <a:gd name="T10" fmla="*/ 531751460 w 219"/>
              <a:gd name="T11" fmla="*/ 163809117 h 209"/>
              <a:gd name="T12" fmla="*/ 531751460 w 219"/>
              <a:gd name="T13" fmla="*/ 355340697 h 209"/>
              <a:gd name="T14" fmla="*/ 0 60000 65536"/>
              <a:gd name="T15" fmla="*/ 0 60000 65536"/>
              <a:gd name="T16" fmla="*/ 0 60000 65536"/>
              <a:gd name="T17" fmla="*/ 0 60000 65536"/>
              <a:gd name="T18" fmla="*/ 0 60000 65536"/>
              <a:gd name="T19" fmla="*/ 0 60000 65536"/>
              <a:gd name="T20" fmla="*/ 0 60000 65536"/>
              <a:gd name="T21" fmla="*/ 0 w 219"/>
              <a:gd name="T22" fmla="*/ 0 h 209"/>
              <a:gd name="T23" fmla="*/ 219 w 219"/>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09">
                <a:moveTo>
                  <a:pt x="91" y="209"/>
                </a:moveTo>
                <a:cubicBezTo>
                  <a:pt x="77" y="198"/>
                  <a:pt x="22" y="166"/>
                  <a:pt x="11" y="141"/>
                </a:cubicBezTo>
                <a:cubicBezTo>
                  <a:pt x="0" y="116"/>
                  <a:pt x="12" y="82"/>
                  <a:pt x="23" y="61"/>
                </a:cubicBezTo>
                <a:cubicBezTo>
                  <a:pt x="34" y="40"/>
                  <a:pt x="56" y="22"/>
                  <a:pt x="79" y="13"/>
                </a:cubicBezTo>
                <a:cubicBezTo>
                  <a:pt x="102" y="4"/>
                  <a:pt x="141" y="0"/>
                  <a:pt x="163" y="9"/>
                </a:cubicBezTo>
                <a:cubicBezTo>
                  <a:pt x="185" y="18"/>
                  <a:pt x="203" y="43"/>
                  <a:pt x="211" y="65"/>
                </a:cubicBezTo>
                <a:cubicBezTo>
                  <a:pt x="219" y="87"/>
                  <a:pt x="211" y="125"/>
                  <a:pt x="211" y="141"/>
                </a:cubicBezTo>
              </a:path>
            </a:pathLst>
          </a:custGeom>
          <a:noFill/>
          <a:ln w="28575">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03" name="Oval 28">
            <a:extLst>
              <a:ext uri="{FF2B5EF4-FFF2-40B4-BE49-F238E27FC236}">
                <a16:creationId xmlns:a16="http://schemas.microsoft.com/office/drawing/2014/main" xmlns="" id="{20F5A75B-0A87-4E16-A691-A959D5A47F1F}"/>
              </a:ext>
            </a:extLst>
          </p:cNvPr>
          <p:cNvSpPr>
            <a:spLocks noChangeArrowheads="1"/>
          </p:cNvSpPr>
          <p:nvPr/>
        </p:nvSpPr>
        <p:spPr bwMode="auto">
          <a:xfrm>
            <a:off x="1981200" y="2171700"/>
            <a:ext cx="88900" cy="88900"/>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9245" name="Freeform 29">
            <a:extLst>
              <a:ext uri="{FF2B5EF4-FFF2-40B4-BE49-F238E27FC236}">
                <a16:creationId xmlns:a16="http://schemas.microsoft.com/office/drawing/2014/main" xmlns="" id="{B7674723-A5CA-47BE-BA79-9644CE51B69E}"/>
              </a:ext>
            </a:extLst>
          </p:cNvPr>
          <p:cNvSpPr>
            <a:spLocks/>
          </p:cNvSpPr>
          <p:nvPr/>
        </p:nvSpPr>
        <p:spPr bwMode="auto">
          <a:xfrm>
            <a:off x="6972300" y="3181350"/>
            <a:ext cx="247650" cy="971550"/>
          </a:xfrm>
          <a:custGeom>
            <a:avLst/>
            <a:gdLst>
              <a:gd name="T0" fmla="*/ 319429784 w 192"/>
              <a:gd name="T1" fmla="*/ 0 h 696"/>
              <a:gd name="T2" fmla="*/ 279501393 w 192"/>
              <a:gd name="T3" fmla="*/ 514417572 h 696"/>
              <a:gd name="T4" fmla="*/ 159714892 w 192"/>
              <a:gd name="T5" fmla="*/ 1005452345 h 696"/>
              <a:gd name="T6" fmla="*/ 0 w 192"/>
              <a:gd name="T7" fmla="*/ 1356191544 h 696"/>
              <a:gd name="T8" fmla="*/ 0 60000 65536"/>
              <a:gd name="T9" fmla="*/ 0 60000 65536"/>
              <a:gd name="T10" fmla="*/ 0 60000 65536"/>
              <a:gd name="T11" fmla="*/ 0 60000 65536"/>
              <a:gd name="T12" fmla="*/ 0 w 192"/>
              <a:gd name="T13" fmla="*/ 0 h 696"/>
              <a:gd name="T14" fmla="*/ 192 w 192"/>
              <a:gd name="T15" fmla="*/ 696 h 696"/>
            </a:gdLst>
            <a:ahLst/>
            <a:cxnLst>
              <a:cxn ang="T8">
                <a:pos x="T0" y="T1"/>
              </a:cxn>
              <a:cxn ang="T9">
                <a:pos x="T2" y="T3"/>
              </a:cxn>
              <a:cxn ang="T10">
                <a:pos x="T4" y="T5"/>
              </a:cxn>
              <a:cxn ang="T11">
                <a:pos x="T6" y="T7"/>
              </a:cxn>
            </a:cxnLst>
            <a:rect l="T12" t="T13" r="T14" b="T15"/>
            <a:pathLst>
              <a:path w="192" h="696">
                <a:moveTo>
                  <a:pt x="192" y="0"/>
                </a:moveTo>
                <a:cubicBezTo>
                  <a:pt x="188" y="44"/>
                  <a:pt x="184" y="178"/>
                  <a:pt x="168" y="264"/>
                </a:cubicBezTo>
                <a:cubicBezTo>
                  <a:pt x="152" y="350"/>
                  <a:pt x="124" y="444"/>
                  <a:pt x="96" y="516"/>
                </a:cubicBezTo>
                <a:cubicBezTo>
                  <a:pt x="68" y="588"/>
                  <a:pt x="20" y="658"/>
                  <a:pt x="0" y="696"/>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6405" name="Freeform 30">
            <a:extLst>
              <a:ext uri="{FF2B5EF4-FFF2-40B4-BE49-F238E27FC236}">
                <a16:creationId xmlns:a16="http://schemas.microsoft.com/office/drawing/2014/main" xmlns="" id="{9CF55F62-862F-4555-9E9F-BF38546B6ABA}"/>
              </a:ext>
            </a:extLst>
          </p:cNvPr>
          <p:cNvSpPr>
            <a:spLocks/>
          </p:cNvSpPr>
          <p:nvPr/>
        </p:nvSpPr>
        <p:spPr bwMode="auto">
          <a:xfrm>
            <a:off x="511175" y="290513"/>
            <a:ext cx="3571875" cy="1389062"/>
          </a:xfrm>
          <a:custGeom>
            <a:avLst/>
            <a:gdLst>
              <a:gd name="T0" fmla="*/ 320059010 w 2250"/>
              <a:gd name="T1" fmla="*/ 1953119846 h 875"/>
              <a:gd name="T2" fmla="*/ 2147483647 w 2250"/>
              <a:gd name="T3" fmla="*/ 2008563248 h 875"/>
              <a:gd name="T4" fmla="*/ 2147483647 w 2250"/>
              <a:gd name="T5" fmla="*/ 1592738129 h 875"/>
              <a:gd name="T6" fmla="*/ 2147483647 w 2250"/>
              <a:gd name="T7" fmla="*/ 670361333 h 875"/>
              <a:gd name="T8" fmla="*/ 1675903179 w 2250"/>
              <a:gd name="T9" fmla="*/ 27720920 h 875"/>
              <a:gd name="T10" fmla="*/ 262096235 w 2250"/>
              <a:gd name="T11" fmla="*/ 501510178 h 875"/>
              <a:gd name="T12" fmla="*/ 320059010 w 2250"/>
              <a:gd name="T13" fmla="*/ 1953119846 h 875"/>
              <a:gd name="T14" fmla="*/ 0 60000 65536"/>
              <a:gd name="T15" fmla="*/ 0 60000 65536"/>
              <a:gd name="T16" fmla="*/ 0 60000 65536"/>
              <a:gd name="T17" fmla="*/ 0 60000 65536"/>
              <a:gd name="T18" fmla="*/ 0 60000 65536"/>
              <a:gd name="T19" fmla="*/ 0 60000 65536"/>
              <a:gd name="T20" fmla="*/ 0 60000 65536"/>
              <a:gd name="T21" fmla="*/ 0 w 2250"/>
              <a:gd name="T22" fmla="*/ 0 h 875"/>
              <a:gd name="T23" fmla="*/ 2250 w 2250"/>
              <a:gd name="T24" fmla="*/ 875 h 8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0" h="875">
                <a:moveTo>
                  <a:pt x="127" y="775"/>
                </a:moveTo>
                <a:cubicBezTo>
                  <a:pt x="254" y="875"/>
                  <a:pt x="607" y="821"/>
                  <a:pt x="867" y="797"/>
                </a:cubicBezTo>
                <a:cubicBezTo>
                  <a:pt x="1127" y="773"/>
                  <a:pt x="1488" y="721"/>
                  <a:pt x="1690" y="632"/>
                </a:cubicBezTo>
                <a:cubicBezTo>
                  <a:pt x="1892" y="543"/>
                  <a:pt x="2250" y="369"/>
                  <a:pt x="2079" y="266"/>
                </a:cubicBezTo>
                <a:cubicBezTo>
                  <a:pt x="1908" y="163"/>
                  <a:pt x="994" y="22"/>
                  <a:pt x="665" y="11"/>
                </a:cubicBezTo>
                <a:cubicBezTo>
                  <a:pt x="336" y="0"/>
                  <a:pt x="191" y="71"/>
                  <a:pt x="104" y="199"/>
                </a:cubicBezTo>
                <a:cubicBezTo>
                  <a:pt x="17" y="327"/>
                  <a:pt x="0" y="675"/>
                  <a:pt x="127" y="77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Tree>
    <p:extLst>
      <p:ext uri="{BB962C8B-B14F-4D97-AF65-F5344CB8AC3E}">
        <p14:creationId xmlns:p14="http://schemas.microsoft.com/office/powerpoint/2010/main" val="40989825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660000">
                                      <p:cBhvr>
                                        <p:cTn id="6" dur="2000" fill="hold"/>
                                        <p:tgtEl>
                                          <p:spTgt spid="2"/>
                                        </p:tgtEl>
                                        <p:attrNameLst>
                                          <p:attrName>r</p:attrName>
                                        </p:attrNameLst>
                                      </p:cBhvr>
                                    </p:animRot>
                                  </p:childTnLst>
                                </p:cTn>
                              </p:par>
                              <p:par>
                                <p:cTn id="7" presetID="22" presetClass="entr" presetSubtype="1" fill="hold" grpId="0" nodeType="withEffect">
                                  <p:stCondLst>
                                    <p:cond delay="0"/>
                                  </p:stCondLst>
                                  <p:childTnLst>
                                    <p:set>
                                      <p:cBhvr>
                                        <p:cTn id="8" dur="1" fill="hold">
                                          <p:stCondLst>
                                            <p:cond delay="0"/>
                                          </p:stCondLst>
                                        </p:cTn>
                                        <p:tgtEl>
                                          <p:spTgt spid="9245"/>
                                        </p:tgtEl>
                                        <p:attrNameLst>
                                          <p:attrName>style.visibility</p:attrName>
                                        </p:attrNameLst>
                                      </p:cBhvr>
                                      <p:to>
                                        <p:strVal val="visible"/>
                                      </p:to>
                                    </p:set>
                                    <p:animEffect transition="in" filter="wipe(up)">
                                      <p:cBhvr>
                                        <p:cTn id="9" dur="2000"/>
                                        <p:tgtEl>
                                          <p:spTgt spid="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a:extLst>
              <a:ext uri="{FF2B5EF4-FFF2-40B4-BE49-F238E27FC236}">
                <a16:creationId xmlns:a16="http://schemas.microsoft.com/office/drawing/2014/main" xmlns="" id="{8E14066A-CF17-4FF5-AFE7-F741C1F3FCED}"/>
              </a:ext>
            </a:extLst>
          </p:cNvPr>
          <p:cNvSpPr>
            <a:spLocks/>
          </p:cNvSpPr>
          <p:nvPr/>
        </p:nvSpPr>
        <p:spPr bwMode="auto">
          <a:xfrm>
            <a:off x="2413000" y="1876425"/>
            <a:ext cx="2051050" cy="1038225"/>
          </a:xfrm>
          <a:custGeom>
            <a:avLst/>
            <a:gdLst>
              <a:gd name="T0" fmla="*/ 2147483647 w 1481"/>
              <a:gd name="T1" fmla="*/ 1350765765 h 798"/>
              <a:gd name="T2" fmla="*/ 2147483647 w 1481"/>
              <a:gd name="T3" fmla="*/ 1025770215 h 798"/>
              <a:gd name="T4" fmla="*/ 2033051747 w 1481"/>
              <a:gd name="T5" fmla="*/ 561972448 h 798"/>
              <a:gd name="T6" fmla="*/ 1630276070 w 1481"/>
              <a:gd name="T7" fmla="*/ 284372164 h 798"/>
              <a:gd name="T8" fmla="*/ 1173798840 w 1481"/>
              <a:gd name="T9" fmla="*/ 50780656 h 798"/>
              <a:gd name="T10" fmla="*/ 876513020 w 1481"/>
              <a:gd name="T11" fmla="*/ 5077935 h 798"/>
              <a:gd name="T12" fmla="*/ 471821842 w 1481"/>
              <a:gd name="T13" fmla="*/ 82942203 h 798"/>
              <a:gd name="T14" fmla="*/ 245500027 w 1481"/>
              <a:gd name="T15" fmla="*/ 176040314 h 798"/>
              <a:gd name="T16" fmla="*/ 0 w 1481"/>
              <a:gd name="T17" fmla="*/ 360542549 h 7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1"/>
              <a:gd name="T28" fmla="*/ 0 h 798"/>
              <a:gd name="T29" fmla="*/ 1481 w 1481"/>
              <a:gd name="T30" fmla="*/ 798 h 7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1" h="798">
                <a:moveTo>
                  <a:pt x="1481" y="798"/>
                </a:moveTo>
                <a:cubicBezTo>
                  <a:pt x="1442" y="741"/>
                  <a:pt x="1404" y="684"/>
                  <a:pt x="1334" y="606"/>
                </a:cubicBezTo>
                <a:cubicBezTo>
                  <a:pt x="1264" y="528"/>
                  <a:pt x="1141" y="405"/>
                  <a:pt x="1060" y="332"/>
                </a:cubicBezTo>
                <a:cubicBezTo>
                  <a:pt x="979" y="259"/>
                  <a:pt x="925" y="218"/>
                  <a:pt x="850" y="168"/>
                </a:cubicBezTo>
                <a:cubicBezTo>
                  <a:pt x="775" y="118"/>
                  <a:pt x="678" y="58"/>
                  <a:pt x="612" y="30"/>
                </a:cubicBezTo>
                <a:cubicBezTo>
                  <a:pt x="546" y="2"/>
                  <a:pt x="518" y="0"/>
                  <a:pt x="457" y="3"/>
                </a:cubicBezTo>
                <a:cubicBezTo>
                  <a:pt x="396" y="6"/>
                  <a:pt x="301" y="32"/>
                  <a:pt x="246" y="49"/>
                </a:cubicBezTo>
                <a:cubicBezTo>
                  <a:pt x="191" y="66"/>
                  <a:pt x="169" y="77"/>
                  <a:pt x="128" y="104"/>
                </a:cubicBezTo>
                <a:cubicBezTo>
                  <a:pt x="87" y="131"/>
                  <a:pt x="43" y="172"/>
                  <a:pt x="0" y="213"/>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nvGrpSpPr>
          <p:cNvPr id="2" name="Group 3">
            <a:extLst>
              <a:ext uri="{FF2B5EF4-FFF2-40B4-BE49-F238E27FC236}">
                <a16:creationId xmlns:a16="http://schemas.microsoft.com/office/drawing/2014/main" xmlns="" id="{9FD884AC-3BBA-49D7-97E3-CF6FD9DBFADC}"/>
              </a:ext>
            </a:extLst>
          </p:cNvPr>
          <p:cNvGrpSpPr>
            <a:grpSpLocks/>
          </p:cNvGrpSpPr>
          <p:nvPr/>
        </p:nvGrpSpPr>
        <p:grpSpPr bwMode="auto">
          <a:xfrm>
            <a:off x="-2457450" y="-1762125"/>
            <a:ext cx="9501188" cy="7653338"/>
            <a:chOff x="-1550" y="-1092"/>
            <a:chExt cx="5985" cy="4821"/>
          </a:xfrm>
        </p:grpSpPr>
        <p:grpSp>
          <p:nvGrpSpPr>
            <p:cNvPr id="17429" name="Group 4">
              <a:extLst>
                <a:ext uri="{FF2B5EF4-FFF2-40B4-BE49-F238E27FC236}">
                  <a16:creationId xmlns:a16="http://schemas.microsoft.com/office/drawing/2014/main" xmlns="" id="{98E7FDDD-054F-4B85-86AB-88DB1BA017E3}"/>
                </a:ext>
              </a:extLst>
            </p:cNvPr>
            <p:cNvGrpSpPr>
              <a:grpSpLocks/>
            </p:cNvGrpSpPr>
            <p:nvPr/>
          </p:nvGrpSpPr>
          <p:grpSpPr bwMode="auto">
            <a:xfrm>
              <a:off x="903" y="1257"/>
              <a:ext cx="3532" cy="2472"/>
              <a:chOff x="903" y="1257"/>
              <a:chExt cx="3532" cy="2472"/>
            </a:xfrm>
          </p:grpSpPr>
          <p:sp>
            <p:nvSpPr>
              <p:cNvPr id="17431" name="Freeform 5">
                <a:extLst>
                  <a:ext uri="{FF2B5EF4-FFF2-40B4-BE49-F238E27FC236}">
                    <a16:creationId xmlns:a16="http://schemas.microsoft.com/office/drawing/2014/main" xmlns="" id="{96CD7078-3AD0-4908-BD57-56B985D97E16}"/>
                  </a:ext>
                </a:extLst>
              </p:cNvPr>
              <p:cNvSpPr>
                <a:spLocks/>
              </p:cNvSpPr>
              <p:nvPr/>
            </p:nvSpPr>
            <p:spPr bwMode="auto">
              <a:xfrm rot="621849">
                <a:off x="4263" y="2630"/>
                <a:ext cx="90" cy="304"/>
              </a:xfrm>
              <a:custGeom>
                <a:avLst/>
                <a:gdLst>
                  <a:gd name="T0" fmla="*/ 0 w 95"/>
                  <a:gd name="T1" fmla="*/ 304 h 304"/>
                  <a:gd name="T2" fmla="*/ 10 w 95"/>
                  <a:gd name="T3" fmla="*/ 70 h 304"/>
                  <a:gd name="T4" fmla="*/ 42 w 95"/>
                  <a:gd name="T5" fmla="*/ 12 h 304"/>
                  <a:gd name="T6" fmla="*/ 84 w 95"/>
                  <a:gd name="T7" fmla="*/ 46 h 304"/>
                  <a:gd name="T8" fmla="*/ 48 w 95"/>
                  <a:gd name="T9" fmla="*/ 286 h 304"/>
                  <a:gd name="T10" fmla="*/ 0 60000 65536"/>
                  <a:gd name="T11" fmla="*/ 0 60000 65536"/>
                  <a:gd name="T12" fmla="*/ 0 60000 65536"/>
                  <a:gd name="T13" fmla="*/ 0 60000 65536"/>
                  <a:gd name="T14" fmla="*/ 0 60000 65536"/>
                  <a:gd name="T15" fmla="*/ 0 w 95"/>
                  <a:gd name="T16" fmla="*/ 0 h 304"/>
                  <a:gd name="T17" fmla="*/ 95 w 95"/>
                  <a:gd name="T18" fmla="*/ 304 h 304"/>
                </a:gdLst>
                <a:ahLst/>
                <a:cxnLst>
                  <a:cxn ang="T10">
                    <a:pos x="T0" y="T1"/>
                  </a:cxn>
                  <a:cxn ang="T11">
                    <a:pos x="T2" y="T3"/>
                  </a:cxn>
                  <a:cxn ang="T12">
                    <a:pos x="T4" y="T5"/>
                  </a:cxn>
                  <a:cxn ang="T13">
                    <a:pos x="T6" y="T7"/>
                  </a:cxn>
                  <a:cxn ang="T14">
                    <a:pos x="T8" y="T9"/>
                  </a:cxn>
                </a:cxnLst>
                <a:rect l="T15" t="T16" r="T17" b="T18"/>
                <a:pathLst>
                  <a:path w="95" h="304">
                    <a:moveTo>
                      <a:pt x="0" y="304"/>
                    </a:moveTo>
                    <a:cubicBezTo>
                      <a:pt x="2" y="265"/>
                      <a:pt x="4" y="119"/>
                      <a:pt x="12" y="70"/>
                    </a:cubicBezTo>
                    <a:cubicBezTo>
                      <a:pt x="20" y="21"/>
                      <a:pt x="32" y="16"/>
                      <a:pt x="46" y="12"/>
                    </a:cubicBezTo>
                    <a:cubicBezTo>
                      <a:pt x="60" y="8"/>
                      <a:pt x="93" y="0"/>
                      <a:pt x="94" y="46"/>
                    </a:cubicBezTo>
                    <a:cubicBezTo>
                      <a:pt x="95" y="92"/>
                      <a:pt x="62" y="236"/>
                      <a:pt x="54" y="28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32" name="Freeform 6">
                <a:extLst>
                  <a:ext uri="{FF2B5EF4-FFF2-40B4-BE49-F238E27FC236}">
                    <a16:creationId xmlns:a16="http://schemas.microsoft.com/office/drawing/2014/main" xmlns="" id="{23C0CEB0-16B6-4851-B8EB-FF831C024BB2}"/>
                  </a:ext>
                </a:extLst>
              </p:cNvPr>
              <p:cNvSpPr>
                <a:spLocks/>
              </p:cNvSpPr>
              <p:nvPr/>
            </p:nvSpPr>
            <p:spPr bwMode="auto">
              <a:xfrm>
                <a:off x="2895" y="2461"/>
                <a:ext cx="445" cy="326"/>
              </a:xfrm>
              <a:custGeom>
                <a:avLst/>
                <a:gdLst>
                  <a:gd name="T0" fmla="*/ 19 w 445"/>
                  <a:gd name="T1" fmla="*/ 242 h 326"/>
                  <a:gd name="T2" fmla="*/ 25 w 445"/>
                  <a:gd name="T3" fmla="*/ 79 h 326"/>
                  <a:gd name="T4" fmla="*/ 175 w 445"/>
                  <a:gd name="T5" fmla="*/ 3 h 326"/>
                  <a:gd name="T6" fmla="*/ 225 w 445"/>
                  <a:gd name="T7" fmla="*/ 56 h 326"/>
                  <a:gd name="T8" fmla="*/ 300 w 445"/>
                  <a:gd name="T9" fmla="*/ 62 h 326"/>
                  <a:gd name="T10" fmla="*/ 385 w 445"/>
                  <a:gd name="T11" fmla="*/ 48 h 326"/>
                  <a:gd name="T12" fmla="*/ 441 w 445"/>
                  <a:gd name="T13" fmla="*/ 127 h 326"/>
                  <a:gd name="T14" fmla="*/ 411 w 445"/>
                  <a:gd name="T15" fmla="*/ 250 h 326"/>
                  <a:gd name="T16" fmla="*/ 347 w 445"/>
                  <a:gd name="T17" fmla="*/ 326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326"/>
                  <a:gd name="T29" fmla="*/ 445 w 445"/>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326">
                    <a:moveTo>
                      <a:pt x="19" y="242"/>
                    </a:moveTo>
                    <a:cubicBezTo>
                      <a:pt x="20" y="215"/>
                      <a:pt x="0" y="119"/>
                      <a:pt x="25" y="79"/>
                    </a:cubicBezTo>
                    <a:cubicBezTo>
                      <a:pt x="51" y="39"/>
                      <a:pt x="142" y="6"/>
                      <a:pt x="175" y="3"/>
                    </a:cubicBezTo>
                    <a:cubicBezTo>
                      <a:pt x="208" y="0"/>
                      <a:pt x="205" y="46"/>
                      <a:pt x="225" y="56"/>
                    </a:cubicBezTo>
                    <a:cubicBezTo>
                      <a:pt x="246" y="66"/>
                      <a:pt x="273" y="63"/>
                      <a:pt x="300" y="62"/>
                    </a:cubicBezTo>
                    <a:cubicBezTo>
                      <a:pt x="327" y="61"/>
                      <a:pt x="362" y="37"/>
                      <a:pt x="385" y="48"/>
                    </a:cubicBezTo>
                    <a:cubicBezTo>
                      <a:pt x="408" y="59"/>
                      <a:pt x="437" y="93"/>
                      <a:pt x="441" y="127"/>
                    </a:cubicBezTo>
                    <a:cubicBezTo>
                      <a:pt x="445" y="161"/>
                      <a:pt x="427" y="216"/>
                      <a:pt x="411" y="250"/>
                    </a:cubicBezTo>
                    <a:cubicBezTo>
                      <a:pt x="395" y="282"/>
                      <a:pt x="360" y="310"/>
                      <a:pt x="347" y="32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33" name="Freeform 7">
                <a:extLst>
                  <a:ext uri="{FF2B5EF4-FFF2-40B4-BE49-F238E27FC236}">
                    <a16:creationId xmlns:a16="http://schemas.microsoft.com/office/drawing/2014/main" xmlns="" id="{767D3F05-A829-4E8A-B21C-E5FC8C724077}"/>
                  </a:ext>
                </a:extLst>
              </p:cNvPr>
              <p:cNvSpPr>
                <a:spLocks/>
              </p:cNvSpPr>
              <p:nvPr/>
            </p:nvSpPr>
            <p:spPr bwMode="auto">
              <a:xfrm rot="704098">
                <a:off x="3317" y="2542"/>
                <a:ext cx="455" cy="319"/>
              </a:xfrm>
              <a:custGeom>
                <a:avLst/>
                <a:gdLst>
                  <a:gd name="T0" fmla="*/ 85 w 455"/>
                  <a:gd name="T1" fmla="*/ 310 h 319"/>
                  <a:gd name="T2" fmla="*/ 6 w 455"/>
                  <a:gd name="T3" fmla="*/ 179 h 319"/>
                  <a:gd name="T4" fmla="*/ 53 w 455"/>
                  <a:gd name="T5" fmla="*/ 58 h 319"/>
                  <a:gd name="T6" fmla="*/ 171 w 455"/>
                  <a:gd name="T7" fmla="*/ 12 h 319"/>
                  <a:gd name="T8" fmla="*/ 267 w 455"/>
                  <a:gd name="T9" fmla="*/ 78 h 319"/>
                  <a:gd name="T10" fmla="*/ 348 w 455"/>
                  <a:gd name="T11" fmla="*/ 4 h 319"/>
                  <a:gd name="T12" fmla="*/ 438 w 455"/>
                  <a:gd name="T13" fmla="*/ 56 h 319"/>
                  <a:gd name="T14" fmla="*/ 445 w 455"/>
                  <a:gd name="T15" fmla="*/ 162 h 319"/>
                  <a:gd name="T16" fmla="*/ 416 w 455"/>
                  <a:gd name="T17" fmla="*/ 319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319"/>
                  <a:gd name="T29" fmla="*/ 455 w 455"/>
                  <a:gd name="T30" fmla="*/ 319 h 3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319">
                    <a:moveTo>
                      <a:pt x="85" y="310"/>
                    </a:moveTo>
                    <a:cubicBezTo>
                      <a:pt x="71" y="288"/>
                      <a:pt x="11" y="221"/>
                      <a:pt x="6" y="179"/>
                    </a:cubicBezTo>
                    <a:cubicBezTo>
                      <a:pt x="0" y="137"/>
                      <a:pt x="26" y="86"/>
                      <a:pt x="53" y="58"/>
                    </a:cubicBezTo>
                    <a:cubicBezTo>
                      <a:pt x="80" y="30"/>
                      <a:pt x="135" y="9"/>
                      <a:pt x="171" y="12"/>
                    </a:cubicBezTo>
                    <a:cubicBezTo>
                      <a:pt x="207" y="15"/>
                      <a:pt x="238" y="79"/>
                      <a:pt x="267" y="78"/>
                    </a:cubicBezTo>
                    <a:cubicBezTo>
                      <a:pt x="296" y="77"/>
                      <a:pt x="320" y="8"/>
                      <a:pt x="348" y="4"/>
                    </a:cubicBezTo>
                    <a:cubicBezTo>
                      <a:pt x="376" y="0"/>
                      <a:pt x="421" y="29"/>
                      <a:pt x="438" y="56"/>
                    </a:cubicBezTo>
                    <a:cubicBezTo>
                      <a:pt x="455" y="83"/>
                      <a:pt x="448" y="118"/>
                      <a:pt x="445" y="162"/>
                    </a:cubicBezTo>
                    <a:cubicBezTo>
                      <a:pt x="444" y="206"/>
                      <a:pt x="429" y="267"/>
                      <a:pt x="416" y="319"/>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34" name="Freeform 8">
                <a:extLst>
                  <a:ext uri="{FF2B5EF4-FFF2-40B4-BE49-F238E27FC236}">
                    <a16:creationId xmlns:a16="http://schemas.microsoft.com/office/drawing/2014/main" xmlns="" id="{C8DC2E5E-87A0-4B12-B5CB-BEBAEA88E8C3}"/>
                  </a:ext>
                </a:extLst>
              </p:cNvPr>
              <p:cNvSpPr>
                <a:spLocks/>
              </p:cNvSpPr>
              <p:nvPr/>
            </p:nvSpPr>
            <p:spPr bwMode="auto">
              <a:xfrm rot="621849">
                <a:off x="3759" y="2572"/>
                <a:ext cx="219" cy="352"/>
              </a:xfrm>
              <a:custGeom>
                <a:avLst/>
                <a:gdLst>
                  <a:gd name="T0" fmla="*/ 56 w 242"/>
                  <a:gd name="T1" fmla="*/ 377 h 322"/>
                  <a:gd name="T2" fmla="*/ 12 w 242"/>
                  <a:gd name="T3" fmla="*/ 156 h 322"/>
                  <a:gd name="T4" fmla="*/ 126 w 242"/>
                  <a:gd name="T5" fmla="*/ 11 h 322"/>
                  <a:gd name="T6" fmla="*/ 188 w 242"/>
                  <a:gd name="T7" fmla="*/ 92 h 322"/>
                  <a:gd name="T8" fmla="*/ 184 w 242"/>
                  <a:gd name="T9" fmla="*/ 271 h 322"/>
                  <a:gd name="T10" fmla="*/ 164 w 242"/>
                  <a:gd name="T11" fmla="*/ 385 h 322"/>
                  <a:gd name="T12" fmla="*/ 0 60000 65536"/>
                  <a:gd name="T13" fmla="*/ 0 60000 65536"/>
                  <a:gd name="T14" fmla="*/ 0 60000 65536"/>
                  <a:gd name="T15" fmla="*/ 0 60000 65536"/>
                  <a:gd name="T16" fmla="*/ 0 60000 65536"/>
                  <a:gd name="T17" fmla="*/ 0 60000 65536"/>
                  <a:gd name="T18" fmla="*/ 0 w 242"/>
                  <a:gd name="T19" fmla="*/ 0 h 322"/>
                  <a:gd name="T20" fmla="*/ 242 w 242"/>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42" h="322">
                    <a:moveTo>
                      <a:pt x="68" y="316"/>
                    </a:moveTo>
                    <a:cubicBezTo>
                      <a:pt x="59" y="285"/>
                      <a:pt x="0" y="182"/>
                      <a:pt x="14" y="131"/>
                    </a:cubicBezTo>
                    <a:cubicBezTo>
                      <a:pt x="28" y="80"/>
                      <a:pt x="118" y="18"/>
                      <a:pt x="154" y="9"/>
                    </a:cubicBezTo>
                    <a:cubicBezTo>
                      <a:pt x="190" y="0"/>
                      <a:pt x="218" y="41"/>
                      <a:pt x="230" y="77"/>
                    </a:cubicBezTo>
                    <a:cubicBezTo>
                      <a:pt x="242" y="113"/>
                      <a:pt x="229" y="186"/>
                      <a:pt x="224" y="227"/>
                    </a:cubicBezTo>
                    <a:cubicBezTo>
                      <a:pt x="219" y="268"/>
                      <a:pt x="205" y="302"/>
                      <a:pt x="200" y="322"/>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35" name="Freeform 9">
                <a:extLst>
                  <a:ext uri="{FF2B5EF4-FFF2-40B4-BE49-F238E27FC236}">
                    <a16:creationId xmlns:a16="http://schemas.microsoft.com/office/drawing/2014/main" xmlns="" id="{3C3CDB8D-07F7-4D91-B424-45667123AC98}"/>
                  </a:ext>
                </a:extLst>
              </p:cNvPr>
              <p:cNvSpPr>
                <a:spLocks/>
              </p:cNvSpPr>
              <p:nvPr/>
            </p:nvSpPr>
            <p:spPr bwMode="auto">
              <a:xfrm rot="621849">
                <a:off x="3963" y="2619"/>
                <a:ext cx="215" cy="329"/>
              </a:xfrm>
              <a:custGeom>
                <a:avLst/>
                <a:gdLst>
                  <a:gd name="T0" fmla="*/ 35 w 299"/>
                  <a:gd name="T1" fmla="*/ 236 h 459"/>
                  <a:gd name="T2" fmla="*/ 2 w 299"/>
                  <a:gd name="T3" fmla="*/ 133 h 459"/>
                  <a:gd name="T4" fmla="*/ 21 w 299"/>
                  <a:gd name="T5" fmla="*/ 48 h 459"/>
                  <a:gd name="T6" fmla="*/ 88 w 299"/>
                  <a:gd name="T7" fmla="*/ 1 h 459"/>
                  <a:gd name="T8" fmla="*/ 144 w 299"/>
                  <a:gd name="T9" fmla="*/ 53 h 459"/>
                  <a:gd name="T10" fmla="*/ 154 w 299"/>
                  <a:gd name="T11" fmla="*/ 151 h 459"/>
                  <a:gd name="T12" fmla="*/ 139 w 299"/>
                  <a:gd name="T13" fmla="*/ 232 h 459"/>
                  <a:gd name="T14" fmla="*/ 0 60000 65536"/>
                  <a:gd name="T15" fmla="*/ 0 60000 65536"/>
                  <a:gd name="T16" fmla="*/ 0 60000 65536"/>
                  <a:gd name="T17" fmla="*/ 0 60000 65536"/>
                  <a:gd name="T18" fmla="*/ 0 60000 65536"/>
                  <a:gd name="T19" fmla="*/ 0 60000 65536"/>
                  <a:gd name="T20" fmla="*/ 0 60000 65536"/>
                  <a:gd name="T21" fmla="*/ 0 w 299"/>
                  <a:gd name="T22" fmla="*/ 0 h 459"/>
                  <a:gd name="T23" fmla="*/ 299 w 299"/>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459">
                    <a:moveTo>
                      <a:pt x="68" y="459"/>
                    </a:moveTo>
                    <a:cubicBezTo>
                      <a:pt x="38" y="389"/>
                      <a:pt x="8" y="319"/>
                      <a:pt x="4" y="258"/>
                    </a:cubicBezTo>
                    <a:cubicBezTo>
                      <a:pt x="0" y="197"/>
                      <a:pt x="14" y="136"/>
                      <a:pt x="41" y="93"/>
                    </a:cubicBezTo>
                    <a:cubicBezTo>
                      <a:pt x="68" y="50"/>
                      <a:pt x="130" y="0"/>
                      <a:pt x="169" y="2"/>
                    </a:cubicBezTo>
                    <a:cubicBezTo>
                      <a:pt x="208" y="4"/>
                      <a:pt x="257" y="54"/>
                      <a:pt x="278" y="103"/>
                    </a:cubicBezTo>
                    <a:cubicBezTo>
                      <a:pt x="299" y="152"/>
                      <a:pt x="298" y="237"/>
                      <a:pt x="297" y="295"/>
                    </a:cubicBezTo>
                    <a:cubicBezTo>
                      <a:pt x="296" y="353"/>
                      <a:pt x="282" y="401"/>
                      <a:pt x="269" y="450"/>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36" name="Freeform 10">
                <a:extLst>
                  <a:ext uri="{FF2B5EF4-FFF2-40B4-BE49-F238E27FC236}">
                    <a16:creationId xmlns:a16="http://schemas.microsoft.com/office/drawing/2014/main" xmlns="" id="{6329F53E-5B0B-4DAA-AD51-17AECF946832}"/>
                  </a:ext>
                </a:extLst>
              </p:cNvPr>
              <p:cNvSpPr>
                <a:spLocks/>
              </p:cNvSpPr>
              <p:nvPr/>
            </p:nvSpPr>
            <p:spPr bwMode="auto">
              <a:xfrm rot="621849">
                <a:off x="4169" y="2644"/>
                <a:ext cx="116" cy="326"/>
              </a:xfrm>
              <a:custGeom>
                <a:avLst/>
                <a:gdLst>
                  <a:gd name="T0" fmla="*/ 24 w 147"/>
                  <a:gd name="T1" fmla="*/ 222 h 478"/>
                  <a:gd name="T2" fmla="*/ 1 w 147"/>
                  <a:gd name="T3" fmla="*/ 150 h 478"/>
                  <a:gd name="T4" fmla="*/ 18 w 147"/>
                  <a:gd name="T5" fmla="*/ 48 h 478"/>
                  <a:gd name="T6" fmla="*/ 40 w 147"/>
                  <a:gd name="T7" fmla="*/ 10 h 478"/>
                  <a:gd name="T8" fmla="*/ 86 w 147"/>
                  <a:gd name="T9" fmla="*/ 103 h 478"/>
                  <a:gd name="T10" fmla="*/ 75 w 147"/>
                  <a:gd name="T11" fmla="*/ 205 h 478"/>
                  <a:gd name="T12" fmla="*/ 0 60000 65536"/>
                  <a:gd name="T13" fmla="*/ 0 60000 65536"/>
                  <a:gd name="T14" fmla="*/ 0 60000 65536"/>
                  <a:gd name="T15" fmla="*/ 0 60000 65536"/>
                  <a:gd name="T16" fmla="*/ 0 60000 65536"/>
                  <a:gd name="T17" fmla="*/ 0 60000 65536"/>
                  <a:gd name="T18" fmla="*/ 0 w 147"/>
                  <a:gd name="T19" fmla="*/ 0 h 478"/>
                  <a:gd name="T20" fmla="*/ 147 w 147"/>
                  <a:gd name="T21" fmla="*/ 478 h 478"/>
                </a:gdLst>
                <a:ahLst/>
                <a:cxnLst>
                  <a:cxn ang="T12">
                    <a:pos x="T0" y="T1"/>
                  </a:cxn>
                  <a:cxn ang="T13">
                    <a:pos x="T2" y="T3"/>
                  </a:cxn>
                  <a:cxn ang="T14">
                    <a:pos x="T4" y="T5"/>
                  </a:cxn>
                  <a:cxn ang="T15">
                    <a:pos x="T6" y="T7"/>
                  </a:cxn>
                  <a:cxn ang="T16">
                    <a:pos x="T8" y="T9"/>
                  </a:cxn>
                  <a:cxn ang="T17">
                    <a:pos x="T10" y="T11"/>
                  </a:cxn>
                </a:cxnLst>
                <a:rect l="T18" t="T19" r="T20" b="T21"/>
                <a:pathLst>
                  <a:path w="147" h="478">
                    <a:moveTo>
                      <a:pt x="38" y="478"/>
                    </a:moveTo>
                    <a:cubicBezTo>
                      <a:pt x="20" y="431"/>
                      <a:pt x="2" y="384"/>
                      <a:pt x="1" y="322"/>
                    </a:cubicBezTo>
                    <a:cubicBezTo>
                      <a:pt x="0" y="260"/>
                      <a:pt x="18" y="153"/>
                      <a:pt x="29" y="103"/>
                    </a:cubicBezTo>
                    <a:cubicBezTo>
                      <a:pt x="40" y="53"/>
                      <a:pt x="47" y="0"/>
                      <a:pt x="65" y="20"/>
                    </a:cubicBezTo>
                    <a:cubicBezTo>
                      <a:pt x="83" y="40"/>
                      <a:pt x="129" y="152"/>
                      <a:pt x="138" y="222"/>
                    </a:cubicBezTo>
                    <a:cubicBezTo>
                      <a:pt x="147" y="292"/>
                      <a:pt x="133" y="366"/>
                      <a:pt x="120" y="44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37" name="Freeform 11">
                <a:extLst>
                  <a:ext uri="{FF2B5EF4-FFF2-40B4-BE49-F238E27FC236}">
                    <a16:creationId xmlns:a16="http://schemas.microsoft.com/office/drawing/2014/main" xmlns="" id="{24CC722B-6FE6-4FD8-9249-C23BF65CC20F}"/>
                  </a:ext>
                </a:extLst>
              </p:cNvPr>
              <p:cNvSpPr>
                <a:spLocks/>
              </p:cNvSpPr>
              <p:nvPr/>
            </p:nvSpPr>
            <p:spPr bwMode="auto">
              <a:xfrm rot="621849">
                <a:off x="903" y="1257"/>
                <a:ext cx="3532" cy="2472"/>
              </a:xfrm>
              <a:custGeom>
                <a:avLst/>
                <a:gdLst>
                  <a:gd name="T0" fmla="*/ 1553 w 4232"/>
                  <a:gd name="T1" fmla="*/ 1200 h 3017"/>
                  <a:gd name="T2" fmla="*/ 1381 w 4232"/>
                  <a:gd name="T3" fmla="*/ 1035 h 3017"/>
                  <a:gd name="T4" fmla="*/ 1292 w 4232"/>
                  <a:gd name="T5" fmla="*/ 782 h 3017"/>
                  <a:gd name="T6" fmla="*/ 1337 w 4232"/>
                  <a:gd name="T7" fmla="*/ 519 h 3017"/>
                  <a:gd name="T8" fmla="*/ 1362 w 4232"/>
                  <a:gd name="T9" fmla="*/ 273 h 3017"/>
                  <a:gd name="T10" fmla="*/ 1337 w 4232"/>
                  <a:gd name="T11" fmla="*/ 102 h 3017"/>
                  <a:gd name="T12" fmla="*/ 1304 w 4232"/>
                  <a:gd name="T13" fmla="*/ 16 h 3017"/>
                  <a:gd name="T14" fmla="*/ 1234 w 4232"/>
                  <a:gd name="T15" fmla="*/ 21 h 3017"/>
                  <a:gd name="T16" fmla="*/ 1101 w 4232"/>
                  <a:gd name="T17" fmla="*/ 144 h 3017"/>
                  <a:gd name="T18" fmla="*/ 980 w 4232"/>
                  <a:gd name="T19" fmla="*/ 316 h 3017"/>
                  <a:gd name="T20" fmla="*/ 820 w 4232"/>
                  <a:gd name="T21" fmla="*/ 451 h 3017"/>
                  <a:gd name="T22" fmla="*/ 598 w 4232"/>
                  <a:gd name="T23" fmla="*/ 488 h 3017"/>
                  <a:gd name="T24" fmla="*/ 394 w 4232"/>
                  <a:gd name="T25" fmla="*/ 396 h 3017"/>
                  <a:gd name="T26" fmla="*/ 305 w 4232"/>
                  <a:gd name="T27" fmla="*/ 311 h 3017"/>
                  <a:gd name="T28" fmla="*/ 247 w 4232"/>
                  <a:gd name="T29" fmla="*/ 225 h 3017"/>
                  <a:gd name="T30" fmla="*/ 152 w 4232"/>
                  <a:gd name="T31" fmla="*/ 188 h 3017"/>
                  <a:gd name="T32" fmla="*/ 24 w 4232"/>
                  <a:gd name="T33" fmla="*/ 243 h 3017"/>
                  <a:gd name="T34" fmla="*/ 6 w 4232"/>
                  <a:gd name="T35" fmla="*/ 347 h 3017"/>
                  <a:gd name="T36" fmla="*/ 57 w 4232"/>
                  <a:gd name="T37" fmla="*/ 488 h 3017"/>
                  <a:gd name="T38" fmla="*/ 152 w 4232"/>
                  <a:gd name="T39" fmla="*/ 666 h 3017"/>
                  <a:gd name="T40" fmla="*/ 254 w 4232"/>
                  <a:gd name="T41" fmla="*/ 918 h 3017"/>
                  <a:gd name="T42" fmla="*/ 330 w 4232"/>
                  <a:gd name="T43" fmla="*/ 1182 h 3017"/>
                  <a:gd name="T44" fmla="*/ 350 w 4232"/>
                  <a:gd name="T45" fmla="*/ 1385 h 3017"/>
                  <a:gd name="T46" fmla="*/ 406 w 4232"/>
                  <a:gd name="T47" fmla="*/ 1568 h 3017"/>
                  <a:gd name="T48" fmla="*/ 541 w 4232"/>
                  <a:gd name="T49" fmla="*/ 1783 h 3017"/>
                  <a:gd name="T50" fmla="*/ 738 w 4232"/>
                  <a:gd name="T51" fmla="*/ 1949 h 3017"/>
                  <a:gd name="T52" fmla="*/ 1139 w 4232"/>
                  <a:gd name="T53" fmla="*/ 1986 h 3017"/>
                  <a:gd name="T54" fmla="*/ 1642 w 4232"/>
                  <a:gd name="T55" fmla="*/ 1986 h 3017"/>
                  <a:gd name="T56" fmla="*/ 2177 w 4232"/>
                  <a:gd name="T57" fmla="*/ 2023 h 3017"/>
                  <a:gd name="T58" fmla="*/ 2553 w 4232"/>
                  <a:gd name="T59" fmla="*/ 2004 h 3017"/>
                  <a:gd name="T60" fmla="*/ 2794 w 4232"/>
                  <a:gd name="T61" fmla="*/ 1955 h 3017"/>
                  <a:gd name="T62" fmla="*/ 2897 w 4232"/>
                  <a:gd name="T63" fmla="*/ 1869 h 3017"/>
                  <a:gd name="T64" fmla="*/ 2948 w 4232"/>
                  <a:gd name="T65" fmla="*/ 1667 h 3017"/>
                  <a:gd name="T66" fmla="*/ 2897 w 4232"/>
                  <a:gd name="T67" fmla="*/ 1519 h 3017"/>
                  <a:gd name="T68" fmla="*/ 2820 w 4232"/>
                  <a:gd name="T69" fmla="*/ 1359 h 3017"/>
                  <a:gd name="T70" fmla="*/ 2808 w 4232"/>
                  <a:gd name="T71" fmla="*/ 1250 h 3017"/>
                  <a:gd name="T72" fmla="*/ 2865 w 4232"/>
                  <a:gd name="T73" fmla="*/ 1114 h 3017"/>
                  <a:gd name="T74" fmla="*/ 2648 w 4232"/>
                  <a:gd name="T75" fmla="*/ 1187 h 3017"/>
                  <a:gd name="T76" fmla="*/ 2101 w 4232"/>
                  <a:gd name="T77" fmla="*/ 1169 h 3017"/>
                  <a:gd name="T78" fmla="*/ 1724 w 4232"/>
                  <a:gd name="T79" fmla="*/ 1145 h 3017"/>
                  <a:gd name="T80" fmla="*/ 1489 w 4232"/>
                  <a:gd name="T81" fmla="*/ 1053 h 3017"/>
                  <a:gd name="T82" fmla="*/ 1343 w 4232"/>
                  <a:gd name="T83" fmla="*/ 986 h 30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2"/>
                  <a:gd name="T127" fmla="*/ 0 h 3017"/>
                  <a:gd name="T128" fmla="*/ 4232 w 4232"/>
                  <a:gd name="T129" fmla="*/ 3017 h 30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2" h="3017">
                    <a:moveTo>
                      <a:pt x="2230" y="1788"/>
                    </a:moveTo>
                    <a:cubicBezTo>
                      <a:pt x="2137" y="1716"/>
                      <a:pt x="2045" y="1645"/>
                      <a:pt x="1983" y="1541"/>
                    </a:cubicBezTo>
                    <a:cubicBezTo>
                      <a:pt x="1921" y="1437"/>
                      <a:pt x="1866" y="1294"/>
                      <a:pt x="1855" y="1166"/>
                    </a:cubicBezTo>
                    <a:cubicBezTo>
                      <a:pt x="1844" y="1038"/>
                      <a:pt x="1902" y="899"/>
                      <a:pt x="1919" y="773"/>
                    </a:cubicBezTo>
                    <a:cubicBezTo>
                      <a:pt x="1936" y="647"/>
                      <a:pt x="1955" y="511"/>
                      <a:pt x="1955" y="407"/>
                    </a:cubicBezTo>
                    <a:cubicBezTo>
                      <a:pt x="1955" y="303"/>
                      <a:pt x="1933" y="215"/>
                      <a:pt x="1919" y="151"/>
                    </a:cubicBezTo>
                    <a:cubicBezTo>
                      <a:pt x="1905" y="87"/>
                      <a:pt x="1897" y="43"/>
                      <a:pt x="1873" y="23"/>
                    </a:cubicBezTo>
                    <a:cubicBezTo>
                      <a:pt x="1849" y="3"/>
                      <a:pt x="1821" y="0"/>
                      <a:pt x="1772" y="32"/>
                    </a:cubicBezTo>
                    <a:cubicBezTo>
                      <a:pt x="1723" y="64"/>
                      <a:pt x="1641" y="142"/>
                      <a:pt x="1580" y="215"/>
                    </a:cubicBezTo>
                    <a:cubicBezTo>
                      <a:pt x="1519" y="288"/>
                      <a:pt x="1474" y="395"/>
                      <a:pt x="1407" y="471"/>
                    </a:cubicBezTo>
                    <a:cubicBezTo>
                      <a:pt x="1340" y="547"/>
                      <a:pt x="1269" y="629"/>
                      <a:pt x="1178" y="672"/>
                    </a:cubicBezTo>
                    <a:cubicBezTo>
                      <a:pt x="1087" y="715"/>
                      <a:pt x="960" y="741"/>
                      <a:pt x="858" y="727"/>
                    </a:cubicBezTo>
                    <a:cubicBezTo>
                      <a:pt x="756" y="713"/>
                      <a:pt x="636" y="634"/>
                      <a:pt x="566" y="590"/>
                    </a:cubicBezTo>
                    <a:cubicBezTo>
                      <a:pt x="496" y="546"/>
                      <a:pt x="473" y="505"/>
                      <a:pt x="438" y="462"/>
                    </a:cubicBezTo>
                    <a:cubicBezTo>
                      <a:pt x="403" y="419"/>
                      <a:pt x="392" y="364"/>
                      <a:pt x="355" y="334"/>
                    </a:cubicBezTo>
                    <a:cubicBezTo>
                      <a:pt x="318" y="304"/>
                      <a:pt x="271" y="275"/>
                      <a:pt x="218" y="279"/>
                    </a:cubicBezTo>
                    <a:cubicBezTo>
                      <a:pt x="165" y="283"/>
                      <a:pt x="70" y="321"/>
                      <a:pt x="35" y="361"/>
                    </a:cubicBezTo>
                    <a:cubicBezTo>
                      <a:pt x="0" y="401"/>
                      <a:pt x="0" y="456"/>
                      <a:pt x="8" y="517"/>
                    </a:cubicBezTo>
                    <a:cubicBezTo>
                      <a:pt x="16" y="578"/>
                      <a:pt x="46" y="648"/>
                      <a:pt x="81" y="727"/>
                    </a:cubicBezTo>
                    <a:cubicBezTo>
                      <a:pt x="116" y="806"/>
                      <a:pt x="171" y="885"/>
                      <a:pt x="218" y="992"/>
                    </a:cubicBezTo>
                    <a:cubicBezTo>
                      <a:pt x="265" y="1099"/>
                      <a:pt x="321" y="1239"/>
                      <a:pt x="364" y="1367"/>
                    </a:cubicBezTo>
                    <a:cubicBezTo>
                      <a:pt x="407" y="1495"/>
                      <a:pt x="451" y="1644"/>
                      <a:pt x="474" y="1760"/>
                    </a:cubicBezTo>
                    <a:cubicBezTo>
                      <a:pt x="497" y="1876"/>
                      <a:pt x="484" y="1966"/>
                      <a:pt x="502" y="2062"/>
                    </a:cubicBezTo>
                    <a:cubicBezTo>
                      <a:pt x="520" y="2158"/>
                      <a:pt x="538" y="2237"/>
                      <a:pt x="584" y="2336"/>
                    </a:cubicBezTo>
                    <a:cubicBezTo>
                      <a:pt x="630" y="2435"/>
                      <a:pt x="697" y="2562"/>
                      <a:pt x="776" y="2656"/>
                    </a:cubicBezTo>
                    <a:cubicBezTo>
                      <a:pt x="855" y="2750"/>
                      <a:pt x="916" y="2853"/>
                      <a:pt x="1059" y="2903"/>
                    </a:cubicBezTo>
                    <a:cubicBezTo>
                      <a:pt x="1202" y="2953"/>
                      <a:pt x="1419" y="2949"/>
                      <a:pt x="1635" y="2958"/>
                    </a:cubicBezTo>
                    <a:cubicBezTo>
                      <a:pt x="1851" y="2967"/>
                      <a:pt x="2110" y="2949"/>
                      <a:pt x="2358" y="2958"/>
                    </a:cubicBezTo>
                    <a:cubicBezTo>
                      <a:pt x="2606" y="2967"/>
                      <a:pt x="2908" y="3009"/>
                      <a:pt x="3126" y="3013"/>
                    </a:cubicBezTo>
                    <a:cubicBezTo>
                      <a:pt x="3344" y="3017"/>
                      <a:pt x="3517" y="3002"/>
                      <a:pt x="3665" y="2985"/>
                    </a:cubicBezTo>
                    <a:cubicBezTo>
                      <a:pt x="3813" y="2968"/>
                      <a:pt x="3930" y="2946"/>
                      <a:pt x="4012" y="2912"/>
                    </a:cubicBezTo>
                    <a:cubicBezTo>
                      <a:pt x="4094" y="2878"/>
                      <a:pt x="4122" y="2856"/>
                      <a:pt x="4159" y="2784"/>
                    </a:cubicBezTo>
                    <a:cubicBezTo>
                      <a:pt x="4196" y="2712"/>
                      <a:pt x="4232" y="2570"/>
                      <a:pt x="4232" y="2483"/>
                    </a:cubicBezTo>
                    <a:cubicBezTo>
                      <a:pt x="4232" y="2396"/>
                      <a:pt x="4190" y="2339"/>
                      <a:pt x="4159" y="2263"/>
                    </a:cubicBezTo>
                    <a:cubicBezTo>
                      <a:pt x="4128" y="2187"/>
                      <a:pt x="4070" y="2092"/>
                      <a:pt x="4049" y="2025"/>
                    </a:cubicBezTo>
                    <a:cubicBezTo>
                      <a:pt x="4028" y="1958"/>
                      <a:pt x="4020" y="1922"/>
                      <a:pt x="4031" y="1861"/>
                    </a:cubicBezTo>
                    <a:cubicBezTo>
                      <a:pt x="4042" y="1800"/>
                      <a:pt x="4151" y="1675"/>
                      <a:pt x="4113" y="1660"/>
                    </a:cubicBezTo>
                    <a:cubicBezTo>
                      <a:pt x="4075" y="1645"/>
                      <a:pt x="3985" y="1755"/>
                      <a:pt x="3802" y="1769"/>
                    </a:cubicBezTo>
                    <a:cubicBezTo>
                      <a:pt x="3619" y="1783"/>
                      <a:pt x="3237" y="1753"/>
                      <a:pt x="3016" y="1742"/>
                    </a:cubicBezTo>
                    <a:cubicBezTo>
                      <a:pt x="2795" y="1731"/>
                      <a:pt x="2622" y="1734"/>
                      <a:pt x="2476" y="1705"/>
                    </a:cubicBezTo>
                    <a:cubicBezTo>
                      <a:pt x="2330" y="1676"/>
                      <a:pt x="2229" y="1607"/>
                      <a:pt x="2138" y="1568"/>
                    </a:cubicBezTo>
                    <a:cubicBezTo>
                      <a:pt x="2047" y="1529"/>
                      <a:pt x="1987" y="1498"/>
                      <a:pt x="1928" y="1468"/>
                    </a:cubicBez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7430" name="Oval 12">
              <a:extLst>
                <a:ext uri="{FF2B5EF4-FFF2-40B4-BE49-F238E27FC236}">
                  <a16:creationId xmlns:a16="http://schemas.microsoft.com/office/drawing/2014/main" xmlns="" id="{0660A338-8911-4ADC-8F39-91611493CADC}"/>
                </a:ext>
              </a:extLst>
            </p:cNvPr>
            <p:cNvSpPr>
              <a:spLocks noChangeArrowheads="1"/>
            </p:cNvSpPr>
            <p:nvPr/>
          </p:nvSpPr>
          <p:spPr bwMode="auto">
            <a:xfrm rot="621849">
              <a:off x="-1550" y="-1092"/>
              <a:ext cx="253" cy="216"/>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7412" name="Freeform 13">
            <a:extLst>
              <a:ext uri="{FF2B5EF4-FFF2-40B4-BE49-F238E27FC236}">
                <a16:creationId xmlns:a16="http://schemas.microsoft.com/office/drawing/2014/main" xmlns="" id="{E1D1735D-77AC-42B9-9D25-45B2DCB32222}"/>
              </a:ext>
            </a:extLst>
          </p:cNvPr>
          <p:cNvSpPr>
            <a:spLocks/>
          </p:cNvSpPr>
          <p:nvPr/>
        </p:nvSpPr>
        <p:spPr bwMode="auto">
          <a:xfrm>
            <a:off x="919163" y="2070100"/>
            <a:ext cx="696912" cy="1011238"/>
          </a:xfrm>
          <a:custGeom>
            <a:avLst/>
            <a:gdLst>
              <a:gd name="T0" fmla="*/ 768636020 w 504"/>
              <a:gd name="T1" fmla="*/ 0 h 777"/>
              <a:gd name="T2" fmla="*/ 961751118 w 504"/>
              <a:gd name="T3" fmla="*/ 481042154 h 777"/>
              <a:gd name="T4" fmla="*/ 785844487 w 504"/>
              <a:gd name="T5" fmla="*/ 806253492 h 777"/>
              <a:gd name="T6" fmla="*/ 244740588 w 504"/>
              <a:gd name="T7" fmla="*/ 1068793960 h 777"/>
              <a:gd name="T8" fmla="*/ 0 w 504"/>
              <a:gd name="T9" fmla="*/ 1316090379 h 777"/>
              <a:gd name="T10" fmla="*/ 0 60000 65536"/>
              <a:gd name="T11" fmla="*/ 0 60000 65536"/>
              <a:gd name="T12" fmla="*/ 0 60000 65536"/>
              <a:gd name="T13" fmla="*/ 0 60000 65536"/>
              <a:gd name="T14" fmla="*/ 0 60000 65536"/>
              <a:gd name="T15" fmla="*/ 0 w 504"/>
              <a:gd name="T16" fmla="*/ 0 h 777"/>
              <a:gd name="T17" fmla="*/ 504 w 504"/>
              <a:gd name="T18" fmla="*/ 777 h 777"/>
            </a:gdLst>
            <a:ahLst/>
            <a:cxnLst>
              <a:cxn ang="T10">
                <a:pos x="T0" y="T1"/>
              </a:cxn>
              <a:cxn ang="T11">
                <a:pos x="T2" y="T3"/>
              </a:cxn>
              <a:cxn ang="T12">
                <a:pos x="T4" y="T5"/>
              </a:cxn>
              <a:cxn ang="T13">
                <a:pos x="T6" y="T7"/>
              </a:cxn>
              <a:cxn ang="T14">
                <a:pos x="T8" y="T9"/>
              </a:cxn>
            </a:cxnLst>
            <a:rect l="T15" t="T16" r="T17" b="T18"/>
            <a:pathLst>
              <a:path w="504" h="777">
                <a:moveTo>
                  <a:pt x="402" y="0"/>
                </a:moveTo>
                <a:cubicBezTo>
                  <a:pt x="419" y="46"/>
                  <a:pt x="502" y="205"/>
                  <a:pt x="503" y="284"/>
                </a:cubicBezTo>
                <a:cubicBezTo>
                  <a:pt x="504" y="363"/>
                  <a:pt x="473" y="418"/>
                  <a:pt x="411" y="476"/>
                </a:cubicBezTo>
                <a:cubicBezTo>
                  <a:pt x="349" y="534"/>
                  <a:pt x="196" y="581"/>
                  <a:pt x="128" y="631"/>
                </a:cubicBezTo>
                <a:cubicBezTo>
                  <a:pt x="60" y="681"/>
                  <a:pt x="30" y="729"/>
                  <a:pt x="0" y="777"/>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13" name="Freeform 14">
            <a:extLst>
              <a:ext uri="{FF2B5EF4-FFF2-40B4-BE49-F238E27FC236}">
                <a16:creationId xmlns:a16="http://schemas.microsoft.com/office/drawing/2014/main" xmlns="" id="{04C45742-05BD-4A08-8FFC-21D18246DDEA}"/>
              </a:ext>
            </a:extLst>
          </p:cNvPr>
          <p:cNvSpPr>
            <a:spLocks/>
          </p:cNvSpPr>
          <p:nvPr/>
        </p:nvSpPr>
        <p:spPr bwMode="auto">
          <a:xfrm>
            <a:off x="4451350" y="2622550"/>
            <a:ext cx="2974975" cy="444500"/>
          </a:xfrm>
          <a:custGeom>
            <a:avLst/>
            <a:gdLst>
              <a:gd name="T0" fmla="*/ 0 w 2048"/>
              <a:gd name="T1" fmla="*/ 711778297 h 226"/>
              <a:gd name="T2" fmla="*/ 335508256 w 2048"/>
              <a:gd name="T3" fmla="*/ 506755555 h 226"/>
              <a:gd name="T4" fmla="*/ 772302343 w 2048"/>
              <a:gd name="T5" fmla="*/ 711778297 h 226"/>
              <a:gd name="T6" fmla="*/ 1194325878 w 2048"/>
              <a:gd name="T7" fmla="*/ 800751045 h 226"/>
              <a:gd name="T8" fmla="*/ 1580478683 w 2048"/>
              <a:gd name="T9" fmla="*/ 684699207 h 226"/>
              <a:gd name="T10" fmla="*/ 2002500766 w 2048"/>
              <a:gd name="T11" fmla="*/ 858775981 h 226"/>
              <a:gd name="T12" fmla="*/ 2147483647 w 2048"/>
              <a:gd name="T13" fmla="*/ 773671955 h 226"/>
              <a:gd name="T14" fmla="*/ 2147483647 w 2048"/>
              <a:gd name="T15" fmla="*/ 653753361 h 226"/>
              <a:gd name="T16" fmla="*/ 2147483647 w 2048"/>
              <a:gd name="T17" fmla="*/ 618936826 h 226"/>
              <a:gd name="T18" fmla="*/ 2147483647 w 2048"/>
              <a:gd name="T19" fmla="*/ 568649336 h 226"/>
              <a:gd name="T20" fmla="*/ 2147483647 w 2048"/>
              <a:gd name="T21" fmla="*/ 247574694 h 226"/>
              <a:gd name="T22" fmla="*/ 2147483647 w 2048"/>
              <a:gd name="T23" fmla="*/ 394572439 h 226"/>
              <a:gd name="T24" fmla="*/ 2147483647 w 2048"/>
              <a:gd name="T25" fmla="*/ 189549758 h 226"/>
              <a:gd name="T26" fmla="*/ 2147483647 w 2048"/>
              <a:gd name="T27" fmla="*/ 394572439 h 226"/>
              <a:gd name="T28" fmla="*/ 2147483647 w 2048"/>
              <a:gd name="T29" fmla="*/ 15472927 h 226"/>
              <a:gd name="T30" fmla="*/ 2147483647 w 2048"/>
              <a:gd name="T31" fmla="*/ 47967646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8"/>
              <a:gd name="T49" fmla="*/ 0 h 226"/>
              <a:gd name="T50" fmla="*/ 2048 w 2048"/>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8" h="226">
                <a:moveTo>
                  <a:pt x="0" y="184"/>
                </a:moveTo>
                <a:cubicBezTo>
                  <a:pt x="49" y="158"/>
                  <a:pt x="98" y="131"/>
                  <a:pt x="159" y="131"/>
                </a:cubicBezTo>
                <a:cubicBezTo>
                  <a:pt x="220" y="131"/>
                  <a:pt x="298" y="172"/>
                  <a:pt x="366" y="184"/>
                </a:cubicBezTo>
                <a:cubicBezTo>
                  <a:pt x="434" y="196"/>
                  <a:pt x="502" y="208"/>
                  <a:pt x="566" y="207"/>
                </a:cubicBezTo>
                <a:cubicBezTo>
                  <a:pt x="629" y="206"/>
                  <a:pt x="685" y="174"/>
                  <a:pt x="749" y="177"/>
                </a:cubicBezTo>
                <a:cubicBezTo>
                  <a:pt x="813" y="179"/>
                  <a:pt x="881" y="218"/>
                  <a:pt x="949" y="222"/>
                </a:cubicBezTo>
                <a:cubicBezTo>
                  <a:pt x="1017" y="226"/>
                  <a:pt x="1090" y="209"/>
                  <a:pt x="1155" y="200"/>
                </a:cubicBezTo>
                <a:cubicBezTo>
                  <a:pt x="1221" y="191"/>
                  <a:pt x="1286" y="176"/>
                  <a:pt x="1339" y="169"/>
                </a:cubicBezTo>
                <a:cubicBezTo>
                  <a:pt x="1392" y="162"/>
                  <a:pt x="1424" y="164"/>
                  <a:pt x="1474" y="160"/>
                </a:cubicBezTo>
                <a:cubicBezTo>
                  <a:pt x="1524" y="156"/>
                  <a:pt x="1596" y="163"/>
                  <a:pt x="1642" y="147"/>
                </a:cubicBezTo>
                <a:cubicBezTo>
                  <a:pt x="1688" y="131"/>
                  <a:pt x="1714" y="71"/>
                  <a:pt x="1750" y="64"/>
                </a:cubicBezTo>
                <a:cubicBezTo>
                  <a:pt x="1786" y="57"/>
                  <a:pt x="1827" y="104"/>
                  <a:pt x="1857" y="102"/>
                </a:cubicBezTo>
                <a:cubicBezTo>
                  <a:pt x="1887" y="100"/>
                  <a:pt x="1909" y="49"/>
                  <a:pt x="1929" y="49"/>
                </a:cubicBezTo>
                <a:cubicBezTo>
                  <a:pt x="1949" y="49"/>
                  <a:pt x="1962" y="109"/>
                  <a:pt x="1977" y="102"/>
                </a:cubicBezTo>
                <a:cubicBezTo>
                  <a:pt x="1991" y="95"/>
                  <a:pt x="2004" y="0"/>
                  <a:pt x="2017" y="4"/>
                </a:cubicBezTo>
                <a:cubicBezTo>
                  <a:pt x="2029" y="8"/>
                  <a:pt x="2043" y="105"/>
                  <a:pt x="2048" y="1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14" name="Freeform 15">
            <a:extLst>
              <a:ext uri="{FF2B5EF4-FFF2-40B4-BE49-F238E27FC236}">
                <a16:creationId xmlns:a16="http://schemas.microsoft.com/office/drawing/2014/main" xmlns="" id="{19C12479-F1B7-4CB9-893D-D6ED906F139D}"/>
              </a:ext>
            </a:extLst>
          </p:cNvPr>
          <p:cNvSpPr>
            <a:spLocks/>
          </p:cNvSpPr>
          <p:nvPr/>
        </p:nvSpPr>
        <p:spPr bwMode="auto">
          <a:xfrm>
            <a:off x="6789738" y="1135063"/>
            <a:ext cx="617537" cy="1600200"/>
          </a:xfrm>
          <a:custGeom>
            <a:avLst/>
            <a:gdLst>
              <a:gd name="T0" fmla="*/ 624143942 w 611"/>
              <a:gd name="T1" fmla="*/ 2058392150 h 1244"/>
              <a:gd name="T2" fmla="*/ 587369679 w 611"/>
              <a:gd name="T3" fmla="*/ 1649691712 h 1244"/>
              <a:gd name="T4" fmla="*/ 428013738 w 611"/>
              <a:gd name="T5" fmla="*/ 1302214014 h 1244"/>
              <a:gd name="T6" fmla="*/ 418819414 w 611"/>
              <a:gd name="T7" fmla="*/ 967974300 h 1244"/>
              <a:gd name="T8" fmla="*/ 409626101 w 611"/>
              <a:gd name="T9" fmla="*/ 787616137 h 1244"/>
              <a:gd name="T10" fmla="*/ 325862446 w 611"/>
              <a:gd name="T11" fmla="*/ 741286249 h 1244"/>
              <a:gd name="T12" fmla="*/ 110322821 w 611"/>
              <a:gd name="T13" fmla="*/ 817399912 h 1244"/>
              <a:gd name="T14" fmla="*/ 17365829 w 611"/>
              <a:gd name="T15" fmla="*/ 529489925 h 1244"/>
              <a:gd name="T16" fmla="*/ 8172510 w 611"/>
              <a:gd name="T17" fmla="*/ 152228653 h 1244"/>
              <a:gd name="T18" fmla="*/ 44946787 w 611"/>
              <a:gd name="T19" fmla="*/ 0 h 1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1244"/>
              <a:gd name="T32" fmla="*/ 611 w 611"/>
              <a:gd name="T33" fmla="*/ 1244 h 1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1244">
                <a:moveTo>
                  <a:pt x="611" y="1244"/>
                </a:moveTo>
                <a:cubicBezTo>
                  <a:pt x="609" y="1158"/>
                  <a:pt x="607" y="1073"/>
                  <a:pt x="575" y="997"/>
                </a:cubicBezTo>
                <a:cubicBezTo>
                  <a:pt x="543" y="921"/>
                  <a:pt x="446" y="855"/>
                  <a:pt x="419" y="787"/>
                </a:cubicBezTo>
                <a:cubicBezTo>
                  <a:pt x="392" y="719"/>
                  <a:pt x="413" y="637"/>
                  <a:pt x="410" y="585"/>
                </a:cubicBezTo>
                <a:cubicBezTo>
                  <a:pt x="407" y="533"/>
                  <a:pt x="416" y="499"/>
                  <a:pt x="401" y="476"/>
                </a:cubicBezTo>
                <a:cubicBezTo>
                  <a:pt x="386" y="453"/>
                  <a:pt x="368" y="445"/>
                  <a:pt x="319" y="448"/>
                </a:cubicBezTo>
                <a:cubicBezTo>
                  <a:pt x="270" y="451"/>
                  <a:pt x="158" y="515"/>
                  <a:pt x="108" y="494"/>
                </a:cubicBezTo>
                <a:cubicBezTo>
                  <a:pt x="58" y="473"/>
                  <a:pt x="34" y="387"/>
                  <a:pt x="17" y="320"/>
                </a:cubicBezTo>
                <a:cubicBezTo>
                  <a:pt x="0" y="253"/>
                  <a:pt x="4" y="145"/>
                  <a:pt x="8" y="92"/>
                </a:cubicBezTo>
                <a:cubicBezTo>
                  <a:pt x="12" y="39"/>
                  <a:pt x="28" y="19"/>
                  <a:pt x="4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15" name="Freeform 16">
            <a:extLst>
              <a:ext uri="{FF2B5EF4-FFF2-40B4-BE49-F238E27FC236}">
                <a16:creationId xmlns:a16="http://schemas.microsoft.com/office/drawing/2014/main" xmlns="" id="{E3839F65-3E84-4B37-AF81-2EFF3AC0E737}"/>
              </a:ext>
            </a:extLst>
          </p:cNvPr>
          <p:cNvSpPr>
            <a:spLocks/>
          </p:cNvSpPr>
          <p:nvPr/>
        </p:nvSpPr>
        <p:spPr bwMode="auto">
          <a:xfrm>
            <a:off x="1031875" y="1884363"/>
            <a:ext cx="455613" cy="211137"/>
          </a:xfrm>
          <a:custGeom>
            <a:avLst/>
            <a:gdLst>
              <a:gd name="T0" fmla="*/ 630951932 w 329"/>
              <a:gd name="T1" fmla="*/ 275177958 h 162"/>
              <a:gd name="T2" fmla="*/ 473693494 w 329"/>
              <a:gd name="T3" fmla="*/ 40767682 h 162"/>
              <a:gd name="T4" fmla="*/ 122738539 w 329"/>
              <a:gd name="T5" fmla="*/ 25479805 h 162"/>
              <a:gd name="T6" fmla="*/ 0 w 329"/>
              <a:gd name="T7" fmla="*/ 40767682 h 162"/>
              <a:gd name="T8" fmla="*/ 0 60000 65536"/>
              <a:gd name="T9" fmla="*/ 0 60000 65536"/>
              <a:gd name="T10" fmla="*/ 0 60000 65536"/>
              <a:gd name="T11" fmla="*/ 0 60000 65536"/>
              <a:gd name="T12" fmla="*/ 0 w 329"/>
              <a:gd name="T13" fmla="*/ 0 h 162"/>
              <a:gd name="T14" fmla="*/ 329 w 329"/>
              <a:gd name="T15" fmla="*/ 162 h 162"/>
            </a:gdLst>
            <a:ahLst/>
            <a:cxnLst>
              <a:cxn ang="T8">
                <a:pos x="T0" y="T1"/>
              </a:cxn>
              <a:cxn ang="T9">
                <a:pos x="T2" y="T3"/>
              </a:cxn>
              <a:cxn ang="T10">
                <a:pos x="T4" y="T5"/>
              </a:cxn>
              <a:cxn ang="T11">
                <a:pos x="T6" y="T7"/>
              </a:cxn>
            </a:cxnLst>
            <a:rect l="T12" t="T13" r="T14" b="T15"/>
            <a:pathLst>
              <a:path w="329" h="162">
                <a:moveTo>
                  <a:pt x="329" y="162"/>
                </a:moveTo>
                <a:cubicBezTo>
                  <a:pt x="310" y="105"/>
                  <a:pt x="291" y="48"/>
                  <a:pt x="247" y="24"/>
                </a:cubicBezTo>
                <a:cubicBezTo>
                  <a:pt x="203" y="0"/>
                  <a:pt x="105" y="15"/>
                  <a:pt x="64" y="15"/>
                </a:cubicBezTo>
                <a:cubicBezTo>
                  <a:pt x="23" y="15"/>
                  <a:pt x="11" y="19"/>
                  <a:pt x="0" y="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16" name="Freeform 17">
            <a:extLst>
              <a:ext uri="{FF2B5EF4-FFF2-40B4-BE49-F238E27FC236}">
                <a16:creationId xmlns:a16="http://schemas.microsoft.com/office/drawing/2014/main" xmlns="" id="{908CAAAF-29DF-4609-A9A4-B8DE3CB1A762}"/>
              </a:ext>
            </a:extLst>
          </p:cNvPr>
          <p:cNvSpPr>
            <a:spLocks/>
          </p:cNvSpPr>
          <p:nvPr/>
        </p:nvSpPr>
        <p:spPr bwMode="auto">
          <a:xfrm>
            <a:off x="5614988" y="763588"/>
            <a:ext cx="614362" cy="363537"/>
          </a:xfrm>
          <a:custGeom>
            <a:avLst/>
            <a:gdLst>
              <a:gd name="T0" fmla="*/ 0 w 444"/>
              <a:gd name="T1" fmla="*/ 107884792 h 280"/>
              <a:gd name="T2" fmla="*/ 541838250 w 444"/>
              <a:gd name="T3" fmla="*/ 431540465 h 280"/>
              <a:gd name="T4" fmla="*/ 804140484 w 444"/>
              <a:gd name="T5" fmla="*/ 353998057 h 280"/>
              <a:gd name="T6" fmla="*/ 821373056 w 444"/>
              <a:gd name="T7" fmla="*/ 0 h 280"/>
              <a:gd name="T8" fmla="*/ 0 60000 65536"/>
              <a:gd name="T9" fmla="*/ 0 60000 65536"/>
              <a:gd name="T10" fmla="*/ 0 60000 65536"/>
              <a:gd name="T11" fmla="*/ 0 60000 65536"/>
              <a:gd name="T12" fmla="*/ 0 w 444"/>
              <a:gd name="T13" fmla="*/ 0 h 280"/>
              <a:gd name="T14" fmla="*/ 444 w 444"/>
              <a:gd name="T15" fmla="*/ 280 h 280"/>
            </a:gdLst>
            <a:ahLst/>
            <a:cxnLst>
              <a:cxn ang="T8">
                <a:pos x="T0" y="T1"/>
              </a:cxn>
              <a:cxn ang="T9">
                <a:pos x="T2" y="T3"/>
              </a:cxn>
              <a:cxn ang="T10">
                <a:pos x="T4" y="T5"/>
              </a:cxn>
              <a:cxn ang="T11">
                <a:pos x="T6" y="T7"/>
              </a:cxn>
            </a:cxnLst>
            <a:rect l="T12" t="T13" r="T14" b="T15"/>
            <a:pathLst>
              <a:path w="444" h="280">
                <a:moveTo>
                  <a:pt x="0" y="64"/>
                </a:moveTo>
                <a:cubicBezTo>
                  <a:pt x="106" y="148"/>
                  <a:pt x="213" y="232"/>
                  <a:pt x="283" y="256"/>
                </a:cubicBezTo>
                <a:cubicBezTo>
                  <a:pt x="353" y="280"/>
                  <a:pt x="396" y="253"/>
                  <a:pt x="420" y="210"/>
                </a:cubicBezTo>
                <a:cubicBezTo>
                  <a:pt x="444" y="167"/>
                  <a:pt x="436" y="83"/>
                  <a:pt x="429"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17" name="Freeform 18">
            <a:extLst>
              <a:ext uri="{FF2B5EF4-FFF2-40B4-BE49-F238E27FC236}">
                <a16:creationId xmlns:a16="http://schemas.microsoft.com/office/drawing/2014/main" xmlns="" id="{6ECB69E9-8EF2-4D2C-9AD4-EB5210EF58B1}"/>
              </a:ext>
            </a:extLst>
          </p:cNvPr>
          <p:cNvSpPr>
            <a:spLocks/>
          </p:cNvSpPr>
          <p:nvPr/>
        </p:nvSpPr>
        <p:spPr bwMode="auto">
          <a:xfrm>
            <a:off x="830263" y="666750"/>
            <a:ext cx="5772150" cy="1590675"/>
          </a:xfrm>
          <a:custGeom>
            <a:avLst/>
            <a:gdLst>
              <a:gd name="T0" fmla="*/ 2147483647 w 4169"/>
              <a:gd name="T1" fmla="*/ 835674044 h 1223"/>
              <a:gd name="T2" fmla="*/ 2147483647 w 4169"/>
              <a:gd name="T3" fmla="*/ 1825288429 h 1223"/>
              <a:gd name="T4" fmla="*/ 2147483647 w 4169"/>
              <a:gd name="T5" fmla="*/ 1840513641 h 1223"/>
              <a:gd name="T6" fmla="*/ 2147483647 w 4169"/>
              <a:gd name="T7" fmla="*/ 1656122876 h 1223"/>
              <a:gd name="T8" fmla="*/ 2147483647 w 4169"/>
              <a:gd name="T9" fmla="*/ 1424366954 h 1223"/>
              <a:gd name="T10" fmla="*/ 2147483647 w 4169"/>
              <a:gd name="T11" fmla="*/ 1253510253 h 1223"/>
              <a:gd name="T12" fmla="*/ 2147483647 w 4169"/>
              <a:gd name="T13" fmla="*/ 1130020336 h 1223"/>
              <a:gd name="T14" fmla="*/ 2147483647 w 4169"/>
              <a:gd name="T15" fmla="*/ 1253510253 h 1223"/>
              <a:gd name="T16" fmla="*/ 2147483647 w 4169"/>
              <a:gd name="T17" fmla="*/ 1563082083 h 1223"/>
              <a:gd name="T18" fmla="*/ 2147483647 w 4169"/>
              <a:gd name="T19" fmla="*/ 1903104011 h 1223"/>
              <a:gd name="T20" fmla="*/ 2068391317 w 4169"/>
              <a:gd name="T21" fmla="*/ 1732247635 h 1223"/>
              <a:gd name="T22" fmla="*/ 1717589031 w 4169"/>
              <a:gd name="T23" fmla="*/ 1563082083 h 1223"/>
              <a:gd name="T24" fmla="*/ 1278607814 w 4169"/>
              <a:gd name="T25" fmla="*/ 1640897664 h 1223"/>
              <a:gd name="T26" fmla="*/ 893300022 w 4169"/>
              <a:gd name="T27" fmla="*/ 1794838005 h 1223"/>
              <a:gd name="T28" fmla="*/ 0 w 4169"/>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9"/>
              <a:gd name="T46" fmla="*/ 0 h 1223"/>
              <a:gd name="T47" fmla="*/ 4169 w 4169"/>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9" h="1223">
                <a:moveTo>
                  <a:pt x="4169" y="494"/>
                </a:moveTo>
                <a:cubicBezTo>
                  <a:pt x="4053" y="592"/>
                  <a:pt x="3643" y="980"/>
                  <a:pt x="3465" y="1079"/>
                </a:cubicBezTo>
                <a:cubicBezTo>
                  <a:pt x="3287" y="1178"/>
                  <a:pt x="3213" y="1105"/>
                  <a:pt x="3099" y="1088"/>
                </a:cubicBezTo>
                <a:cubicBezTo>
                  <a:pt x="2985" y="1071"/>
                  <a:pt x="2880" y="1020"/>
                  <a:pt x="2779" y="979"/>
                </a:cubicBezTo>
                <a:cubicBezTo>
                  <a:pt x="2678" y="938"/>
                  <a:pt x="2584" y="882"/>
                  <a:pt x="2496" y="842"/>
                </a:cubicBezTo>
                <a:cubicBezTo>
                  <a:pt x="2408" y="802"/>
                  <a:pt x="2319" y="770"/>
                  <a:pt x="2249" y="741"/>
                </a:cubicBezTo>
                <a:cubicBezTo>
                  <a:pt x="2179" y="712"/>
                  <a:pt x="2177" y="668"/>
                  <a:pt x="2075" y="668"/>
                </a:cubicBezTo>
                <a:cubicBezTo>
                  <a:pt x="1973" y="668"/>
                  <a:pt x="1753" y="698"/>
                  <a:pt x="1636" y="741"/>
                </a:cubicBezTo>
                <a:cubicBezTo>
                  <a:pt x="1519" y="784"/>
                  <a:pt x="1453" y="860"/>
                  <a:pt x="1371" y="924"/>
                </a:cubicBezTo>
                <a:cubicBezTo>
                  <a:pt x="1289" y="988"/>
                  <a:pt x="1192" y="1108"/>
                  <a:pt x="1143" y="1125"/>
                </a:cubicBezTo>
                <a:cubicBezTo>
                  <a:pt x="1094" y="1142"/>
                  <a:pt x="1120" y="1057"/>
                  <a:pt x="1079" y="1024"/>
                </a:cubicBezTo>
                <a:cubicBezTo>
                  <a:pt x="1038" y="991"/>
                  <a:pt x="965" y="933"/>
                  <a:pt x="896" y="924"/>
                </a:cubicBezTo>
                <a:cubicBezTo>
                  <a:pt x="827" y="915"/>
                  <a:pt x="739" y="947"/>
                  <a:pt x="667" y="970"/>
                </a:cubicBezTo>
                <a:cubicBezTo>
                  <a:pt x="595" y="993"/>
                  <a:pt x="577" y="1223"/>
                  <a:pt x="466" y="1061"/>
                </a:cubicBezTo>
                <a:cubicBezTo>
                  <a:pt x="355" y="899"/>
                  <a:pt x="97" y="221"/>
                  <a:pt x="0" y="0"/>
                </a:cubicBezTo>
              </a:path>
            </a:pathLst>
          </a:custGeom>
          <a:solidFill>
            <a:schemeClr val="hlink"/>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18" name="Freeform 19">
            <a:extLst>
              <a:ext uri="{FF2B5EF4-FFF2-40B4-BE49-F238E27FC236}">
                <a16:creationId xmlns:a16="http://schemas.microsoft.com/office/drawing/2014/main" xmlns="" id="{C3DD886D-CCDE-40E2-9DD2-8389DC35C74A}"/>
              </a:ext>
            </a:extLst>
          </p:cNvPr>
          <p:cNvSpPr>
            <a:spLocks/>
          </p:cNvSpPr>
          <p:nvPr/>
        </p:nvSpPr>
        <p:spPr bwMode="auto">
          <a:xfrm>
            <a:off x="1438275" y="714375"/>
            <a:ext cx="3573463" cy="1046163"/>
          </a:xfrm>
          <a:custGeom>
            <a:avLst/>
            <a:gdLst>
              <a:gd name="T0" fmla="*/ 2147483647 w 2581"/>
              <a:gd name="T1" fmla="*/ 0 h 804"/>
              <a:gd name="T2" fmla="*/ 2147483647 w 2581"/>
              <a:gd name="T3" fmla="*/ 402961469 h 804"/>
              <a:gd name="T4" fmla="*/ 2147483647 w 2581"/>
              <a:gd name="T5" fmla="*/ 665394761 h 804"/>
              <a:gd name="T6" fmla="*/ 2147483647 w 2581"/>
              <a:gd name="T7" fmla="*/ 604442773 h 804"/>
              <a:gd name="T8" fmla="*/ 2147483647 w 2581"/>
              <a:gd name="T9" fmla="*/ 712801447 h 804"/>
              <a:gd name="T10" fmla="*/ 2147483647 w 2581"/>
              <a:gd name="T11" fmla="*/ 866874926 h 804"/>
              <a:gd name="T12" fmla="*/ 1926498033 w 2581"/>
              <a:gd name="T13" fmla="*/ 1037879585 h 804"/>
              <a:gd name="T14" fmla="*/ 1207655933 w 2581"/>
              <a:gd name="T15" fmla="*/ 1237668031 h 804"/>
              <a:gd name="T16" fmla="*/ 613411656 w 2581"/>
              <a:gd name="T17" fmla="*/ 1330788221 h 804"/>
              <a:gd name="T18" fmla="*/ 0 w 2581"/>
              <a:gd name="T19" fmla="*/ 1053117908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1"/>
              <a:gd name="T31" fmla="*/ 0 h 804"/>
              <a:gd name="T32" fmla="*/ 2581 w 2581"/>
              <a:gd name="T33" fmla="*/ 804 h 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1" h="804">
                <a:moveTo>
                  <a:pt x="2541" y="0"/>
                </a:moveTo>
                <a:cubicBezTo>
                  <a:pt x="2561" y="86"/>
                  <a:pt x="2581" y="173"/>
                  <a:pt x="2578" y="238"/>
                </a:cubicBezTo>
                <a:cubicBezTo>
                  <a:pt x="2575" y="303"/>
                  <a:pt x="2578" y="373"/>
                  <a:pt x="2523" y="393"/>
                </a:cubicBezTo>
                <a:cubicBezTo>
                  <a:pt x="2468" y="413"/>
                  <a:pt x="2360" y="352"/>
                  <a:pt x="2249" y="357"/>
                </a:cubicBezTo>
                <a:cubicBezTo>
                  <a:pt x="2138" y="362"/>
                  <a:pt x="2011" y="395"/>
                  <a:pt x="1856" y="421"/>
                </a:cubicBezTo>
                <a:cubicBezTo>
                  <a:pt x="1701" y="447"/>
                  <a:pt x="1458" y="480"/>
                  <a:pt x="1316" y="512"/>
                </a:cubicBezTo>
                <a:cubicBezTo>
                  <a:pt x="1174" y="544"/>
                  <a:pt x="1119" y="577"/>
                  <a:pt x="1005" y="613"/>
                </a:cubicBezTo>
                <a:cubicBezTo>
                  <a:pt x="891" y="649"/>
                  <a:pt x="744" y="702"/>
                  <a:pt x="630" y="731"/>
                </a:cubicBezTo>
                <a:cubicBezTo>
                  <a:pt x="516" y="760"/>
                  <a:pt x="425" y="804"/>
                  <a:pt x="320" y="786"/>
                </a:cubicBezTo>
                <a:cubicBezTo>
                  <a:pt x="215" y="768"/>
                  <a:pt x="107" y="695"/>
                  <a:pt x="0" y="622"/>
                </a:cubicBezTo>
              </a:path>
            </a:pathLst>
          </a:custGeom>
          <a:solidFill>
            <a:schemeClr val="tx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19" name="Freeform 20">
            <a:extLst>
              <a:ext uri="{FF2B5EF4-FFF2-40B4-BE49-F238E27FC236}">
                <a16:creationId xmlns:a16="http://schemas.microsoft.com/office/drawing/2014/main" xmlns="" id="{A0420996-F648-4E42-9A3F-73170316CBD7}"/>
              </a:ext>
            </a:extLst>
          </p:cNvPr>
          <p:cNvSpPr>
            <a:spLocks/>
          </p:cNvSpPr>
          <p:nvPr/>
        </p:nvSpPr>
        <p:spPr bwMode="auto">
          <a:xfrm rot="-717770">
            <a:off x="6215063" y="2881313"/>
            <a:ext cx="357187" cy="539750"/>
          </a:xfrm>
          <a:custGeom>
            <a:avLst/>
            <a:gdLst>
              <a:gd name="T0" fmla="*/ 52806500 w 606"/>
              <a:gd name="T1" fmla="*/ 24721878 h 977"/>
              <a:gd name="T2" fmla="*/ 8337899 w 606"/>
              <a:gd name="T3" fmla="*/ 208762279 h 977"/>
              <a:gd name="T4" fmla="*/ 103876576 w 606"/>
              <a:gd name="T5" fmla="*/ 295441646 h 977"/>
              <a:gd name="T6" fmla="*/ 202194358 w 606"/>
              <a:gd name="T7" fmla="*/ 225548665 h 977"/>
              <a:gd name="T8" fmla="*/ 154598915 w 606"/>
              <a:gd name="T9" fmla="*/ 35709130 h 977"/>
              <a:gd name="T10" fmla="*/ 87895706 w 606"/>
              <a:gd name="T11" fmla="*/ 10682301 h 977"/>
              <a:gd name="T12" fmla="*/ 49680231 w 606"/>
              <a:gd name="T13" fmla="*/ 41508274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0" name="Freeform 21">
            <a:extLst>
              <a:ext uri="{FF2B5EF4-FFF2-40B4-BE49-F238E27FC236}">
                <a16:creationId xmlns:a16="http://schemas.microsoft.com/office/drawing/2014/main" xmlns="" id="{78B8A08C-97F5-42AD-9A4A-27E8C3E35ACD}"/>
              </a:ext>
            </a:extLst>
          </p:cNvPr>
          <p:cNvSpPr>
            <a:spLocks/>
          </p:cNvSpPr>
          <p:nvPr/>
        </p:nvSpPr>
        <p:spPr bwMode="auto">
          <a:xfrm rot="-630515">
            <a:off x="6532563" y="2817813"/>
            <a:ext cx="341312" cy="573087"/>
          </a:xfrm>
          <a:custGeom>
            <a:avLst/>
            <a:gdLst>
              <a:gd name="T0" fmla="*/ 48217358 w 606"/>
              <a:gd name="T1" fmla="*/ 27870097 h 977"/>
              <a:gd name="T2" fmla="*/ 7613059 w 606"/>
              <a:gd name="T3" fmla="*/ 235346960 h 977"/>
              <a:gd name="T4" fmla="*/ 94848124 w 606"/>
              <a:gd name="T5" fmla="*/ 333063915 h 977"/>
              <a:gd name="T6" fmla="*/ 184621064 w 606"/>
              <a:gd name="T7" fmla="*/ 254270558 h 977"/>
              <a:gd name="T8" fmla="*/ 141161778 w 606"/>
              <a:gd name="T9" fmla="*/ 40256877 h 977"/>
              <a:gd name="T10" fmla="*/ 80256197 w 606"/>
              <a:gd name="T11" fmla="*/ 12042454 h 977"/>
              <a:gd name="T12" fmla="*/ 45362392 w 606"/>
              <a:gd name="T13" fmla="*/ 46794291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1" name="Freeform 22">
            <a:extLst>
              <a:ext uri="{FF2B5EF4-FFF2-40B4-BE49-F238E27FC236}">
                <a16:creationId xmlns:a16="http://schemas.microsoft.com/office/drawing/2014/main" xmlns="" id="{A05A23AA-1E0F-464D-802B-9897FAE59AB5}"/>
              </a:ext>
            </a:extLst>
          </p:cNvPr>
          <p:cNvSpPr>
            <a:spLocks/>
          </p:cNvSpPr>
          <p:nvPr/>
        </p:nvSpPr>
        <p:spPr bwMode="auto">
          <a:xfrm>
            <a:off x="7092950" y="2693988"/>
            <a:ext cx="260350" cy="688975"/>
          </a:xfrm>
          <a:custGeom>
            <a:avLst/>
            <a:gdLst>
              <a:gd name="T0" fmla="*/ 0 w 164"/>
              <a:gd name="T1" fmla="*/ 158769055 h 434"/>
              <a:gd name="T2" fmla="*/ 120967505 w 164"/>
              <a:gd name="T3" fmla="*/ 496471634 h 434"/>
              <a:gd name="T4" fmla="*/ 120967505 w 164"/>
              <a:gd name="T5" fmla="*/ 819051543 h 434"/>
              <a:gd name="T6" fmla="*/ 199093113 w 164"/>
              <a:gd name="T7" fmla="*/ 1066026985 h 434"/>
              <a:gd name="T8" fmla="*/ 299897788 w 164"/>
              <a:gd name="T9" fmla="*/ 987901369 h 434"/>
              <a:gd name="T10" fmla="*/ 400705588 w 164"/>
              <a:gd name="T11" fmla="*/ 630039084 h 434"/>
              <a:gd name="T12" fmla="*/ 378023396 w 164"/>
              <a:gd name="T13" fmla="*/ 347781564 h 434"/>
              <a:gd name="T14" fmla="*/ 201612475 w 164"/>
              <a:gd name="T15" fmla="*/ 32762828 h 434"/>
              <a:gd name="T16" fmla="*/ 5040312 w 164"/>
              <a:gd name="T17" fmla="*/ 153728744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434"/>
              <a:gd name="T29" fmla="*/ 164 w 164"/>
              <a:gd name="T30" fmla="*/ 434 h 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434">
                <a:moveTo>
                  <a:pt x="0" y="63"/>
                </a:moveTo>
                <a:cubicBezTo>
                  <a:pt x="20" y="108"/>
                  <a:pt x="40" y="154"/>
                  <a:pt x="48" y="197"/>
                </a:cubicBezTo>
                <a:cubicBezTo>
                  <a:pt x="56" y="241"/>
                  <a:pt x="43" y="287"/>
                  <a:pt x="48" y="325"/>
                </a:cubicBezTo>
                <a:cubicBezTo>
                  <a:pt x="53" y="363"/>
                  <a:pt x="67" y="411"/>
                  <a:pt x="79" y="423"/>
                </a:cubicBezTo>
                <a:cubicBezTo>
                  <a:pt x="91" y="434"/>
                  <a:pt x="106" y="421"/>
                  <a:pt x="119" y="392"/>
                </a:cubicBezTo>
                <a:cubicBezTo>
                  <a:pt x="132" y="364"/>
                  <a:pt x="154" y="292"/>
                  <a:pt x="159" y="250"/>
                </a:cubicBezTo>
                <a:cubicBezTo>
                  <a:pt x="164" y="207"/>
                  <a:pt x="163" y="177"/>
                  <a:pt x="150" y="138"/>
                </a:cubicBezTo>
                <a:cubicBezTo>
                  <a:pt x="137" y="99"/>
                  <a:pt x="105" y="26"/>
                  <a:pt x="80" y="13"/>
                </a:cubicBezTo>
                <a:cubicBezTo>
                  <a:pt x="55" y="0"/>
                  <a:pt x="18" y="51"/>
                  <a:pt x="2" y="6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2" name="Freeform 23">
            <a:extLst>
              <a:ext uri="{FF2B5EF4-FFF2-40B4-BE49-F238E27FC236}">
                <a16:creationId xmlns:a16="http://schemas.microsoft.com/office/drawing/2014/main" xmlns="" id="{08CBBA1D-4D40-45D0-BCB4-557DA0243EEF}"/>
              </a:ext>
            </a:extLst>
          </p:cNvPr>
          <p:cNvSpPr>
            <a:spLocks/>
          </p:cNvSpPr>
          <p:nvPr/>
        </p:nvSpPr>
        <p:spPr bwMode="auto">
          <a:xfrm rot="-318522">
            <a:off x="6840538" y="2744788"/>
            <a:ext cx="334962" cy="619125"/>
          </a:xfrm>
          <a:custGeom>
            <a:avLst/>
            <a:gdLst>
              <a:gd name="T0" fmla="*/ 2782308 w 284"/>
              <a:gd name="T1" fmla="*/ 231797128 h 451"/>
              <a:gd name="T2" fmla="*/ 13910357 w 284"/>
              <a:gd name="T3" fmla="*/ 540861310 h 451"/>
              <a:gd name="T4" fmla="*/ 61208400 w 284"/>
              <a:gd name="T5" fmla="*/ 750044681 h 451"/>
              <a:gd name="T6" fmla="*/ 219791665 w 284"/>
              <a:gd name="T7" fmla="*/ 840501428 h 451"/>
              <a:gd name="T8" fmla="*/ 368638644 w 284"/>
              <a:gd name="T9" fmla="*/ 697277502 h 451"/>
              <a:gd name="T10" fmla="*/ 379766690 w 284"/>
              <a:gd name="T11" fmla="*/ 401405844 h 451"/>
              <a:gd name="T12" fmla="*/ 344989629 w 284"/>
              <a:gd name="T13" fmla="*/ 241219906 h 451"/>
              <a:gd name="T14" fmla="*/ 219791665 w 284"/>
              <a:gd name="T15" fmla="*/ 3769662 h 451"/>
              <a:gd name="T16" fmla="*/ 2782308 w 284"/>
              <a:gd name="T17" fmla="*/ 218606063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451"/>
              <a:gd name="T29" fmla="*/ 284 w 284"/>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451">
                <a:moveTo>
                  <a:pt x="2" y="123"/>
                </a:moveTo>
                <a:cubicBezTo>
                  <a:pt x="0" y="177"/>
                  <a:pt x="3" y="241"/>
                  <a:pt x="10" y="287"/>
                </a:cubicBezTo>
                <a:cubicBezTo>
                  <a:pt x="17" y="333"/>
                  <a:pt x="20" y="372"/>
                  <a:pt x="44" y="398"/>
                </a:cubicBezTo>
                <a:cubicBezTo>
                  <a:pt x="68" y="424"/>
                  <a:pt x="121" y="451"/>
                  <a:pt x="158" y="446"/>
                </a:cubicBezTo>
                <a:cubicBezTo>
                  <a:pt x="195" y="441"/>
                  <a:pt x="246" y="409"/>
                  <a:pt x="265" y="370"/>
                </a:cubicBezTo>
                <a:cubicBezTo>
                  <a:pt x="284" y="331"/>
                  <a:pt x="276" y="253"/>
                  <a:pt x="273" y="213"/>
                </a:cubicBezTo>
                <a:cubicBezTo>
                  <a:pt x="270" y="173"/>
                  <a:pt x="267" y="163"/>
                  <a:pt x="248" y="128"/>
                </a:cubicBezTo>
                <a:cubicBezTo>
                  <a:pt x="229" y="93"/>
                  <a:pt x="199" y="4"/>
                  <a:pt x="158" y="2"/>
                </a:cubicBezTo>
                <a:cubicBezTo>
                  <a:pt x="117" y="0"/>
                  <a:pt x="34" y="92"/>
                  <a:pt x="2" y="11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3" name="Freeform 24">
            <a:extLst>
              <a:ext uri="{FF2B5EF4-FFF2-40B4-BE49-F238E27FC236}">
                <a16:creationId xmlns:a16="http://schemas.microsoft.com/office/drawing/2014/main" xmlns="" id="{1C283D7E-3C72-4232-BA9E-D32B39798EA7}"/>
              </a:ext>
            </a:extLst>
          </p:cNvPr>
          <p:cNvSpPr>
            <a:spLocks/>
          </p:cNvSpPr>
          <p:nvPr/>
        </p:nvSpPr>
        <p:spPr bwMode="auto">
          <a:xfrm>
            <a:off x="4886325" y="2914650"/>
            <a:ext cx="676275" cy="527050"/>
          </a:xfrm>
          <a:custGeom>
            <a:avLst/>
            <a:gdLst>
              <a:gd name="T0" fmla="*/ 181451248 w 426"/>
              <a:gd name="T1" fmla="*/ 0 h 332"/>
              <a:gd name="T2" fmla="*/ 15120939 w 426"/>
              <a:gd name="T3" fmla="*/ 378023398 h 332"/>
              <a:gd name="T4" fmla="*/ 90725624 w 426"/>
              <a:gd name="T5" fmla="*/ 695563068 h 332"/>
              <a:gd name="T6" fmla="*/ 287297829 w 426"/>
              <a:gd name="T7" fmla="*/ 831651455 h 332"/>
              <a:gd name="T8" fmla="*/ 514111926 w 426"/>
              <a:gd name="T9" fmla="*/ 665321204 h 332"/>
              <a:gd name="T10" fmla="*/ 632558442 w 426"/>
              <a:gd name="T11" fmla="*/ 735885553 h 332"/>
              <a:gd name="T12" fmla="*/ 854333915 w 426"/>
              <a:gd name="T13" fmla="*/ 761087106 h 332"/>
              <a:gd name="T14" fmla="*/ 977820742 w 426"/>
              <a:gd name="T15" fmla="*/ 589716544 h 332"/>
              <a:gd name="T16" fmla="*/ 1058465719 w 426"/>
              <a:gd name="T17" fmla="*/ 423386293 h 332"/>
              <a:gd name="T18" fmla="*/ 879535470 w 426"/>
              <a:gd name="T19" fmla="*/ 57962803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32"/>
              <a:gd name="T32" fmla="*/ 426 w 426"/>
              <a:gd name="T33" fmla="*/ 332 h 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32">
                <a:moveTo>
                  <a:pt x="72" y="0"/>
                </a:moveTo>
                <a:cubicBezTo>
                  <a:pt x="60" y="25"/>
                  <a:pt x="12" y="104"/>
                  <a:pt x="6" y="150"/>
                </a:cubicBezTo>
                <a:cubicBezTo>
                  <a:pt x="0" y="196"/>
                  <a:pt x="18" y="246"/>
                  <a:pt x="36" y="276"/>
                </a:cubicBezTo>
                <a:cubicBezTo>
                  <a:pt x="54" y="306"/>
                  <a:pt x="86" y="332"/>
                  <a:pt x="114" y="330"/>
                </a:cubicBezTo>
                <a:cubicBezTo>
                  <a:pt x="142" y="328"/>
                  <a:pt x="181" y="270"/>
                  <a:pt x="204" y="264"/>
                </a:cubicBezTo>
                <a:cubicBezTo>
                  <a:pt x="227" y="258"/>
                  <a:pt x="229" y="286"/>
                  <a:pt x="251" y="292"/>
                </a:cubicBezTo>
                <a:cubicBezTo>
                  <a:pt x="273" y="298"/>
                  <a:pt x="316" y="312"/>
                  <a:pt x="339" y="302"/>
                </a:cubicBezTo>
                <a:cubicBezTo>
                  <a:pt x="362" y="292"/>
                  <a:pt x="374" y="256"/>
                  <a:pt x="388" y="234"/>
                </a:cubicBezTo>
                <a:cubicBezTo>
                  <a:pt x="402" y="212"/>
                  <a:pt x="426" y="203"/>
                  <a:pt x="420" y="168"/>
                </a:cubicBezTo>
                <a:cubicBezTo>
                  <a:pt x="414" y="133"/>
                  <a:pt x="364" y="53"/>
                  <a:pt x="349" y="23"/>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4" name="Freeform 25">
            <a:extLst>
              <a:ext uri="{FF2B5EF4-FFF2-40B4-BE49-F238E27FC236}">
                <a16:creationId xmlns:a16="http://schemas.microsoft.com/office/drawing/2014/main" xmlns="" id="{6E2EF8E9-F0A2-4F0E-9644-AE039B929E3F}"/>
              </a:ext>
            </a:extLst>
          </p:cNvPr>
          <p:cNvSpPr>
            <a:spLocks/>
          </p:cNvSpPr>
          <p:nvPr/>
        </p:nvSpPr>
        <p:spPr bwMode="auto">
          <a:xfrm>
            <a:off x="5567363" y="2903538"/>
            <a:ext cx="693737" cy="554037"/>
          </a:xfrm>
          <a:custGeom>
            <a:avLst/>
            <a:gdLst>
              <a:gd name="T0" fmla="*/ 100806174 w 437"/>
              <a:gd name="T1" fmla="*/ 0 h 349"/>
              <a:gd name="T2" fmla="*/ 10080618 w 437"/>
              <a:gd name="T3" fmla="*/ 483869593 h 349"/>
              <a:gd name="T4" fmla="*/ 158768941 w 437"/>
              <a:gd name="T5" fmla="*/ 743444567 h 349"/>
              <a:gd name="T6" fmla="*/ 370461904 w 437"/>
              <a:gd name="T7" fmla="*/ 864412114 h 349"/>
              <a:gd name="T8" fmla="*/ 567033994 w 437"/>
              <a:gd name="T9" fmla="*/ 652719056 h 349"/>
              <a:gd name="T10" fmla="*/ 854331717 w 437"/>
              <a:gd name="T11" fmla="*/ 834170277 h 349"/>
              <a:gd name="T12" fmla="*/ 1081145553 w 437"/>
              <a:gd name="T13" fmla="*/ 516630789 h 349"/>
              <a:gd name="T14" fmla="*/ 977820044 w 437"/>
              <a:gd name="T15" fmla="*/ 90725536 h 349"/>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49"/>
              <a:gd name="T26" fmla="*/ 437 w 437"/>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49">
                <a:moveTo>
                  <a:pt x="40" y="0"/>
                </a:moveTo>
                <a:cubicBezTo>
                  <a:pt x="34" y="32"/>
                  <a:pt x="0" y="143"/>
                  <a:pt x="4" y="192"/>
                </a:cubicBezTo>
                <a:cubicBezTo>
                  <a:pt x="8" y="241"/>
                  <a:pt x="39" y="270"/>
                  <a:pt x="63" y="295"/>
                </a:cubicBezTo>
                <a:cubicBezTo>
                  <a:pt x="87" y="320"/>
                  <a:pt x="120" y="349"/>
                  <a:pt x="147" y="343"/>
                </a:cubicBezTo>
                <a:cubicBezTo>
                  <a:pt x="174" y="337"/>
                  <a:pt x="193" y="261"/>
                  <a:pt x="225" y="259"/>
                </a:cubicBezTo>
                <a:cubicBezTo>
                  <a:pt x="257" y="257"/>
                  <a:pt x="305" y="340"/>
                  <a:pt x="339" y="331"/>
                </a:cubicBezTo>
                <a:cubicBezTo>
                  <a:pt x="373" y="322"/>
                  <a:pt x="421" y="254"/>
                  <a:pt x="429" y="205"/>
                </a:cubicBezTo>
                <a:cubicBezTo>
                  <a:pt x="437" y="156"/>
                  <a:pt x="397" y="71"/>
                  <a:pt x="388" y="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5" name="Freeform 26">
            <a:extLst>
              <a:ext uri="{FF2B5EF4-FFF2-40B4-BE49-F238E27FC236}">
                <a16:creationId xmlns:a16="http://schemas.microsoft.com/office/drawing/2014/main" xmlns="" id="{C092A418-9D7C-4AD1-BDB2-96D6A4CA1F6C}"/>
              </a:ext>
            </a:extLst>
          </p:cNvPr>
          <p:cNvSpPr>
            <a:spLocks/>
          </p:cNvSpPr>
          <p:nvPr/>
        </p:nvSpPr>
        <p:spPr bwMode="auto">
          <a:xfrm rot="-354739">
            <a:off x="7281863" y="2557463"/>
            <a:ext cx="265112" cy="800100"/>
          </a:xfrm>
          <a:custGeom>
            <a:avLst/>
            <a:gdLst>
              <a:gd name="T0" fmla="*/ 0 w 179"/>
              <a:gd name="T1" fmla="*/ 1171873563 h 504"/>
              <a:gd name="T2" fmla="*/ 173292890 w 179"/>
              <a:gd name="T3" fmla="*/ 1229836349 h 504"/>
              <a:gd name="T4" fmla="*/ 315874268 w 179"/>
              <a:gd name="T5" fmla="*/ 927417672 h 504"/>
              <a:gd name="T6" fmla="*/ 350972715 w 179"/>
              <a:gd name="T7" fmla="*/ 491431342 h 504"/>
              <a:gd name="T8" fmla="*/ 59226616 w 179"/>
              <a:gd name="T9" fmla="*/ 113407847 h 504"/>
              <a:gd name="T10" fmla="*/ 6580406 w 179"/>
              <a:gd name="T11" fmla="*/ 1171873563 h 504"/>
              <a:gd name="T12" fmla="*/ 0 60000 65536"/>
              <a:gd name="T13" fmla="*/ 0 60000 65536"/>
              <a:gd name="T14" fmla="*/ 0 60000 65536"/>
              <a:gd name="T15" fmla="*/ 0 60000 65536"/>
              <a:gd name="T16" fmla="*/ 0 60000 65536"/>
              <a:gd name="T17" fmla="*/ 0 60000 65536"/>
              <a:gd name="T18" fmla="*/ 0 w 179"/>
              <a:gd name="T19" fmla="*/ 0 h 504"/>
              <a:gd name="T20" fmla="*/ 179 w 179"/>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179" h="504">
                <a:moveTo>
                  <a:pt x="0" y="465"/>
                </a:moveTo>
                <a:cubicBezTo>
                  <a:pt x="28" y="484"/>
                  <a:pt x="56" y="504"/>
                  <a:pt x="79" y="488"/>
                </a:cubicBezTo>
                <a:cubicBezTo>
                  <a:pt x="103" y="471"/>
                  <a:pt x="131" y="416"/>
                  <a:pt x="144" y="368"/>
                </a:cubicBezTo>
                <a:cubicBezTo>
                  <a:pt x="157" y="320"/>
                  <a:pt x="179" y="249"/>
                  <a:pt x="160" y="195"/>
                </a:cubicBezTo>
                <a:cubicBezTo>
                  <a:pt x="141" y="141"/>
                  <a:pt x="53" y="0"/>
                  <a:pt x="27" y="45"/>
                </a:cubicBezTo>
                <a:cubicBezTo>
                  <a:pt x="1" y="90"/>
                  <a:pt x="8" y="377"/>
                  <a:pt x="3" y="465"/>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6" name="Freeform 27">
            <a:extLst>
              <a:ext uri="{FF2B5EF4-FFF2-40B4-BE49-F238E27FC236}">
                <a16:creationId xmlns:a16="http://schemas.microsoft.com/office/drawing/2014/main" xmlns="" id="{2371013E-671D-4E76-8E20-14DDEA646D71}"/>
              </a:ext>
            </a:extLst>
          </p:cNvPr>
          <p:cNvSpPr>
            <a:spLocks/>
          </p:cNvSpPr>
          <p:nvPr/>
        </p:nvSpPr>
        <p:spPr bwMode="auto">
          <a:xfrm>
            <a:off x="6972300" y="3181350"/>
            <a:ext cx="247650" cy="971550"/>
          </a:xfrm>
          <a:custGeom>
            <a:avLst/>
            <a:gdLst>
              <a:gd name="T0" fmla="*/ 319429784 w 192"/>
              <a:gd name="T1" fmla="*/ 0 h 696"/>
              <a:gd name="T2" fmla="*/ 279501393 w 192"/>
              <a:gd name="T3" fmla="*/ 514417572 h 696"/>
              <a:gd name="T4" fmla="*/ 159714892 w 192"/>
              <a:gd name="T5" fmla="*/ 1005452345 h 696"/>
              <a:gd name="T6" fmla="*/ 0 w 192"/>
              <a:gd name="T7" fmla="*/ 1356191544 h 696"/>
              <a:gd name="T8" fmla="*/ 0 60000 65536"/>
              <a:gd name="T9" fmla="*/ 0 60000 65536"/>
              <a:gd name="T10" fmla="*/ 0 60000 65536"/>
              <a:gd name="T11" fmla="*/ 0 60000 65536"/>
              <a:gd name="T12" fmla="*/ 0 w 192"/>
              <a:gd name="T13" fmla="*/ 0 h 696"/>
              <a:gd name="T14" fmla="*/ 192 w 192"/>
              <a:gd name="T15" fmla="*/ 696 h 696"/>
            </a:gdLst>
            <a:ahLst/>
            <a:cxnLst>
              <a:cxn ang="T8">
                <a:pos x="T0" y="T1"/>
              </a:cxn>
              <a:cxn ang="T9">
                <a:pos x="T2" y="T3"/>
              </a:cxn>
              <a:cxn ang="T10">
                <a:pos x="T4" y="T5"/>
              </a:cxn>
              <a:cxn ang="T11">
                <a:pos x="T6" y="T7"/>
              </a:cxn>
            </a:cxnLst>
            <a:rect l="T12" t="T13" r="T14" b="T15"/>
            <a:pathLst>
              <a:path w="192" h="696">
                <a:moveTo>
                  <a:pt x="192" y="0"/>
                </a:moveTo>
                <a:cubicBezTo>
                  <a:pt x="188" y="44"/>
                  <a:pt x="184" y="178"/>
                  <a:pt x="168" y="264"/>
                </a:cubicBezTo>
                <a:cubicBezTo>
                  <a:pt x="152" y="350"/>
                  <a:pt x="124" y="444"/>
                  <a:pt x="96" y="516"/>
                </a:cubicBezTo>
                <a:cubicBezTo>
                  <a:pt x="68" y="588"/>
                  <a:pt x="20" y="658"/>
                  <a:pt x="0" y="696"/>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0268" name="Freeform 28">
            <a:extLst>
              <a:ext uri="{FF2B5EF4-FFF2-40B4-BE49-F238E27FC236}">
                <a16:creationId xmlns:a16="http://schemas.microsoft.com/office/drawing/2014/main" xmlns="" id="{61E962B4-4F1B-4D09-9F65-CCB441748BA0}"/>
              </a:ext>
            </a:extLst>
          </p:cNvPr>
          <p:cNvSpPr>
            <a:spLocks/>
          </p:cNvSpPr>
          <p:nvPr/>
        </p:nvSpPr>
        <p:spPr bwMode="auto">
          <a:xfrm>
            <a:off x="6686550" y="4152900"/>
            <a:ext cx="285750" cy="971550"/>
          </a:xfrm>
          <a:custGeom>
            <a:avLst/>
            <a:gdLst>
              <a:gd name="T0" fmla="*/ 453628170 w 180"/>
              <a:gd name="T1" fmla="*/ 0 h 612"/>
              <a:gd name="T2" fmla="*/ 362902476 w 180"/>
              <a:gd name="T3" fmla="*/ 786288635 h 612"/>
              <a:gd name="T4" fmla="*/ 0 w 180"/>
              <a:gd name="T5" fmla="*/ 1542335407 h 612"/>
              <a:gd name="T6" fmla="*/ 0 60000 65536"/>
              <a:gd name="T7" fmla="*/ 0 60000 65536"/>
              <a:gd name="T8" fmla="*/ 0 60000 65536"/>
              <a:gd name="T9" fmla="*/ 0 w 180"/>
              <a:gd name="T10" fmla="*/ 0 h 612"/>
              <a:gd name="T11" fmla="*/ 180 w 180"/>
              <a:gd name="T12" fmla="*/ 612 h 612"/>
            </a:gdLst>
            <a:ahLst/>
            <a:cxnLst>
              <a:cxn ang="T6">
                <a:pos x="T0" y="T1"/>
              </a:cxn>
              <a:cxn ang="T7">
                <a:pos x="T2" y="T3"/>
              </a:cxn>
              <a:cxn ang="T8">
                <a:pos x="T4" y="T5"/>
              </a:cxn>
            </a:cxnLst>
            <a:rect l="T9" t="T10" r="T11" b="T12"/>
            <a:pathLst>
              <a:path w="180" h="612">
                <a:moveTo>
                  <a:pt x="180" y="0"/>
                </a:moveTo>
                <a:cubicBezTo>
                  <a:pt x="174" y="52"/>
                  <a:pt x="174" y="210"/>
                  <a:pt x="144" y="312"/>
                </a:cubicBezTo>
                <a:cubicBezTo>
                  <a:pt x="114" y="414"/>
                  <a:pt x="30" y="550"/>
                  <a:pt x="0" y="612"/>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7428" name="Freeform 29">
            <a:extLst>
              <a:ext uri="{FF2B5EF4-FFF2-40B4-BE49-F238E27FC236}">
                <a16:creationId xmlns:a16="http://schemas.microsoft.com/office/drawing/2014/main" xmlns="" id="{7B41BC3C-F923-4B0C-876C-E9FD316E8A2B}"/>
              </a:ext>
            </a:extLst>
          </p:cNvPr>
          <p:cNvSpPr>
            <a:spLocks/>
          </p:cNvSpPr>
          <p:nvPr/>
        </p:nvSpPr>
        <p:spPr bwMode="auto">
          <a:xfrm>
            <a:off x="511175" y="290513"/>
            <a:ext cx="3571875" cy="1389062"/>
          </a:xfrm>
          <a:custGeom>
            <a:avLst/>
            <a:gdLst>
              <a:gd name="T0" fmla="*/ 320059010 w 2250"/>
              <a:gd name="T1" fmla="*/ 1953119846 h 875"/>
              <a:gd name="T2" fmla="*/ 2147483647 w 2250"/>
              <a:gd name="T3" fmla="*/ 2008563248 h 875"/>
              <a:gd name="T4" fmla="*/ 2147483647 w 2250"/>
              <a:gd name="T5" fmla="*/ 1592738129 h 875"/>
              <a:gd name="T6" fmla="*/ 2147483647 w 2250"/>
              <a:gd name="T7" fmla="*/ 670361333 h 875"/>
              <a:gd name="T8" fmla="*/ 1675903179 w 2250"/>
              <a:gd name="T9" fmla="*/ 27720920 h 875"/>
              <a:gd name="T10" fmla="*/ 262096235 w 2250"/>
              <a:gd name="T11" fmla="*/ 501510178 h 875"/>
              <a:gd name="T12" fmla="*/ 320059010 w 2250"/>
              <a:gd name="T13" fmla="*/ 1953119846 h 875"/>
              <a:gd name="T14" fmla="*/ 0 60000 65536"/>
              <a:gd name="T15" fmla="*/ 0 60000 65536"/>
              <a:gd name="T16" fmla="*/ 0 60000 65536"/>
              <a:gd name="T17" fmla="*/ 0 60000 65536"/>
              <a:gd name="T18" fmla="*/ 0 60000 65536"/>
              <a:gd name="T19" fmla="*/ 0 60000 65536"/>
              <a:gd name="T20" fmla="*/ 0 60000 65536"/>
              <a:gd name="T21" fmla="*/ 0 w 2250"/>
              <a:gd name="T22" fmla="*/ 0 h 875"/>
              <a:gd name="T23" fmla="*/ 2250 w 2250"/>
              <a:gd name="T24" fmla="*/ 875 h 8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0" h="875">
                <a:moveTo>
                  <a:pt x="127" y="775"/>
                </a:moveTo>
                <a:cubicBezTo>
                  <a:pt x="254" y="875"/>
                  <a:pt x="607" y="821"/>
                  <a:pt x="867" y="797"/>
                </a:cubicBezTo>
                <a:cubicBezTo>
                  <a:pt x="1127" y="773"/>
                  <a:pt x="1488" y="721"/>
                  <a:pt x="1690" y="632"/>
                </a:cubicBezTo>
                <a:cubicBezTo>
                  <a:pt x="1892" y="543"/>
                  <a:pt x="2250" y="369"/>
                  <a:pt x="2079" y="266"/>
                </a:cubicBezTo>
                <a:cubicBezTo>
                  <a:pt x="1908" y="163"/>
                  <a:pt x="994" y="22"/>
                  <a:pt x="665" y="11"/>
                </a:cubicBezTo>
                <a:cubicBezTo>
                  <a:pt x="336" y="0"/>
                  <a:pt x="191" y="71"/>
                  <a:pt x="104" y="199"/>
                </a:cubicBezTo>
                <a:cubicBezTo>
                  <a:pt x="17" y="327"/>
                  <a:pt x="0" y="675"/>
                  <a:pt x="127" y="77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Tree>
    <p:extLst>
      <p:ext uri="{BB962C8B-B14F-4D97-AF65-F5344CB8AC3E}">
        <p14:creationId xmlns:p14="http://schemas.microsoft.com/office/powerpoint/2010/main" val="109024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600000">
                                      <p:cBhvr>
                                        <p:cTn id="6" dur="2000" fill="hold"/>
                                        <p:tgtEl>
                                          <p:spTgt spid="2"/>
                                        </p:tgtEl>
                                        <p:attrNameLst>
                                          <p:attrName>r</p:attrName>
                                        </p:attrNameLst>
                                      </p:cBhvr>
                                    </p:animRot>
                                  </p:childTnLst>
                                </p:cTn>
                              </p:par>
                              <p:par>
                                <p:cTn id="7" presetID="0" presetClass="path" presetSubtype="0" fill="hold" nodeType="withEffect">
                                  <p:stCondLst>
                                    <p:cond delay="0"/>
                                  </p:stCondLst>
                                  <p:childTnLst>
                                    <p:animMotion origin="layout" path="M -4.44444E-6 4.07407E-6 C 0.00226 0.00162 0.01094 0.00578 0.01389 0.01018 C 0.01684 0.01458 0.01719 0.02268 0.01806 0.02592 " pathEditMode="relative" rAng="0" ptsTypes="aaa">
                                      <p:cBhvr>
                                        <p:cTn id="8" dur="2100" fill="hold"/>
                                        <p:tgtEl>
                                          <p:spTgt spid="2"/>
                                        </p:tgtEl>
                                        <p:attrNameLst>
                                          <p:attrName>ppt_x,ppt_y</p:attrName>
                                        </p:attrNameLst>
                                      </p:cBhvr>
                                      <p:rCtr x="900" y="1300"/>
                                    </p:animMotion>
                                  </p:childTnLst>
                                </p:cTn>
                              </p:par>
                              <p:par>
                                <p:cTn id="9" presetID="22" presetClass="entr" presetSubtype="1" fill="hold" grpId="0" nodeType="withEffect">
                                  <p:stCondLst>
                                    <p:cond delay="0"/>
                                  </p:stCondLst>
                                  <p:childTnLst>
                                    <p:set>
                                      <p:cBhvr>
                                        <p:cTn id="10" dur="1" fill="hold">
                                          <p:stCondLst>
                                            <p:cond delay="0"/>
                                          </p:stCondLst>
                                        </p:cTn>
                                        <p:tgtEl>
                                          <p:spTgt spid="10268"/>
                                        </p:tgtEl>
                                        <p:attrNameLst>
                                          <p:attrName>style.visibility</p:attrName>
                                        </p:attrNameLst>
                                      </p:cBhvr>
                                      <p:to>
                                        <p:strVal val="visible"/>
                                      </p:to>
                                    </p:set>
                                    <p:animEffect transition="in" filter="wipe(up)">
                                      <p:cBhvr>
                                        <p:cTn id="11" dur="21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a:extLst>
              <a:ext uri="{FF2B5EF4-FFF2-40B4-BE49-F238E27FC236}">
                <a16:creationId xmlns:a16="http://schemas.microsoft.com/office/drawing/2014/main" xmlns="" id="{E26A802E-5E15-4A02-8BC4-FE57B531E43F}"/>
              </a:ext>
            </a:extLst>
          </p:cNvPr>
          <p:cNvSpPr>
            <a:spLocks/>
          </p:cNvSpPr>
          <p:nvPr/>
        </p:nvSpPr>
        <p:spPr bwMode="auto">
          <a:xfrm>
            <a:off x="2413000" y="1876425"/>
            <a:ext cx="2051050" cy="1038225"/>
          </a:xfrm>
          <a:custGeom>
            <a:avLst/>
            <a:gdLst>
              <a:gd name="T0" fmla="*/ 2147483647 w 1481"/>
              <a:gd name="T1" fmla="*/ 1350765765 h 798"/>
              <a:gd name="T2" fmla="*/ 2147483647 w 1481"/>
              <a:gd name="T3" fmla="*/ 1025770215 h 798"/>
              <a:gd name="T4" fmla="*/ 2033051747 w 1481"/>
              <a:gd name="T5" fmla="*/ 561972448 h 798"/>
              <a:gd name="T6" fmla="*/ 1630276070 w 1481"/>
              <a:gd name="T7" fmla="*/ 284372164 h 798"/>
              <a:gd name="T8" fmla="*/ 1173798840 w 1481"/>
              <a:gd name="T9" fmla="*/ 50780656 h 798"/>
              <a:gd name="T10" fmla="*/ 876513020 w 1481"/>
              <a:gd name="T11" fmla="*/ 5077935 h 798"/>
              <a:gd name="T12" fmla="*/ 471821842 w 1481"/>
              <a:gd name="T13" fmla="*/ 82942203 h 798"/>
              <a:gd name="T14" fmla="*/ 245500027 w 1481"/>
              <a:gd name="T15" fmla="*/ 176040314 h 798"/>
              <a:gd name="T16" fmla="*/ 0 w 1481"/>
              <a:gd name="T17" fmla="*/ 360542549 h 7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1"/>
              <a:gd name="T28" fmla="*/ 0 h 798"/>
              <a:gd name="T29" fmla="*/ 1481 w 1481"/>
              <a:gd name="T30" fmla="*/ 798 h 7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1" h="798">
                <a:moveTo>
                  <a:pt x="1481" y="798"/>
                </a:moveTo>
                <a:cubicBezTo>
                  <a:pt x="1442" y="741"/>
                  <a:pt x="1404" y="684"/>
                  <a:pt x="1334" y="606"/>
                </a:cubicBezTo>
                <a:cubicBezTo>
                  <a:pt x="1264" y="528"/>
                  <a:pt x="1141" y="405"/>
                  <a:pt x="1060" y="332"/>
                </a:cubicBezTo>
                <a:cubicBezTo>
                  <a:pt x="979" y="259"/>
                  <a:pt x="925" y="218"/>
                  <a:pt x="850" y="168"/>
                </a:cubicBezTo>
                <a:cubicBezTo>
                  <a:pt x="775" y="118"/>
                  <a:pt x="678" y="58"/>
                  <a:pt x="612" y="30"/>
                </a:cubicBezTo>
                <a:cubicBezTo>
                  <a:pt x="546" y="2"/>
                  <a:pt x="518" y="0"/>
                  <a:pt x="457" y="3"/>
                </a:cubicBezTo>
                <a:cubicBezTo>
                  <a:pt x="396" y="6"/>
                  <a:pt x="301" y="32"/>
                  <a:pt x="246" y="49"/>
                </a:cubicBezTo>
                <a:cubicBezTo>
                  <a:pt x="191" y="66"/>
                  <a:pt x="169" y="77"/>
                  <a:pt x="128" y="104"/>
                </a:cubicBezTo>
                <a:cubicBezTo>
                  <a:pt x="87" y="131"/>
                  <a:pt x="43" y="172"/>
                  <a:pt x="0" y="213"/>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nvGrpSpPr>
          <p:cNvPr id="2" name="Group 3">
            <a:extLst>
              <a:ext uri="{FF2B5EF4-FFF2-40B4-BE49-F238E27FC236}">
                <a16:creationId xmlns:a16="http://schemas.microsoft.com/office/drawing/2014/main" xmlns="" id="{E0E43E46-AB70-4F55-8DBC-6780B06595B3}"/>
              </a:ext>
            </a:extLst>
          </p:cNvPr>
          <p:cNvGrpSpPr>
            <a:grpSpLocks/>
          </p:cNvGrpSpPr>
          <p:nvPr/>
        </p:nvGrpSpPr>
        <p:grpSpPr bwMode="auto">
          <a:xfrm rot="565378">
            <a:off x="-2268538" y="-1539875"/>
            <a:ext cx="9501188" cy="7653338"/>
            <a:chOff x="-1550" y="-1092"/>
            <a:chExt cx="5985" cy="4821"/>
          </a:xfrm>
        </p:grpSpPr>
        <p:grpSp>
          <p:nvGrpSpPr>
            <p:cNvPr id="18454" name="Group 4">
              <a:extLst>
                <a:ext uri="{FF2B5EF4-FFF2-40B4-BE49-F238E27FC236}">
                  <a16:creationId xmlns:a16="http://schemas.microsoft.com/office/drawing/2014/main" xmlns="" id="{5B24C68C-1208-4DED-91FA-20408550C413}"/>
                </a:ext>
              </a:extLst>
            </p:cNvPr>
            <p:cNvGrpSpPr>
              <a:grpSpLocks/>
            </p:cNvGrpSpPr>
            <p:nvPr/>
          </p:nvGrpSpPr>
          <p:grpSpPr bwMode="auto">
            <a:xfrm>
              <a:off x="903" y="1257"/>
              <a:ext cx="3532" cy="2472"/>
              <a:chOff x="903" y="1257"/>
              <a:chExt cx="3532" cy="2472"/>
            </a:xfrm>
          </p:grpSpPr>
          <p:sp>
            <p:nvSpPr>
              <p:cNvPr id="18456" name="Freeform 5">
                <a:extLst>
                  <a:ext uri="{FF2B5EF4-FFF2-40B4-BE49-F238E27FC236}">
                    <a16:creationId xmlns:a16="http://schemas.microsoft.com/office/drawing/2014/main" xmlns="" id="{ABCB3437-15E3-43D0-88DC-ACB1816DBBEF}"/>
                  </a:ext>
                </a:extLst>
              </p:cNvPr>
              <p:cNvSpPr>
                <a:spLocks/>
              </p:cNvSpPr>
              <p:nvPr/>
            </p:nvSpPr>
            <p:spPr bwMode="auto">
              <a:xfrm rot="621849">
                <a:off x="4263" y="2630"/>
                <a:ext cx="90" cy="304"/>
              </a:xfrm>
              <a:custGeom>
                <a:avLst/>
                <a:gdLst>
                  <a:gd name="T0" fmla="*/ 0 w 95"/>
                  <a:gd name="T1" fmla="*/ 304 h 304"/>
                  <a:gd name="T2" fmla="*/ 10 w 95"/>
                  <a:gd name="T3" fmla="*/ 70 h 304"/>
                  <a:gd name="T4" fmla="*/ 42 w 95"/>
                  <a:gd name="T5" fmla="*/ 12 h 304"/>
                  <a:gd name="T6" fmla="*/ 84 w 95"/>
                  <a:gd name="T7" fmla="*/ 46 h 304"/>
                  <a:gd name="T8" fmla="*/ 48 w 95"/>
                  <a:gd name="T9" fmla="*/ 286 h 304"/>
                  <a:gd name="T10" fmla="*/ 0 60000 65536"/>
                  <a:gd name="T11" fmla="*/ 0 60000 65536"/>
                  <a:gd name="T12" fmla="*/ 0 60000 65536"/>
                  <a:gd name="T13" fmla="*/ 0 60000 65536"/>
                  <a:gd name="T14" fmla="*/ 0 60000 65536"/>
                  <a:gd name="T15" fmla="*/ 0 w 95"/>
                  <a:gd name="T16" fmla="*/ 0 h 304"/>
                  <a:gd name="T17" fmla="*/ 95 w 95"/>
                  <a:gd name="T18" fmla="*/ 304 h 304"/>
                </a:gdLst>
                <a:ahLst/>
                <a:cxnLst>
                  <a:cxn ang="T10">
                    <a:pos x="T0" y="T1"/>
                  </a:cxn>
                  <a:cxn ang="T11">
                    <a:pos x="T2" y="T3"/>
                  </a:cxn>
                  <a:cxn ang="T12">
                    <a:pos x="T4" y="T5"/>
                  </a:cxn>
                  <a:cxn ang="T13">
                    <a:pos x="T6" y="T7"/>
                  </a:cxn>
                  <a:cxn ang="T14">
                    <a:pos x="T8" y="T9"/>
                  </a:cxn>
                </a:cxnLst>
                <a:rect l="T15" t="T16" r="T17" b="T18"/>
                <a:pathLst>
                  <a:path w="95" h="304">
                    <a:moveTo>
                      <a:pt x="0" y="304"/>
                    </a:moveTo>
                    <a:cubicBezTo>
                      <a:pt x="2" y="265"/>
                      <a:pt x="4" y="119"/>
                      <a:pt x="12" y="70"/>
                    </a:cubicBezTo>
                    <a:cubicBezTo>
                      <a:pt x="20" y="21"/>
                      <a:pt x="32" y="16"/>
                      <a:pt x="46" y="12"/>
                    </a:cubicBezTo>
                    <a:cubicBezTo>
                      <a:pt x="60" y="8"/>
                      <a:pt x="93" y="0"/>
                      <a:pt x="94" y="46"/>
                    </a:cubicBezTo>
                    <a:cubicBezTo>
                      <a:pt x="95" y="92"/>
                      <a:pt x="62" y="236"/>
                      <a:pt x="54" y="28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57" name="Freeform 6">
                <a:extLst>
                  <a:ext uri="{FF2B5EF4-FFF2-40B4-BE49-F238E27FC236}">
                    <a16:creationId xmlns:a16="http://schemas.microsoft.com/office/drawing/2014/main" xmlns="" id="{BBA35693-A529-4FAB-B0C7-C85BEFD4B7E5}"/>
                  </a:ext>
                </a:extLst>
              </p:cNvPr>
              <p:cNvSpPr>
                <a:spLocks/>
              </p:cNvSpPr>
              <p:nvPr/>
            </p:nvSpPr>
            <p:spPr bwMode="auto">
              <a:xfrm>
                <a:off x="2895" y="2461"/>
                <a:ext cx="445" cy="326"/>
              </a:xfrm>
              <a:custGeom>
                <a:avLst/>
                <a:gdLst>
                  <a:gd name="T0" fmla="*/ 19 w 445"/>
                  <a:gd name="T1" fmla="*/ 242 h 326"/>
                  <a:gd name="T2" fmla="*/ 25 w 445"/>
                  <a:gd name="T3" fmla="*/ 79 h 326"/>
                  <a:gd name="T4" fmla="*/ 175 w 445"/>
                  <a:gd name="T5" fmla="*/ 3 h 326"/>
                  <a:gd name="T6" fmla="*/ 225 w 445"/>
                  <a:gd name="T7" fmla="*/ 56 h 326"/>
                  <a:gd name="T8" fmla="*/ 300 w 445"/>
                  <a:gd name="T9" fmla="*/ 62 h 326"/>
                  <a:gd name="T10" fmla="*/ 385 w 445"/>
                  <a:gd name="T11" fmla="*/ 48 h 326"/>
                  <a:gd name="T12" fmla="*/ 441 w 445"/>
                  <a:gd name="T13" fmla="*/ 127 h 326"/>
                  <a:gd name="T14" fmla="*/ 411 w 445"/>
                  <a:gd name="T15" fmla="*/ 250 h 326"/>
                  <a:gd name="T16" fmla="*/ 347 w 445"/>
                  <a:gd name="T17" fmla="*/ 326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326"/>
                  <a:gd name="T29" fmla="*/ 445 w 445"/>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326">
                    <a:moveTo>
                      <a:pt x="19" y="242"/>
                    </a:moveTo>
                    <a:cubicBezTo>
                      <a:pt x="20" y="215"/>
                      <a:pt x="0" y="119"/>
                      <a:pt x="25" y="79"/>
                    </a:cubicBezTo>
                    <a:cubicBezTo>
                      <a:pt x="51" y="39"/>
                      <a:pt x="142" y="6"/>
                      <a:pt x="175" y="3"/>
                    </a:cubicBezTo>
                    <a:cubicBezTo>
                      <a:pt x="208" y="0"/>
                      <a:pt x="205" y="46"/>
                      <a:pt x="225" y="56"/>
                    </a:cubicBezTo>
                    <a:cubicBezTo>
                      <a:pt x="246" y="66"/>
                      <a:pt x="273" y="63"/>
                      <a:pt x="300" y="62"/>
                    </a:cubicBezTo>
                    <a:cubicBezTo>
                      <a:pt x="327" y="61"/>
                      <a:pt x="362" y="37"/>
                      <a:pt x="385" y="48"/>
                    </a:cubicBezTo>
                    <a:cubicBezTo>
                      <a:pt x="408" y="59"/>
                      <a:pt x="437" y="93"/>
                      <a:pt x="441" y="127"/>
                    </a:cubicBezTo>
                    <a:cubicBezTo>
                      <a:pt x="445" y="161"/>
                      <a:pt x="427" y="216"/>
                      <a:pt x="411" y="250"/>
                    </a:cubicBezTo>
                    <a:cubicBezTo>
                      <a:pt x="395" y="282"/>
                      <a:pt x="360" y="310"/>
                      <a:pt x="347" y="32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58" name="Freeform 7">
                <a:extLst>
                  <a:ext uri="{FF2B5EF4-FFF2-40B4-BE49-F238E27FC236}">
                    <a16:creationId xmlns:a16="http://schemas.microsoft.com/office/drawing/2014/main" xmlns="" id="{0D792F69-30B5-4174-A713-88A8E6D387DE}"/>
                  </a:ext>
                </a:extLst>
              </p:cNvPr>
              <p:cNvSpPr>
                <a:spLocks/>
              </p:cNvSpPr>
              <p:nvPr/>
            </p:nvSpPr>
            <p:spPr bwMode="auto">
              <a:xfrm rot="704098">
                <a:off x="3317" y="2542"/>
                <a:ext cx="455" cy="319"/>
              </a:xfrm>
              <a:custGeom>
                <a:avLst/>
                <a:gdLst>
                  <a:gd name="T0" fmla="*/ 85 w 455"/>
                  <a:gd name="T1" fmla="*/ 310 h 319"/>
                  <a:gd name="T2" fmla="*/ 6 w 455"/>
                  <a:gd name="T3" fmla="*/ 179 h 319"/>
                  <a:gd name="T4" fmla="*/ 53 w 455"/>
                  <a:gd name="T5" fmla="*/ 58 h 319"/>
                  <a:gd name="T6" fmla="*/ 171 w 455"/>
                  <a:gd name="T7" fmla="*/ 12 h 319"/>
                  <a:gd name="T8" fmla="*/ 267 w 455"/>
                  <a:gd name="T9" fmla="*/ 78 h 319"/>
                  <a:gd name="T10" fmla="*/ 348 w 455"/>
                  <a:gd name="T11" fmla="*/ 4 h 319"/>
                  <a:gd name="T12" fmla="*/ 438 w 455"/>
                  <a:gd name="T13" fmla="*/ 56 h 319"/>
                  <a:gd name="T14" fmla="*/ 445 w 455"/>
                  <a:gd name="T15" fmla="*/ 162 h 319"/>
                  <a:gd name="T16" fmla="*/ 416 w 455"/>
                  <a:gd name="T17" fmla="*/ 319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319"/>
                  <a:gd name="T29" fmla="*/ 455 w 455"/>
                  <a:gd name="T30" fmla="*/ 319 h 3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319">
                    <a:moveTo>
                      <a:pt x="85" y="310"/>
                    </a:moveTo>
                    <a:cubicBezTo>
                      <a:pt x="71" y="288"/>
                      <a:pt x="11" y="221"/>
                      <a:pt x="6" y="179"/>
                    </a:cubicBezTo>
                    <a:cubicBezTo>
                      <a:pt x="0" y="137"/>
                      <a:pt x="26" y="86"/>
                      <a:pt x="53" y="58"/>
                    </a:cubicBezTo>
                    <a:cubicBezTo>
                      <a:pt x="80" y="30"/>
                      <a:pt x="135" y="9"/>
                      <a:pt x="171" y="12"/>
                    </a:cubicBezTo>
                    <a:cubicBezTo>
                      <a:pt x="207" y="15"/>
                      <a:pt x="238" y="79"/>
                      <a:pt x="267" y="78"/>
                    </a:cubicBezTo>
                    <a:cubicBezTo>
                      <a:pt x="296" y="77"/>
                      <a:pt x="320" y="8"/>
                      <a:pt x="348" y="4"/>
                    </a:cubicBezTo>
                    <a:cubicBezTo>
                      <a:pt x="376" y="0"/>
                      <a:pt x="421" y="29"/>
                      <a:pt x="438" y="56"/>
                    </a:cubicBezTo>
                    <a:cubicBezTo>
                      <a:pt x="455" y="83"/>
                      <a:pt x="448" y="118"/>
                      <a:pt x="445" y="162"/>
                    </a:cubicBezTo>
                    <a:cubicBezTo>
                      <a:pt x="444" y="206"/>
                      <a:pt x="429" y="267"/>
                      <a:pt x="416" y="319"/>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59" name="Freeform 8">
                <a:extLst>
                  <a:ext uri="{FF2B5EF4-FFF2-40B4-BE49-F238E27FC236}">
                    <a16:creationId xmlns:a16="http://schemas.microsoft.com/office/drawing/2014/main" xmlns="" id="{901A7FB9-EA26-41C4-BEEC-C27104F51386}"/>
                  </a:ext>
                </a:extLst>
              </p:cNvPr>
              <p:cNvSpPr>
                <a:spLocks/>
              </p:cNvSpPr>
              <p:nvPr/>
            </p:nvSpPr>
            <p:spPr bwMode="auto">
              <a:xfrm rot="621849">
                <a:off x="3759" y="2572"/>
                <a:ext cx="219" cy="352"/>
              </a:xfrm>
              <a:custGeom>
                <a:avLst/>
                <a:gdLst>
                  <a:gd name="T0" fmla="*/ 56 w 242"/>
                  <a:gd name="T1" fmla="*/ 377 h 322"/>
                  <a:gd name="T2" fmla="*/ 12 w 242"/>
                  <a:gd name="T3" fmla="*/ 156 h 322"/>
                  <a:gd name="T4" fmla="*/ 126 w 242"/>
                  <a:gd name="T5" fmla="*/ 11 h 322"/>
                  <a:gd name="T6" fmla="*/ 188 w 242"/>
                  <a:gd name="T7" fmla="*/ 92 h 322"/>
                  <a:gd name="T8" fmla="*/ 184 w 242"/>
                  <a:gd name="T9" fmla="*/ 271 h 322"/>
                  <a:gd name="T10" fmla="*/ 164 w 242"/>
                  <a:gd name="T11" fmla="*/ 385 h 322"/>
                  <a:gd name="T12" fmla="*/ 0 60000 65536"/>
                  <a:gd name="T13" fmla="*/ 0 60000 65536"/>
                  <a:gd name="T14" fmla="*/ 0 60000 65536"/>
                  <a:gd name="T15" fmla="*/ 0 60000 65536"/>
                  <a:gd name="T16" fmla="*/ 0 60000 65536"/>
                  <a:gd name="T17" fmla="*/ 0 60000 65536"/>
                  <a:gd name="T18" fmla="*/ 0 w 242"/>
                  <a:gd name="T19" fmla="*/ 0 h 322"/>
                  <a:gd name="T20" fmla="*/ 242 w 242"/>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42" h="322">
                    <a:moveTo>
                      <a:pt x="68" y="316"/>
                    </a:moveTo>
                    <a:cubicBezTo>
                      <a:pt x="59" y="285"/>
                      <a:pt x="0" y="182"/>
                      <a:pt x="14" y="131"/>
                    </a:cubicBezTo>
                    <a:cubicBezTo>
                      <a:pt x="28" y="80"/>
                      <a:pt x="118" y="18"/>
                      <a:pt x="154" y="9"/>
                    </a:cubicBezTo>
                    <a:cubicBezTo>
                      <a:pt x="190" y="0"/>
                      <a:pt x="218" y="41"/>
                      <a:pt x="230" y="77"/>
                    </a:cubicBezTo>
                    <a:cubicBezTo>
                      <a:pt x="242" y="113"/>
                      <a:pt x="229" y="186"/>
                      <a:pt x="224" y="227"/>
                    </a:cubicBezTo>
                    <a:cubicBezTo>
                      <a:pt x="219" y="268"/>
                      <a:pt x="205" y="302"/>
                      <a:pt x="200" y="322"/>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60" name="Freeform 9">
                <a:extLst>
                  <a:ext uri="{FF2B5EF4-FFF2-40B4-BE49-F238E27FC236}">
                    <a16:creationId xmlns:a16="http://schemas.microsoft.com/office/drawing/2014/main" xmlns="" id="{448754D2-EC9C-4B5B-9E57-74C453CE6FFE}"/>
                  </a:ext>
                </a:extLst>
              </p:cNvPr>
              <p:cNvSpPr>
                <a:spLocks/>
              </p:cNvSpPr>
              <p:nvPr/>
            </p:nvSpPr>
            <p:spPr bwMode="auto">
              <a:xfrm rot="621849">
                <a:off x="3963" y="2619"/>
                <a:ext cx="215" cy="329"/>
              </a:xfrm>
              <a:custGeom>
                <a:avLst/>
                <a:gdLst>
                  <a:gd name="T0" fmla="*/ 35 w 299"/>
                  <a:gd name="T1" fmla="*/ 236 h 459"/>
                  <a:gd name="T2" fmla="*/ 2 w 299"/>
                  <a:gd name="T3" fmla="*/ 133 h 459"/>
                  <a:gd name="T4" fmla="*/ 21 w 299"/>
                  <a:gd name="T5" fmla="*/ 48 h 459"/>
                  <a:gd name="T6" fmla="*/ 88 w 299"/>
                  <a:gd name="T7" fmla="*/ 1 h 459"/>
                  <a:gd name="T8" fmla="*/ 144 w 299"/>
                  <a:gd name="T9" fmla="*/ 53 h 459"/>
                  <a:gd name="T10" fmla="*/ 154 w 299"/>
                  <a:gd name="T11" fmla="*/ 151 h 459"/>
                  <a:gd name="T12" fmla="*/ 139 w 299"/>
                  <a:gd name="T13" fmla="*/ 232 h 459"/>
                  <a:gd name="T14" fmla="*/ 0 60000 65536"/>
                  <a:gd name="T15" fmla="*/ 0 60000 65536"/>
                  <a:gd name="T16" fmla="*/ 0 60000 65536"/>
                  <a:gd name="T17" fmla="*/ 0 60000 65536"/>
                  <a:gd name="T18" fmla="*/ 0 60000 65536"/>
                  <a:gd name="T19" fmla="*/ 0 60000 65536"/>
                  <a:gd name="T20" fmla="*/ 0 60000 65536"/>
                  <a:gd name="T21" fmla="*/ 0 w 299"/>
                  <a:gd name="T22" fmla="*/ 0 h 459"/>
                  <a:gd name="T23" fmla="*/ 299 w 299"/>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459">
                    <a:moveTo>
                      <a:pt x="68" y="459"/>
                    </a:moveTo>
                    <a:cubicBezTo>
                      <a:pt x="38" y="389"/>
                      <a:pt x="8" y="319"/>
                      <a:pt x="4" y="258"/>
                    </a:cubicBezTo>
                    <a:cubicBezTo>
                      <a:pt x="0" y="197"/>
                      <a:pt x="14" y="136"/>
                      <a:pt x="41" y="93"/>
                    </a:cubicBezTo>
                    <a:cubicBezTo>
                      <a:pt x="68" y="50"/>
                      <a:pt x="130" y="0"/>
                      <a:pt x="169" y="2"/>
                    </a:cubicBezTo>
                    <a:cubicBezTo>
                      <a:pt x="208" y="4"/>
                      <a:pt x="257" y="54"/>
                      <a:pt x="278" y="103"/>
                    </a:cubicBezTo>
                    <a:cubicBezTo>
                      <a:pt x="299" y="152"/>
                      <a:pt x="298" y="237"/>
                      <a:pt x="297" y="295"/>
                    </a:cubicBezTo>
                    <a:cubicBezTo>
                      <a:pt x="296" y="353"/>
                      <a:pt x="282" y="401"/>
                      <a:pt x="269" y="450"/>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61" name="Freeform 10">
                <a:extLst>
                  <a:ext uri="{FF2B5EF4-FFF2-40B4-BE49-F238E27FC236}">
                    <a16:creationId xmlns:a16="http://schemas.microsoft.com/office/drawing/2014/main" xmlns="" id="{27534E88-C001-482B-84AA-1B7EA27EABA4}"/>
                  </a:ext>
                </a:extLst>
              </p:cNvPr>
              <p:cNvSpPr>
                <a:spLocks/>
              </p:cNvSpPr>
              <p:nvPr/>
            </p:nvSpPr>
            <p:spPr bwMode="auto">
              <a:xfrm rot="621849">
                <a:off x="4169" y="2644"/>
                <a:ext cx="116" cy="326"/>
              </a:xfrm>
              <a:custGeom>
                <a:avLst/>
                <a:gdLst>
                  <a:gd name="T0" fmla="*/ 24 w 147"/>
                  <a:gd name="T1" fmla="*/ 222 h 478"/>
                  <a:gd name="T2" fmla="*/ 1 w 147"/>
                  <a:gd name="T3" fmla="*/ 150 h 478"/>
                  <a:gd name="T4" fmla="*/ 18 w 147"/>
                  <a:gd name="T5" fmla="*/ 48 h 478"/>
                  <a:gd name="T6" fmla="*/ 40 w 147"/>
                  <a:gd name="T7" fmla="*/ 10 h 478"/>
                  <a:gd name="T8" fmla="*/ 86 w 147"/>
                  <a:gd name="T9" fmla="*/ 103 h 478"/>
                  <a:gd name="T10" fmla="*/ 75 w 147"/>
                  <a:gd name="T11" fmla="*/ 205 h 478"/>
                  <a:gd name="T12" fmla="*/ 0 60000 65536"/>
                  <a:gd name="T13" fmla="*/ 0 60000 65536"/>
                  <a:gd name="T14" fmla="*/ 0 60000 65536"/>
                  <a:gd name="T15" fmla="*/ 0 60000 65536"/>
                  <a:gd name="T16" fmla="*/ 0 60000 65536"/>
                  <a:gd name="T17" fmla="*/ 0 60000 65536"/>
                  <a:gd name="T18" fmla="*/ 0 w 147"/>
                  <a:gd name="T19" fmla="*/ 0 h 478"/>
                  <a:gd name="T20" fmla="*/ 147 w 147"/>
                  <a:gd name="T21" fmla="*/ 478 h 478"/>
                </a:gdLst>
                <a:ahLst/>
                <a:cxnLst>
                  <a:cxn ang="T12">
                    <a:pos x="T0" y="T1"/>
                  </a:cxn>
                  <a:cxn ang="T13">
                    <a:pos x="T2" y="T3"/>
                  </a:cxn>
                  <a:cxn ang="T14">
                    <a:pos x="T4" y="T5"/>
                  </a:cxn>
                  <a:cxn ang="T15">
                    <a:pos x="T6" y="T7"/>
                  </a:cxn>
                  <a:cxn ang="T16">
                    <a:pos x="T8" y="T9"/>
                  </a:cxn>
                  <a:cxn ang="T17">
                    <a:pos x="T10" y="T11"/>
                  </a:cxn>
                </a:cxnLst>
                <a:rect l="T18" t="T19" r="T20" b="T21"/>
                <a:pathLst>
                  <a:path w="147" h="478">
                    <a:moveTo>
                      <a:pt x="38" y="478"/>
                    </a:moveTo>
                    <a:cubicBezTo>
                      <a:pt x="20" y="431"/>
                      <a:pt x="2" y="384"/>
                      <a:pt x="1" y="322"/>
                    </a:cubicBezTo>
                    <a:cubicBezTo>
                      <a:pt x="0" y="260"/>
                      <a:pt x="18" y="153"/>
                      <a:pt x="29" y="103"/>
                    </a:cubicBezTo>
                    <a:cubicBezTo>
                      <a:pt x="40" y="53"/>
                      <a:pt x="47" y="0"/>
                      <a:pt x="65" y="20"/>
                    </a:cubicBezTo>
                    <a:cubicBezTo>
                      <a:pt x="83" y="40"/>
                      <a:pt x="129" y="152"/>
                      <a:pt x="138" y="222"/>
                    </a:cubicBezTo>
                    <a:cubicBezTo>
                      <a:pt x="147" y="292"/>
                      <a:pt x="133" y="366"/>
                      <a:pt x="120" y="44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62" name="Freeform 11">
                <a:extLst>
                  <a:ext uri="{FF2B5EF4-FFF2-40B4-BE49-F238E27FC236}">
                    <a16:creationId xmlns:a16="http://schemas.microsoft.com/office/drawing/2014/main" xmlns="" id="{A67C1283-2128-4747-9808-1B7444645A77}"/>
                  </a:ext>
                </a:extLst>
              </p:cNvPr>
              <p:cNvSpPr>
                <a:spLocks/>
              </p:cNvSpPr>
              <p:nvPr/>
            </p:nvSpPr>
            <p:spPr bwMode="auto">
              <a:xfrm rot="621849">
                <a:off x="903" y="1257"/>
                <a:ext cx="3532" cy="2472"/>
              </a:xfrm>
              <a:custGeom>
                <a:avLst/>
                <a:gdLst>
                  <a:gd name="T0" fmla="*/ 1553 w 4232"/>
                  <a:gd name="T1" fmla="*/ 1200 h 3017"/>
                  <a:gd name="T2" fmla="*/ 1381 w 4232"/>
                  <a:gd name="T3" fmla="*/ 1035 h 3017"/>
                  <a:gd name="T4" fmla="*/ 1292 w 4232"/>
                  <a:gd name="T5" fmla="*/ 782 h 3017"/>
                  <a:gd name="T6" fmla="*/ 1337 w 4232"/>
                  <a:gd name="T7" fmla="*/ 519 h 3017"/>
                  <a:gd name="T8" fmla="*/ 1362 w 4232"/>
                  <a:gd name="T9" fmla="*/ 273 h 3017"/>
                  <a:gd name="T10" fmla="*/ 1337 w 4232"/>
                  <a:gd name="T11" fmla="*/ 102 h 3017"/>
                  <a:gd name="T12" fmla="*/ 1304 w 4232"/>
                  <a:gd name="T13" fmla="*/ 16 h 3017"/>
                  <a:gd name="T14" fmla="*/ 1234 w 4232"/>
                  <a:gd name="T15" fmla="*/ 21 h 3017"/>
                  <a:gd name="T16" fmla="*/ 1101 w 4232"/>
                  <a:gd name="T17" fmla="*/ 144 h 3017"/>
                  <a:gd name="T18" fmla="*/ 980 w 4232"/>
                  <a:gd name="T19" fmla="*/ 316 h 3017"/>
                  <a:gd name="T20" fmla="*/ 820 w 4232"/>
                  <a:gd name="T21" fmla="*/ 451 h 3017"/>
                  <a:gd name="T22" fmla="*/ 598 w 4232"/>
                  <a:gd name="T23" fmla="*/ 488 h 3017"/>
                  <a:gd name="T24" fmla="*/ 394 w 4232"/>
                  <a:gd name="T25" fmla="*/ 396 h 3017"/>
                  <a:gd name="T26" fmla="*/ 305 w 4232"/>
                  <a:gd name="T27" fmla="*/ 311 h 3017"/>
                  <a:gd name="T28" fmla="*/ 247 w 4232"/>
                  <a:gd name="T29" fmla="*/ 225 h 3017"/>
                  <a:gd name="T30" fmla="*/ 152 w 4232"/>
                  <a:gd name="T31" fmla="*/ 188 h 3017"/>
                  <a:gd name="T32" fmla="*/ 24 w 4232"/>
                  <a:gd name="T33" fmla="*/ 243 h 3017"/>
                  <a:gd name="T34" fmla="*/ 6 w 4232"/>
                  <a:gd name="T35" fmla="*/ 347 h 3017"/>
                  <a:gd name="T36" fmla="*/ 57 w 4232"/>
                  <a:gd name="T37" fmla="*/ 488 h 3017"/>
                  <a:gd name="T38" fmla="*/ 152 w 4232"/>
                  <a:gd name="T39" fmla="*/ 666 h 3017"/>
                  <a:gd name="T40" fmla="*/ 254 w 4232"/>
                  <a:gd name="T41" fmla="*/ 918 h 3017"/>
                  <a:gd name="T42" fmla="*/ 330 w 4232"/>
                  <a:gd name="T43" fmla="*/ 1182 h 3017"/>
                  <a:gd name="T44" fmla="*/ 350 w 4232"/>
                  <a:gd name="T45" fmla="*/ 1385 h 3017"/>
                  <a:gd name="T46" fmla="*/ 406 w 4232"/>
                  <a:gd name="T47" fmla="*/ 1568 h 3017"/>
                  <a:gd name="T48" fmla="*/ 541 w 4232"/>
                  <a:gd name="T49" fmla="*/ 1783 h 3017"/>
                  <a:gd name="T50" fmla="*/ 738 w 4232"/>
                  <a:gd name="T51" fmla="*/ 1949 h 3017"/>
                  <a:gd name="T52" fmla="*/ 1139 w 4232"/>
                  <a:gd name="T53" fmla="*/ 1986 h 3017"/>
                  <a:gd name="T54" fmla="*/ 1642 w 4232"/>
                  <a:gd name="T55" fmla="*/ 1986 h 3017"/>
                  <a:gd name="T56" fmla="*/ 2177 w 4232"/>
                  <a:gd name="T57" fmla="*/ 2023 h 3017"/>
                  <a:gd name="T58" fmla="*/ 2553 w 4232"/>
                  <a:gd name="T59" fmla="*/ 2004 h 3017"/>
                  <a:gd name="T60" fmla="*/ 2794 w 4232"/>
                  <a:gd name="T61" fmla="*/ 1955 h 3017"/>
                  <a:gd name="T62" fmla="*/ 2897 w 4232"/>
                  <a:gd name="T63" fmla="*/ 1869 h 3017"/>
                  <a:gd name="T64" fmla="*/ 2948 w 4232"/>
                  <a:gd name="T65" fmla="*/ 1667 h 3017"/>
                  <a:gd name="T66" fmla="*/ 2897 w 4232"/>
                  <a:gd name="T67" fmla="*/ 1519 h 3017"/>
                  <a:gd name="T68" fmla="*/ 2820 w 4232"/>
                  <a:gd name="T69" fmla="*/ 1359 h 3017"/>
                  <a:gd name="T70" fmla="*/ 2808 w 4232"/>
                  <a:gd name="T71" fmla="*/ 1250 h 3017"/>
                  <a:gd name="T72" fmla="*/ 2865 w 4232"/>
                  <a:gd name="T73" fmla="*/ 1114 h 3017"/>
                  <a:gd name="T74" fmla="*/ 2648 w 4232"/>
                  <a:gd name="T75" fmla="*/ 1187 h 3017"/>
                  <a:gd name="T76" fmla="*/ 2101 w 4232"/>
                  <a:gd name="T77" fmla="*/ 1169 h 3017"/>
                  <a:gd name="T78" fmla="*/ 1724 w 4232"/>
                  <a:gd name="T79" fmla="*/ 1145 h 3017"/>
                  <a:gd name="T80" fmla="*/ 1489 w 4232"/>
                  <a:gd name="T81" fmla="*/ 1053 h 3017"/>
                  <a:gd name="T82" fmla="*/ 1343 w 4232"/>
                  <a:gd name="T83" fmla="*/ 986 h 30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2"/>
                  <a:gd name="T127" fmla="*/ 0 h 3017"/>
                  <a:gd name="T128" fmla="*/ 4232 w 4232"/>
                  <a:gd name="T129" fmla="*/ 3017 h 30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2" h="3017">
                    <a:moveTo>
                      <a:pt x="2230" y="1788"/>
                    </a:moveTo>
                    <a:cubicBezTo>
                      <a:pt x="2137" y="1716"/>
                      <a:pt x="2045" y="1645"/>
                      <a:pt x="1983" y="1541"/>
                    </a:cubicBezTo>
                    <a:cubicBezTo>
                      <a:pt x="1921" y="1437"/>
                      <a:pt x="1866" y="1294"/>
                      <a:pt x="1855" y="1166"/>
                    </a:cubicBezTo>
                    <a:cubicBezTo>
                      <a:pt x="1844" y="1038"/>
                      <a:pt x="1902" y="899"/>
                      <a:pt x="1919" y="773"/>
                    </a:cubicBezTo>
                    <a:cubicBezTo>
                      <a:pt x="1936" y="647"/>
                      <a:pt x="1955" y="511"/>
                      <a:pt x="1955" y="407"/>
                    </a:cubicBezTo>
                    <a:cubicBezTo>
                      <a:pt x="1955" y="303"/>
                      <a:pt x="1933" y="215"/>
                      <a:pt x="1919" y="151"/>
                    </a:cubicBezTo>
                    <a:cubicBezTo>
                      <a:pt x="1905" y="87"/>
                      <a:pt x="1897" y="43"/>
                      <a:pt x="1873" y="23"/>
                    </a:cubicBezTo>
                    <a:cubicBezTo>
                      <a:pt x="1849" y="3"/>
                      <a:pt x="1821" y="0"/>
                      <a:pt x="1772" y="32"/>
                    </a:cubicBezTo>
                    <a:cubicBezTo>
                      <a:pt x="1723" y="64"/>
                      <a:pt x="1641" y="142"/>
                      <a:pt x="1580" y="215"/>
                    </a:cubicBezTo>
                    <a:cubicBezTo>
                      <a:pt x="1519" y="288"/>
                      <a:pt x="1474" y="395"/>
                      <a:pt x="1407" y="471"/>
                    </a:cubicBezTo>
                    <a:cubicBezTo>
                      <a:pt x="1340" y="547"/>
                      <a:pt x="1269" y="629"/>
                      <a:pt x="1178" y="672"/>
                    </a:cubicBezTo>
                    <a:cubicBezTo>
                      <a:pt x="1087" y="715"/>
                      <a:pt x="960" y="741"/>
                      <a:pt x="858" y="727"/>
                    </a:cubicBezTo>
                    <a:cubicBezTo>
                      <a:pt x="756" y="713"/>
                      <a:pt x="636" y="634"/>
                      <a:pt x="566" y="590"/>
                    </a:cubicBezTo>
                    <a:cubicBezTo>
                      <a:pt x="496" y="546"/>
                      <a:pt x="473" y="505"/>
                      <a:pt x="438" y="462"/>
                    </a:cubicBezTo>
                    <a:cubicBezTo>
                      <a:pt x="403" y="419"/>
                      <a:pt x="392" y="364"/>
                      <a:pt x="355" y="334"/>
                    </a:cubicBezTo>
                    <a:cubicBezTo>
                      <a:pt x="318" y="304"/>
                      <a:pt x="271" y="275"/>
                      <a:pt x="218" y="279"/>
                    </a:cubicBezTo>
                    <a:cubicBezTo>
                      <a:pt x="165" y="283"/>
                      <a:pt x="70" y="321"/>
                      <a:pt x="35" y="361"/>
                    </a:cubicBezTo>
                    <a:cubicBezTo>
                      <a:pt x="0" y="401"/>
                      <a:pt x="0" y="456"/>
                      <a:pt x="8" y="517"/>
                    </a:cubicBezTo>
                    <a:cubicBezTo>
                      <a:pt x="16" y="578"/>
                      <a:pt x="46" y="648"/>
                      <a:pt x="81" y="727"/>
                    </a:cubicBezTo>
                    <a:cubicBezTo>
                      <a:pt x="116" y="806"/>
                      <a:pt x="171" y="885"/>
                      <a:pt x="218" y="992"/>
                    </a:cubicBezTo>
                    <a:cubicBezTo>
                      <a:pt x="265" y="1099"/>
                      <a:pt x="321" y="1239"/>
                      <a:pt x="364" y="1367"/>
                    </a:cubicBezTo>
                    <a:cubicBezTo>
                      <a:pt x="407" y="1495"/>
                      <a:pt x="451" y="1644"/>
                      <a:pt x="474" y="1760"/>
                    </a:cubicBezTo>
                    <a:cubicBezTo>
                      <a:pt x="497" y="1876"/>
                      <a:pt x="484" y="1966"/>
                      <a:pt x="502" y="2062"/>
                    </a:cubicBezTo>
                    <a:cubicBezTo>
                      <a:pt x="520" y="2158"/>
                      <a:pt x="538" y="2237"/>
                      <a:pt x="584" y="2336"/>
                    </a:cubicBezTo>
                    <a:cubicBezTo>
                      <a:pt x="630" y="2435"/>
                      <a:pt x="697" y="2562"/>
                      <a:pt x="776" y="2656"/>
                    </a:cubicBezTo>
                    <a:cubicBezTo>
                      <a:pt x="855" y="2750"/>
                      <a:pt x="916" y="2853"/>
                      <a:pt x="1059" y="2903"/>
                    </a:cubicBezTo>
                    <a:cubicBezTo>
                      <a:pt x="1202" y="2953"/>
                      <a:pt x="1419" y="2949"/>
                      <a:pt x="1635" y="2958"/>
                    </a:cubicBezTo>
                    <a:cubicBezTo>
                      <a:pt x="1851" y="2967"/>
                      <a:pt x="2110" y="2949"/>
                      <a:pt x="2358" y="2958"/>
                    </a:cubicBezTo>
                    <a:cubicBezTo>
                      <a:pt x="2606" y="2967"/>
                      <a:pt x="2908" y="3009"/>
                      <a:pt x="3126" y="3013"/>
                    </a:cubicBezTo>
                    <a:cubicBezTo>
                      <a:pt x="3344" y="3017"/>
                      <a:pt x="3517" y="3002"/>
                      <a:pt x="3665" y="2985"/>
                    </a:cubicBezTo>
                    <a:cubicBezTo>
                      <a:pt x="3813" y="2968"/>
                      <a:pt x="3930" y="2946"/>
                      <a:pt x="4012" y="2912"/>
                    </a:cubicBezTo>
                    <a:cubicBezTo>
                      <a:pt x="4094" y="2878"/>
                      <a:pt x="4122" y="2856"/>
                      <a:pt x="4159" y="2784"/>
                    </a:cubicBezTo>
                    <a:cubicBezTo>
                      <a:pt x="4196" y="2712"/>
                      <a:pt x="4232" y="2570"/>
                      <a:pt x="4232" y="2483"/>
                    </a:cubicBezTo>
                    <a:cubicBezTo>
                      <a:pt x="4232" y="2396"/>
                      <a:pt x="4190" y="2339"/>
                      <a:pt x="4159" y="2263"/>
                    </a:cubicBezTo>
                    <a:cubicBezTo>
                      <a:pt x="4128" y="2187"/>
                      <a:pt x="4070" y="2092"/>
                      <a:pt x="4049" y="2025"/>
                    </a:cubicBezTo>
                    <a:cubicBezTo>
                      <a:pt x="4028" y="1958"/>
                      <a:pt x="4020" y="1922"/>
                      <a:pt x="4031" y="1861"/>
                    </a:cubicBezTo>
                    <a:cubicBezTo>
                      <a:pt x="4042" y="1800"/>
                      <a:pt x="4151" y="1675"/>
                      <a:pt x="4113" y="1660"/>
                    </a:cubicBezTo>
                    <a:cubicBezTo>
                      <a:pt x="4075" y="1645"/>
                      <a:pt x="3985" y="1755"/>
                      <a:pt x="3802" y="1769"/>
                    </a:cubicBezTo>
                    <a:cubicBezTo>
                      <a:pt x="3619" y="1783"/>
                      <a:pt x="3237" y="1753"/>
                      <a:pt x="3016" y="1742"/>
                    </a:cubicBezTo>
                    <a:cubicBezTo>
                      <a:pt x="2795" y="1731"/>
                      <a:pt x="2622" y="1734"/>
                      <a:pt x="2476" y="1705"/>
                    </a:cubicBezTo>
                    <a:cubicBezTo>
                      <a:pt x="2330" y="1676"/>
                      <a:pt x="2229" y="1607"/>
                      <a:pt x="2138" y="1568"/>
                    </a:cubicBezTo>
                    <a:cubicBezTo>
                      <a:pt x="2047" y="1529"/>
                      <a:pt x="1987" y="1498"/>
                      <a:pt x="1928" y="1468"/>
                    </a:cubicBez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8455" name="Oval 12">
              <a:extLst>
                <a:ext uri="{FF2B5EF4-FFF2-40B4-BE49-F238E27FC236}">
                  <a16:creationId xmlns:a16="http://schemas.microsoft.com/office/drawing/2014/main" xmlns="" id="{F00FECDA-066A-4B87-977F-5CAA733236EE}"/>
                </a:ext>
              </a:extLst>
            </p:cNvPr>
            <p:cNvSpPr>
              <a:spLocks noChangeArrowheads="1"/>
            </p:cNvSpPr>
            <p:nvPr/>
          </p:nvSpPr>
          <p:spPr bwMode="auto">
            <a:xfrm rot="621849">
              <a:off x="-1550" y="-1092"/>
              <a:ext cx="253" cy="216"/>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8436" name="Freeform 13">
            <a:extLst>
              <a:ext uri="{FF2B5EF4-FFF2-40B4-BE49-F238E27FC236}">
                <a16:creationId xmlns:a16="http://schemas.microsoft.com/office/drawing/2014/main" xmlns="" id="{5D7AA6CF-BD0A-441E-8BEC-7B9F699926CE}"/>
              </a:ext>
            </a:extLst>
          </p:cNvPr>
          <p:cNvSpPr>
            <a:spLocks/>
          </p:cNvSpPr>
          <p:nvPr/>
        </p:nvSpPr>
        <p:spPr bwMode="auto">
          <a:xfrm>
            <a:off x="919163" y="2070100"/>
            <a:ext cx="696912" cy="1011238"/>
          </a:xfrm>
          <a:custGeom>
            <a:avLst/>
            <a:gdLst>
              <a:gd name="T0" fmla="*/ 768636020 w 504"/>
              <a:gd name="T1" fmla="*/ 0 h 777"/>
              <a:gd name="T2" fmla="*/ 961751118 w 504"/>
              <a:gd name="T3" fmla="*/ 481042154 h 777"/>
              <a:gd name="T4" fmla="*/ 785844487 w 504"/>
              <a:gd name="T5" fmla="*/ 806253492 h 777"/>
              <a:gd name="T6" fmla="*/ 244740588 w 504"/>
              <a:gd name="T7" fmla="*/ 1068793960 h 777"/>
              <a:gd name="T8" fmla="*/ 0 w 504"/>
              <a:gd name="T9" fmla="*/ 1316090379 h 777"/>
              <a:gd name="T10" fmla="*/ 0 60000 65536"/>
              <a:gd name="T11" fmla="*/ 0 60000 65536"/>
              <a:gd name="T12" fmla="*/ 0 60000 65536"/>
              <a:gd name="T13" fmla="*/ 0 60000 65536"/>
              <a:gd name="T14" fmla="*/ 0 60000 65536"/>
              <a:gd name="T15" fmla="*/ 0 w 504"/>
              <a:gd name="T16" fmla="*/ 0 h 777"/>
              <a:gd name="T17" fmla="*/ 504 w 504"/>
              <a:gd name="T18" fmla="*/ 777 h 777"/>
            </a:gdLst>
            <a:ahLst/>
            <a:cxnLst>
              <a:cxn ang="T10">
                <a:pos x="T0" y="T1"/>
              </a:cxn>
              <a:cxn ang="T11">
                <a:pos x="T2" y="T3"/>
              </a:cxn>
              <a:cxn ang="T12">
                <a:pos x="T4" y="T5"/>
              </a:cxn>
              <a:cxn ang="T13">
                <a:pos x="T6" y="T7"/>
              </a:cxn>
              <a:cxn ang="T14">
                <a:pos x="T8" y="T9"/>
              </a:cxn>
            </a:cxnLst>
            <a:rect l="T15" t="T16" r="T17" b="T18"/>
            <a:pathLst>
              <a:path w="504" h="777">
                <a:moveTo>
                  <a:pt x="402" y="0"/>
                </a:moveTo>
                <a:cubicBezTo>
                  <a:pt x="419" y="46"/>
                  <a:pt x="502" y="205"/>
                  <a:pt x="503" y="284"/>
                </a:cubicBezTo>
                <a:cubicBezTo>
                  <a:pt x="504" y="363"/>
                  <a:pt x="473" y="418"/>
                  <a:pt x="411" y="476"/>
                </a:cubicBezTo>
                <a:cubicBezTo>
                  <a:pt x="349" y="534"/>
                  <a:pt x="196" y="581"/>
                  <a:pt x="128" y="631"/>
                </a:cubicBezTo>
                <a:cubicBezTo>
                  <a:pt x="60" y="681"/>
                  <a:pt x="30" y="729"/>
                  <a:pt x="0" y="777"/>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37" name="Freeform 14">
            <a:extLst>
              <a:ext uri="{FF2B5EF4-FFF2-40B4-BE49-F238E27FC236}">
                <a16:creationId xmlns:a16="http://schemas.microsoft.com/office/drawing/2014/main" xmlns="" id="{CF42E7D6-3638-46C4-B03B-8F52841A6F8C}"/>
              </a:ext>
            </a:extLst>
          </p:cNvPr>
          <p:cNvSpPr>
            <a:spLocks/>
          </p:cNvSpPr>
          <p:nvPr/>
        </p:nvSpPr>
        <p:spPr bwMode="auto">
          <a:xfrm>
            <a:off x="4451350" y="2622550"/>
            <a:ext cx="2974975" cy="444500"/>
          </a:xfrm>
          <a:custGeom>
            <a:avLst/>
            <a:gdLst>
              <a:gd name="T0" fmla="*/ 0 w 2048"/>
              <a:gd name="T1" fmla="*/ 711778297 h 226"/>
              <a:gd name="T2" fmla="*/ 335508256 w 2048"/>
              <a:gd name="T3" fmla="*/ 506755555 h 226"/>
              <a:gd name="T4" fmla="*/ 772302343 w 2048"/>
              <a:gd name="T5" fmla="*/ 711778297 h 226"/>
              <a:gd name="T6" fmla="*/ 1194325878 w 2048"/>
              <a:gd name="T7" fmla="*/ 800751045 h 226"/>
              <a:gd name="T8" fmla="*/ 1580478683 w 2048"/>
              <a:gd name="T9" fmla="*/ 684699207 h 226"/>
              <a:gd name="T10" fmla="*/ 2002500766 w 2048"/>
              <a:gd name="T11" fmla="*/ 858775981 h 226"/>
              <a:gd name="T12" fmla="*/ 2147483647 w 2048"/>
              <a:gd name="T13" fmla="*/ 773671955 h 226"/>
              <a:gd name="T14" fmla="*/ 2147483647 w 2048"/>
              <a:gd name="T15" fmla="*/ 653753361 h 226"/>
              <a:gd name="T16" fmla="*/ 2147483647 w 2048"/>
              <a:gd name="T17" fmla="*/ 618936826 h 226"/>
              <a:gd name="T18" fmla="*/ 2147483647 w 2048"/>
              <a:gd name="T19" fmla="*/ 568649336 h 226"/>
              <a:gd name="T20" fmla="*/ 2147483647 w 2048"/>
              <a:gd name="T21" fmla="*/ 247574694 h 226"/>
              <a:gd name="T22" fmla="*/ 2147483647 w 2048"/>
              <a:gd name="T23" fmla="*/ 394572439 h 226"/>
              <a:gd name="T24" fmla="*/ 2147483647 w 2048"/>
              <a:gd name="T25" fmla="*/ 189549758 h 226"/>
              <a:gd name="T26" fmla="*/ 2147483647 w 2048"/>
              <a:gd name="T27" fmla="*/ 394572439 h 226"/>
              <a:gd name="T28" fmla="*/ 2147483647 w 2048"/>
              <a:gd name="T29" fmla="*/ 15472927 h 226"/>
              <a:gd name="T30" fmla="*/ 2147483647 w 2048"/>
              <a:gd name="T31" fmla="*/ 47967646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8"/>
              <a:gd name="T49" fmla="*/ 0 h 226"/>
              <a:gd name="T50" fmla="*/ 2048 w 2048"/>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8" h="226">
                <a:moveTo>
                  <a:pt x="0" y="184"/>
                </a:moveTo>
                <a:cubicBezTo>
                  <a:pt x="49" y="158"/>
                  <a:pt x="98" y="131"/>
                  <a:pt x="159" y="131"/>
                </a:cubicBezTo>
                <a:cubicBezTo>
                  <a:pt x="220" y="131"/>
                  <a:pt x="298" y="172"/>
                  <a:pt x="366" y="184"/>
                </a:cubicBezTo>
                <a:cubicBezTo>
                  <a:pt x="434" y="196"/>
                  <a:pt x="502" y="208"/>
                  <a:pt x="566" y="207"/>
                </a:cubicBezTo>
                <a:cubicBezTo>
                  <a:pt x="629" y="206"/>
                  <a:pt x="685" y="174"/>
                  <a:pt x="749" y="177"/>
                </a:cubicBezTo>
                <a:cubicBezTo>
                  <a:pt x="813" y="179"/>
                  <a:pt x="881" y="218"/>
                  <a:pt x="949" y="222"/>
                </a:cubicBezTo>
                <a:cubicBezTo>
                  <a:pt x="1017" y="226"/>
                  <a:pt x="1090" y="209"/>
                  <a:pt x="1155" y="200"/>
                </a:cubicBezTo>
                <a:cubicBezTo>
                  <a:pt x="1221" y="191"/>
                  <a:pt x="1286" y="176"/>
                  <a:pt x="1339" y="169"/>
                </a:cubicBezTo>
                <a:cubicBezTo>
                  <a:pt x="1392" y="162"/>
                  <a:pt x="1424" y="164"/>
                  <a:pt x="1474" y="160"/>
                </a:cubicBezTo>
                <a:cubicBezTo>
                  <a:pt x="1524" y="156"/>
                  <a:pt x="1596" y="163"/>
                  <a:pt x="1642" y="147"/>
                </a:cubicBezTo>
                <a:cubicBezTo>
                  <a:pt x="1688" y="131"/>
                  <a:pt x="1714" y="71"/>
                  <a:pt x="1750" y="64"/>
                </a:cubicBezTo>
                <a:cubicBezTo>
                  <a:pt x="1786" y="57"/>
                  <a:pt x="1827" y="104"/>
                  <a:pt x="1857" y="102"/>
                </a:cubicBezTo>
                <a:cubicBezTo>
                  <a:pt x="1887" y="100"/>
                  <a:pt x="1909" y="49"/>
                  <a:pt x="1929" y="49"/>
                </a:cubicBezTo>
                <a:cubicBezTo>
                  <a:pt x="1949" y="49"/>
                  <a:pt x="1962" y="109"/>
                  <a:pt x="1977" y="102"/>
                </a:cubicBezTo>
                <a:cubicBezTo>
                  <a:pt x="1991" y="95"/>
                  <a:pt x="2004" y="0"/>
                  <a:pt x="2017" y="4"/>
                </a:cubicBezTo>
                <a:cubicBezTo>
                  <a:pt x="2029" y="8"/>
                  <a:pt x="2043" y="105"/>
                  <a:pt x="2048" y="1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38" name="Freeform 15">
            <a:extLst>
              <a:ext uri="{FF2B5EF4-FFF2-40B4-BE49-F238E27FC236}">
                <a16:creationId xmlns:a16="http://schemas.microsoft.com/office/drawing/2014/main" xmlns="" id="{51BD4298-CD3B-4547-AE88-141D60A8F646}"/>
              </a:ext>
            </a:extLst>
          </p:cNvPr>
          <p:cNvSpPr>
            <a:spLocks/>
          </p:cNvSpPr>
          <p:nvPr/>
        </p:nvSpPr>
        <p:spPr bwMode="auto">
          <a:xfrm>
            <a:off x="6789738" y="1135063"/>
            <a:ext cx="617537" cy="1600200"/>
          </a:xfrm>
          <a:custGeom>
            <a:avLst/>
            <a:gdLst>
              <a:gd name="T0" fmla="*/ 624143942 w 611"/>
              <a:gd name="T1" fmla="*/ 2058392150 h 1244"/>
              <a:gd name="T2" fmla="*/ 587369679 w 611"/>
              <a:gd name="T3" fmla="*/ 1649691712 h 1244"/>
              <a:gd name="T4" fmla="*/ 428013738 w 611"/>
              <a:gd name="T5" fmla="*/ 1302214014 h 1244"/>
              <a:gd name="T6" fmla="*/ 418819414 w 611"/>
              <a:gd name="T7" fmla="*/ 967974300 h 1244"/>
              <a:gd name="T8" fmla="*/ 409626101 w 611"/>
              <a:gd name="T9" fmla="*/ 787616137 h 1244"/>
              <a:gd name="T10" fmla="*/ 325862446 w 611"/>
              <a:gd name="T11" fmla="*/ 741286249 h 1244"/>
              <a:gd name="T12" fmla="*/ 110322821 w 611"/>
              <a:gd name="T13" fmla="*/ 817399912 h 1244"/>
              <a:gd name="T14" fmla="*/ 17365829 w 611"/>
              <a:gd name="T15" fmla="*/ 529489925 h 1244"/>
              <a:gd name="T16" fmla="*/ 8172510 w 611"/>
              <a:gd name="T17" fmla="*/ 152228653 h 1244"/>
              <a:gd name="T18" fmla="*/ 44946787 w 611"/>
              <a:gd name="T19" fmla="*/ 0 h 1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1244"/>
              <a:gd name="T32" fmla="*/ 611 w 611"/>
              <a:gd name="T33" fmla="*/ 1244 h 1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1244">
                <a:moveTo>
                  <a:pt x="611" y="1244"/>
                </a:moveTo>
                <a:cubicBezTo>
                  <a:pt x="609" y="1158"/>
                  <a:pt x="607" y="1073"/>
                  <a:pt x="575" y="997"/>
                </a:cubicBezTo>
                <a:cubicBezTo>
                  <a:pt x="543" y="921"/>
                  <a:pt x="446" y="855"/>
                  <a:pt x="419" y="787"/>
                </a:cubicBezTo>
                <a:cubicBezTo>
                  <a:pt x="392" y="719"/>
                  <a:pt x="413" y="637"/>
                  <a:pt x="410" y="585"/>
                </a:cubicBezTo>
                <a:cubicBezTo>
                  <a:pt x="407" y="533"/>
                  <a:pt x="416" y="499"/>
                  <a:pt x="401" y="476"/>
                </a:cubicBezTo>
                <a:cubicBezTo>
                  <a:pt x="386" y="453"/>
                  <a:pt x="368" y="445"/>
                  <a:pt x="319" y="448"/>
                </a:cubicBezTo>
                <a:cubicBezTo>
                  <a:pt x="270" y="451"/>
                  <a:pt x="158" y="515"/>
                  <a:pt x="108" y="494"/>
                </a:cubicBezTo>
                <a:cubicBezTo>
                  <a:pt x="58" y="473"/>
                  <a:pt x="34" y="387"/>
                  <a:pt x="17" y="320"/>
                </a:cubicBezTo>
                <a:cubicBezTo>
                  <a:pt x="0" y="253"/>
                  <a:pt x="4" y="145"/>
                  <a:pt x="8" y="92"/>
                </a:cubicBezTo>
                <a:cubicBezTo>
                  <a:pt x="12" y="39"/>
                  <a:pt x="28" y="19"/>
                  <a:pt x="4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39" name="Freeform 16">
            <a:extLst>
              <a:ext uri="{FF2B5EF4-FFF2-40B4-BE49-F238E27FC236}">
                <a16:creationId xmlns:a16="http://schemas.microsoft.com/office/drawing/2014/main" xmlns="" id="{793B63DA-DAB4-439F-BAE8-7B9234EB6269}"/>
              </a:ext>
            </a:extLst>
          </p:cNvPr>
          <p:cNvSpPr>
            <a:spLocks/>
          </p:cNvSpPr>
          <p:nvPr/>
        </p:nvSpPr>
        <p:spPr bwMode="auto">
          <a:xfrm>
            <a:off x="1031875" y="1884363"/>
            <a:ext cx="455613" cy="211137"/>
          </a:xfrm>
          <a:custGeom>
            <a:avLst/>
            <a:gdLst>
              <a:gd name="T0" fmla="*/ 630951932 w 329"/>
              <a:gd name="T1" fmla="*/ 275177958 h 162"/>
              <a:gd name="T2" fmla="*/ 473693494 w 329"/>
              <a:gd name="T3" fmla="*/ 40767682 h 162"/>
              <a:gd name="T4" fmla="*/ 122738539 w 329"/>
              <a:gd name="T5" fmla="*/ 25479805 h 162"/>
              <a:gd name="T6" fmla="*/ 0 w 329"/>
              <a:gd name="T7" fmla="*/ 40767682 h 162"/>
              <a:gd name="T8" fmla="*/ 0 60000 65536"/>
              <a:gd name="T9" fmla="*/ 0 60000 65536"/>
              <a:gd name="T10" fmla="*/ 0 60000 65536"/>
              <a:gd name="T11" fmla="*/ 0 60000 65536"/>
              <a:gd name="T12" fmla="*/ 0 w 329"/>
              <a:gd name="T13" fmla="*/ 0 h 162"/>
              <a:gd name="T14" fmla="*/ 329 w 329"/>
              <a:gd name="T15" fmla="*/ 162 h 162"/>
            </a:gdLst>
            <a:ahLst/>
            <a:cxnLst>
              <a:cxn ang="T8">
                <a:pos x="T0" y="T1"/>
              </a:cxn>
              <a:cxn ang="T9">
                <a:pos x="T2" y="T3"/>
              </a:cxn>
              <a:cxn ang="T10">
                <a:pos x="T4" y="T5"/>
              </a:cxn>
              <a:cxn ang="T11">
                <a:pos x="T6" y="T7"/>
              </a:cxn>
            </a:cxnLst>
            <a:rect l="T12" t="T13" r="T14" b="T15"/>
            <a:pathLst>
              <a:path w="329" h="162">
                <a:moveTo>
                  <a:pt x="329" y="162"/>
                </a:moveTo>
                <a:cubicBezTo>
                  <a:pt x="310" y="105"/>
                  <a:pt x="291" y="48"/>
                  <a:pt x="247" y="24"/>
                </a:cubicBezTo>
                <a:cubicBezTo>
                  <a:pt x="203" y="0"/>
                  <a:pt x="105" y="15"/>
                  <a:pt x="64" y="15"/>
                </a:cubicBezTo>
                <a:cubicBezTo>
                  <a:pt x="23" y="15"/>
                  <a:pt x="11" y="19"/>
                  <a:pt x="0" y="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0" name="Freeform 17">
            <a:extLst>
              <a:ext uri="{FF2B5EF4-FFF2-40B4-BE49-F238E27FC236}">
                <a16:creationId xmlns:a16="http://schemas.microsoft.com/office/drawing/2014/main" xmlns="" id="{6D833FAD-6005-426E-8973-5DB16BF80654}"/>
              </a:ext>
            </a:extLst>
          </p:cNvPr>
          <p:cNvSpPr>
            <a:spLocks/>
          </p:cNvSpPr>
          <p:nvPr/>
        </p:nvSpPr>
        <p:spPr bwMode="auto">
          <a:xfrm>
            <a:off x="5614988" y="763588"/>
            <a:ext cx="614362" cy="363537"/>
          </a:xfrm>
          <a:custGeom>
            <a:avLst/>
            <a:gdLst>
              <a:gd name="T0" fmla="*/ 0 w 444"/>
              <a:gd name="T1" fmla="*/ 107884792 h 280"/>
              <a:gd name="T2" fmla="*/ 541838250 w 444"/>
              <a:gd name="T3" fmla="*/ 431540465 h 280"/>
              <a:gd name="T4" fmla="*/ 804140484 w 444"/>
              <a:gd name="T5" fmla="*/ 353998057 h 280"/>
              <a:gd name="T6" fmla="*/ 821373056 w 444"/>
              <a:gd name="T7" fmla="*/ 0 h 280"/>
              <a:gd name="T8" fmla="*/ 0 60000 65536"/>
              <a:gd name="T9" fmla="*/ 0 60000 65536"/>
              <a:gd name="T10" fmla="*/ 0 60000 65536"/>
              <a:gd name="T11" fmla="*/ 0 60000 65536"/>
              <a:gd name="T12" fmla="*/ 0 w 444"/>
              <a:gd name="T13" fmla="*/ 0 h 280"/>
              <a:gd name="T14" fmla="*/ 444 w 444"/>
              <a:gd name="T15" fmla="*/ 280 h 280"/>
            </a:gdLst>
            <a:ahLst/>
            <a:cxnLst>
              <a:cxn ang="T8">
                <a:pos x="T0" y="T1"/>
              </a:cxn>
              <a:cxn ang="T9">
                <a:pos x="T2" y="T3"/>
              </a:cxn>
              <a:cxn ang="T10">
                <a:pos x="T4" y="T5"/>
              </a:cxn>
              <a:cxn ang="T11">
                <a:pos x="T6" y="T7"/>
              </a:cxn>
            </a:cxnLst>
            <a:rect l="T12" t="T13" r="T14" b="T15"/>
            <a:pathLst>
              <a:path w="444" h="280">
                <a:moveTo>
                  <a:pt x="0" y="64"/>
                </a:moveTo>
                <a:cubicBezTo>
                  <a:pt x="106" y="148"/>
                  <a:pt x="213" y="232"/>
                  <a:pt x="283" y="256"/>
                </a:cubicBezTo>
                <a:cubicBezTo>
                  <a:pt x="353" y="280"/>
                  <a:pt x="396" y="253"/>
                  <a:pt x="420" y="210"/>
                </a:cubicBezTo>
                <a:cubicBezTo>
                  <a:pt x="444" y="167"/>
                  <a:pt x="436" y="83"/>
                  <a:pt x="429"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1" name="Freeform 18">
            <a:extLst>
              <a:ext uri="{FF2B5EF4-FFF2-40B4-BE49-F238E27FC236}">
                <a16:creationId xmlns:a16="http://schemas.microsoft.com/office/drawing/2014/main" xmlns="" id="{596963FE-AE67-4EEC-A1D0-386653D04808}"/>
              </a:ext>
            </a:extLst>
          </p:cNvPr>
          <p:cNvSpPr>
            <a:spLocks/>
          </p:cNvSpPr>
          <p:nvPr/>
        </p:nvSpPr>
        <p:spPr bwMode="auto">
          <a:xfrm>
            <a:off x="830263" y="666750"/>
            <a:ext cx="5772150" cy="1590675"/>
          </a:xfrm>
          <a:custGeom>
            <a:avLst/>
            <a:gdLst>
              <a:gd name="T0" fmla="*/ 2147483647 w 4169"/>
              <a:gd name="T1" fmla="*/ 835674044 h 1223"/>
              <a:gd name="T2" fmla="*/ 2147483647 w 4169"/>
              <a:gd name="T3" fmla="*/ 1825288429 h 1223"/>
              <a:gd name="T4" fmla="*/ 2147483647 w 4169"/>
              <a:gd name="T5" fmla="*/ 1840513641 h 1223"/>
              <a:gd name="T6" fmla="*/ 2147483647 w 4169"/>
              <a:gd name="T7" fmla="*/ 1656122876 h 1223"/>
              <a:gd name="T8" fmla="*/ 2147483647 w 4169"/>
              <a:gd name="T9" fmla="*/ 1424366954 h 1223"/>
              <a:gd name="T10" fmla="*/ 2147483647 w 4169"/>
              <a:gd name="T11" fmla="*/ 1253510253 h 1223"/>
              <a:gd name="T12" fmla="*/ 2147483647 w 4169"/>
              <a:gd name="T13" fmla="*/ 1130020336 h 1223"/>
              <a:gd name="T14" fmla="*/ 2147483647 w 4169"/>
              <a:gd name="T15" fmla="*/ 1253510253 h 1223"/>
              <a:gd name="T16" fmla="*/ 2147483647 w 4169"/>
              <a:gd name="T17" fmla="*/ 1563082083 h 1223"/>
              <a:gd name="T18" fmla="*/ 2147483647 w 4169"/>
              <a:gd name="T19" fmla="*/ 1903104011 h 1223"/>
              <a:gd name="T20" fmla="*/ 2068391317 w 4169"/>
              <a:gd name="T21" fmla="*/ 1732247635 h 1223"/>
              <a:gd name="T22" fmla="*/ 1717589031 w 4169"/>
              <a:gd name="T23" fmla="*/ 1563082083 h 1223"/>
              <a:gd name="T24" fmla="*/ 1278607814 w 4169"/>
              <a:gd name="T25" fmla="*/ 1640897664 h 1223"/>
              <a:gd name="T26" fmla="*/ 893300022 w 4169"/>
              <a:gd name="T27" fmla="*/ 1794838005 h 1223"/>
              <a:gd name="T28" fmla="*/ 0 w 4169"/>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9"/>
              <a:gd name="T46" fmla="*/ 0 h 1223"/>
              <a:gd name="T47" fmla="*/ 4169 w 4169"/>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9" h="1223">
                <a:moveTo>
                  <a:pt x="4169" y="494"/>
                </a:moveTo>
                <a:cubicBezTo>
                  <a:pt x="4053" y="592"/>
                  <a:pt x="3643" y="980"/>
                  <a:pt x="3465" y="1079"/>
                </a:cubicBezTo>
                <a:cubicBezTo>
                  <a:pt x="3287" y="1178"/>
                  <a:pt x="3213" y="1105"/>
                  <a:pt x="3099" y="1088"/>
                </a:cubicBezTo>
                <a:cubicBezTo>
                  <a:pt x="2985" y="1071"/>
                  <a:pt x="2880" y="1020"/>
                  <a:pt x="2779" y="979"/>
                </a:cubicBezTo>
                <a:cubicBezTo>
                  <a:pt x="2678" y="938"/>
                  <a:pt x="2584" y="882"/>
                  <a:pt x="2496" y="842"/>
                </a:cubicBezTo>
                <a:cubicBezTo>
                  <a:pt x="2408" y="802"/>
                  <a:pt x="2319" y="770"/>
                  <a:pt x="2249" y="741"/>
                </a:cubicBezTo>
                <a:cubicBezTo>
                  <a:pt x="2179" y="712"/>
                  <a:pt x="2177" y="668"/>
                  <a:pt x="2075" y="668"/>
                </a:cubicBezTo>
                <a:cubicBezTo>
                  <a:pt x="1973" y="668"/>
                  <a:pt x="1753" y="698"/>
                  <a:pt x="1636" y="741"/>
                </a:cubicBezTo>
                <a:cubicBezTo>
                  <a:pt x="1519" y="784"/>
                  <a:pt x="1453" y="860"/>
                  <a:pt x="1371" y="924"/>
                </a:cubicBezTo>
                <a:cubicBezTo>
                  <a:pt x="1289" y="988"/>
                  <a:pt x="1192" y="1108"/>
                  <a:pt x="1143" y="1125"/>
                </a:cubicBezTo>
                <a:cubicBezTo>
                  <a:pt x="1094" y="1142"/>
                  <a:pt x="1120" y="1057"/>
                  <a:pt x="1079" y="1024"/>
                </a:cubicBezTo>
                <a:cubicBezTo>
                  <a:pt x="1038" y="991"/>
                  <a:pt x="965" y="933"/>
                  <a:pt x="896" y="924"/>
                </a:cubicBezTo>
                <a:cubicBezTo>
                  <a:pt x="827" y="915"/>
                  <a:pt x="739" y="947"/>
                  <a:pt x="667" y="970"/>
                </a:cubicBezTo>
                <a:cubicBezTo>
                  <a:pt x="595" y="993"/>
                  <a:pt x="577" y="1223"/>
                  <a:pt x="466" y="1061"/>
                </a:cubicBezTo>
                <a:cubicBezTo>
                  <a:pt x="355" y="899"/>
                  <a:pt x="97" y="221"/>
                  <a:pt x="0" y="0"/>
                </a:cubicBezTo>
              </a:path>
            </a:pathLst>
          </a:custGeom>
          <a:solidFill>
            <a:schemeClr val="hlink"/>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2" name="Freeform 19">
            <a:extLst>
              <a:ext uri="{FF2B5EF4-FFF2-40B4-BE49-F238E27FC236}">
                <a16:creationId xmlns:a16="http://schemas.microsoft.com/office/drawing/2014/main" xmlns="" id="{F63500AB-4211-4C4E-AAFB-38202A4DC40A}"/>
              </a:ext>
            </a:extLst>
          </p:cNvPr>
          <p:cNvSpPr>
            <a:spLocks/>
          </p:cNvSpPr>
          <p:nvPr/>
        </p:nvSpPr>
        <p:spPr bwMode="auto">
          <a:xfrm>
            <a:off x="1438275" y="714375"/>
            <a:ext cx="3573463" cy="1046163"/>
          </a:xfrm>
          <a:custGeom>
            <a:avLst/>
            <a:gdLst>
              <a:gd name="T0" fmla="*/ 2147483647 w 2581"/>
              <a:gd name="T1" fmla="*/ 0 h 804"/>
              <a:gd name="T2" fmla="*/ 2147483647 w 2581"/>
              <a:gd name="T3" fmla="*/ 402961469 h 804"/>
              <a:gd name="T4" fmla="*/ 2147483647 w 2581"/>
              <a:gd name="T5" fmla="*/ 665394761 h 804"/>
              <a:gd name="T6" fmla="*/ 2147483647 w 2581"/>
              <a:gd name="T7" fmla="*/ 604442773 h 804"/>
              <a:gd name="T8" fmla="*/ 2147483647 w 2581"/>
              <a:gd name="T9" fmla="*/ 712801447 h 804"/>
              <a:gd name="T10" fmla="*/ 2147483647 w 2581"/>
              <a:gd name="T11" fmla="*/ 866874926 h 804"/>
              <a:gd name="T12" fmla="*/ 1926498033 w 2581"/>
              <a:gd name="T13" fmla="*/ 1037879585 h 804"/>
              <a:gd name="T14" fmla="*/ 1207655933 w 2581"/>
              <a:gd name="T15" fmla="*/ 1237668031 h 804"/>
              <a:gd name="T16" fmla="*/ 613411656 w 2581"/>
              <a:gd name="T17" fmla="*/ 1330788221 h 804"/>
              <a:gd name="T18" fmla="*/ 0 w 2581"/>
              <a:gd name="T19" fmla="*/ 1053117908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1"/>
              <a:gd name="T31" fmla="*/ 0 h 804"/>
              <a:gd name="T32" fmla="*/ 2581 w 2581"/>
              <a:gd name="T33" fmla="*/ 804 h 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1" h="804">
                <a:moveTo>
                  <a:pt x="2541" y="0"/>
                </a:moveTo>
                <a:cubicBezTo>
                  <a:pt x="2561" y="86"/>
                  <a:pt x="2581" y="173"/>
                  <a:pt x="2578" y="238"/>
                </a:cubicBezTo>
                <a:cubicBezTo>
                  <a:pt x="2575" y="303"/>
                  <a:pt x="2578" y="373"/>
                  <a:pt x="2523" y="393"/>
                </a:cubicBezTo>
                <a:cubicBezTo>
                  <a:pt x="2468" y="413"/>
                  <a:pt x="2360" y="352"/>
                  <a:pt x="2249" y="357"/>
                </a:cubicBezTo>
                <a:cubicBezTo>
                  <a:pt x="2138" y="362"/>
                  <a:pt x="2011" y="395"/>
                  <a:pt x="1856" y="421"/>
                </a:cubicBezTo>
                <a:cubicBezTo>
                  <a:pt x="1701" y="447"/>
                  <a:pt x="1458" y="480"/>
                  <a:pt x="1316" y="512"/>
                </a:cubicBezTo>
                <a:cubicBezTo>
                  <a:pt x="1174" y="544"/>
                  <a:pt x="1119" y="577"/>
                  <a:pt x="1005" y="613"/>
                </a:cubicBezTo>
                <a:cubicBezTo>
                  <a:pt x="891" y="649"/>
                  <a:pt x="744" y="702"/>
                  <a:pt x="630" y="731"/>
                </a:cubicBezTo>
                <a:cubicBezTo>
                  <a:pt x="516" y="760"/>
                  <a:pt x="425" y="804"/>
                  <a:pt x="320" y="786"/>
                </a:cubicBezTo>
                <a:cubicBezTo>
                  <a:pt x="215" y="768"/>
                  <a:pt x="107" y="695"/>
                  <a:pt x="0" y="622"/>
                </a:cubicBezTo>
              </a:path>
            </a:pathLst>
          </a:custGeom>
          <a:solidFill>
            <a:schemeClr val="tx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3" name="Freeform 20">
            <a:extLst>
              <a:ext uri="{FF2B5EF4-FFF2-40B4-BE49-F238E27FC236}">
                <a16:creationId xmlns:a16="http://schemas.microsoft.com/office/drawing/2014/main" xmlns="" id="{291D0298-57C5-408B-BC72-592D7EB55CE0}"/>
              </a:ext>
            </a:extLst>
          </p:cNvPr>
          <p:cNvSpPr>
            <a:spLocks/>
          </p:cNvSpPr>
          <p:nvPr/>
        </p:nvSpPr>
        <p:spPr bwMode="auto">
          <a:xfrm rot="-717770">
            <a:off x="6215063" y="2881313"/>
            <a:ext cx="357187" cy="539750"/>
          </a:xfrm>
          <a:custGeom>
            <a:avLst/>
            <a:gdLst>
              <a:gd name="T0" fmla="*/ 52806500 w 606"/>
              <a:gd name="T1" fmla="*/ 24721878 h 977"/>
              <a:gd name="T2" fmla="*/ 8337899 w 606"/>
              <a:gd name="T3" fmla="*/ 208762279 h 977"/>
              <a:gd name="T4" fmla="*/ 103876576 w 606"/>
              <a:gd name="T5" fmla="*/ 295441646 h 977"/>
              <a:gd name="T6" fmla="*/ 202194358 w 606"/>
              <a:gd name="T7" fmla="*/ 225548665 h 977"/>
              <a:gd name="T8" fmla="*/ 154598915 w 606"/>
              <a:gd name="T9" fmla="*/ 35709130 h 977"/>
              <a:gd name="T10" fmla="*/ 87895706 w 606"/>
              <a:gd name="T11" fmla="*/ 10682301 h 977"/>
              <a:gd name="T12" fmla="*/ 49680231 w 606"/>
              <a:gd name="T13" fmla="*/ 41508274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4" name="Freeform 21">
            <a:extLst>
              <a:ext uri="{FF2B5EF4-FFF2-40B4-BE49-F238E27FC236}">
                <a16:creationId xmlns:a16="http://schemas.microsoft.com/office/drawing/2014/main" xmlns="" id="{A35F405F-F355-4561-89F3-F990341BDD29}"/>
              </a:ext>
            </a:extLst>
          </p:cNvPr>
          <p:cNvSpPr>
            <a:spLocks/>
          </p:cNvSpPr>
          <p:nvPr/>
        </p:nvSpPr>
        <p:spPr bwMode="auto">
          <a:xfrm rot="-630515">
            <a:off x="6532563" y="2817813"/>
            <a:ext cx="341312" cy="573087"/>
          </a:xfrm>
          <a:custGeom>
            <a:avLst/>
            <a:gdLst>
              <a:gd name="T0" fmla="*/ 48217358 w 606"/>
              <a:gd name="T1" fmla="*/ 27870097 h 977"/>
              <a:gd name="T2" fmla="*/ 7613059 w 606"/>
              <a:gd name="T3" fmla="*/ 235346960 h 977"/>
              <a:gd name="T4" fmla="*/ 94848124 w 606"/>
              <a:gd name="T5" fmla="*/ 333063915 h 977"/>
              <a:gd name="T6" fmla="*/ 184621064 w 606"/>
              <a:gd name="T7" fmla="*/ 254270558 h 977"/>
              <a:gd name="T8" fmla="*/ 141161778 w 606"/>
              <a:gd name="T9" fmla="*/ 40256877 h 977"/>
              <a:gd name="T10" fmla="*/ 80256197 w 606"/>
              <a:gd name="T11" fmla="*/ 12042454 h 977"/>
              <a:gd name="T12" fmla="*/ 45362392 w 606"/>
              <a:gd name="T13" fmla="*/ 46794291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5" name="Freeform 22">
            <a:extLst>
              <a:ext uri="{FF2B5EF4-FFF2-40B4-BE49-F238E27FC236}">
                <a16:creationId xmlns:a16="http://schemas.microsoft.com/office/drawing/2014/main" xmlns="" id="{CCC92811-DFA9-4125-A0E0-1206E61527F6}"/>
              </a:ext>
            </a:extLst>
          </p:cNvPr>
          <p:cNvSpPr>
            <a:spLocks/>
          </p:cNvSpPr>
          <p:nvPr/>
        </p:nvSpPr>
        <p:spPr bwMode="auto">
          <a:xfrm>
            <a:off x="7092950" y="2693988"/>
            <a:ext cx="260350" cy="688975"/>
          </a:xfrm>
          <a:custGeom>
            <a:avLst/>
            <a:gdLst>
              <a:gd name="T0" fmla="*/ 0 w 164"/>
              <a:gd name="T1" fmla="*/ 158769055 h 434"/>
              <a:gd name="T2" fmla="*/ 120967505 w 164"/>
              <a:gd name="T3" fmla="*/ 496471634 h 434"/>
              <a:gd name="T4" fmla="*/ 120967505 w 164"/>
              <a:gd name="T5" fmla="*/ 819051543 h 434"/>
              <a:gd name="T6" fmla="*/ 199093113 w 164"/>
              <a:gd name="T7" fmla="*/ 1066026985 h 434"/>
              <a:gd name="T8" fmla="*/ 299897788 w 164"/>
              <a:gd name="T9" fmla="*/ 987901369 h 434"/>
              <a:gd name="T10" fmla="*/ 400705588 w 164"/>
              <a:gd name="T11" fmla="*/ 630039084 h 434"/>
              <a:gd name="T12" fmla="*/ 378023396 w 164"/>
              <a:gd name="T13" fmla="*/ 347781564 h 434"/>
              <a:gd name="T14" fmla="*/ 201612475 w 164"/>
              <a:gd name="T15" fmla="*/ 32762828 h 434"/>
              <a:gd name="T16" fmla="*/ 5040312 w 164"/>
              <a:gd name="T17" fmla="*/ 153728744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434"/>
              <a:gd name="T29" fmla="*/ 164 w 164"/>
              <a:gd name="T30" fmla="*/ 434 h 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434">
                <a:moveTo>
                  <a:pt x="0" y="63"/>
                </a:moveTo>
                <a:cubicBezTo>
                  <a:pt x="20" y="108"/>
                  <a:pt x="40" y="154"/>
                  <a:pt x="48" y="197"/>
                </a:cubicBezTo>
                <a:cubicBezTo>
                  <a:pt x="56" y="241"/>
                  <a:pt x="43" y="287"/>
                  <a:pt x="48" y="325"/>
                </a:cubicBezTo>
                <a:cubicBezTo>
                  <a:pt x="53" y="363"/>
                  <a:pt x="67" y="411"/>
                  <a:pt x="79" y="423"/>
                </a:cubicBezTo>
                <a:cubicBezTo>
                  <a:pt x="91" y="434"/>
                  <a:pt x="106" y="421"/>
                  <a:pt x="119" y="392"/>
                </a:cubicBezTo>
                <a:cubicBezTo>
                  <a:pt x="132" y="364"/>
                  <a:pt x="154" y="292"/>
                  <a:pt x="159" y="250"/>
                </a:cubicBezTo>
                <a:cubicBezTo>
                  <a:pt x="164" y="207"/>
                  <a:pt x="163" y="177"/>
                  <a:pt x="150" y="138"/>
                </a:cubicBezTo>
                <a:cubicBezTo>
                  <a:pt x="137" y="99"/>
                  <a:pt x="105" y="26"/>
                  <a:pt x="80" y="13"/>
                </a:cubicBezTo>
                <a:cubicBezTo>
                  <a:pt x="55" y="0"/>
                  <a:pt x="18" y="51"/>
                  <a:pt x="2" y="6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6" name="Freeform 23">
            <a:extLst>
              <a:ext uri="{FF2B5EF4-FFF2-40B4-BE49-F238E27FC236}">
                <a16:creationId xmlns:a16="http://schemas.microsoft.com/office/drawing/2014/main" xmlns="" id="{8B998E0F-D4C9-4D3B-88D3-5C37D22217E2}"/>
              </a:ext>
            </a:extLst>
          </p:cNvPr>
          <p:cNvSpPr>
            <a:spLocks/>
          </p:cNvSpPr>
          <p:nvPr/>
        </p:nvSpPr>
        <p:spPr bwMode="auto">
          <a:xfrm rot="-318522">
            <a:off x="6840538" y="2744788"/>
            <a:ext cx="334962" cy="619125"/>
          </a:xfrm>
          <a:custGeom>
            <a:avLst/>
            <a:gdLst>
              <a:gd name="T0" fmla="*/ 2782308 w 284"/>
              <a:gd name="T1" fmla="*/ 231797128 h 451"/>
              <a:gd name="T2" fmla="*/ 13910357 w 284"/>
              <a:gd name="T3" fmla="*/ 540861310 h 451"/>
              <a:gd name="T4" fmla="*/ 61208400 w 284"/>
              <a:gd name="T5" fmla="*/ 750044681 h 451"/>
              <a:gd name="T6" fmla="*/ 219791665 w 284"/>
              <a:gd name="T7" fmla="*/ 840501428 h 451"/>
              <a:gd name="T8" fmla="*/ 368638644 w 284"/>
              <a:gd name="T9" fmla="*/ 697277502 h 451"/>
              <a:gd name="T10" fmla="*/ 379766690 w 284"/>
              <a:gd name="T11" fmla="*/ 401405844 h 451"/>
              <a:gd name="T12" fmla="*/ 344989629 w 284"/>
              <a:gd name="T13" fmla="*/ 241219906 h 451"/>
              <a:gd name="T14" fmla="*/ 219791665 w 284"/>
              <a:gd name="T15" fmla="*/ 3769662 h 451"/>
              <a:gd name="T16" fmla="*/ 2782308 w 284"/>
              <a:gd name="T17" fmla="*/ 218606063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451"/>
              <a:gd name="T29" fmla="*/ 284 w 284"/>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451">
                <a:moveTo>
                  <a:pt x="2" y="123"/>
                </a:moveTo>
                <a:cubicBezTo>
                  <a:pt x="0" y="177"/>
                  <a:pt x="3" y="241"/>
                  <a:pt x="10" y="287"/>
                </a:cubicBezTo>
                <a:cubicBezTo>
                  <a:pt x="17" y="333"/>
                  <a:pt x="20" y="372"/>
                  <a:pt x="44" y="398"/>
                </a:cubicBezTo>
                <a:cubicBezTo>
                  <a:pt x="68" y="424"/>
                  <a:pt x="121" y="451"/>
                  <a:pt x="158" y="446"/>
                </a:cubicBezTo>
                <a:cubicBezTo>
                  <a:pt x="195" y="441"/>
                  <a:pt x="246" y="409"/>
                  <a:pt x="265" y="370"/>
                </a:cubicBezTo>
                <a:cubicBezTo>
                  <a:pt x="284" y="331"/>
                  <a:pt x="276" y="253"/>
                  <a:pt x="273" y="213"/>
                </a:cubicBezTo>
                <a:cubicBezTo>
                  <a:pt x="270" y="173"/>
                  <a:pt x="267" y="163"/>
                  <a:pt x="248" y="128"/>
                </a:cubicBezTo>
                <a:cubicBezTo>
                  <a:pt x="229" y="93"/>
                  <a:pt x="199" y="4"/>
                  <a:pt x="158" y="2"/>
                </a:cubicBezTo>
                <a:cubicBezTo>
                  <a:pt x="117" y="0"/>
                  <a:pt x="34" y="92"/>
                  <a:pt x="2" y="11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7" name="Freeform 24">
            <a:extLst>
              <a:ext uri="{FF2B5EF4-FFF2-40B4-BE49-F238E27FC236}">
                <a16:creationId xmlns:a16="http://schemas.microsoft.com/office/drawing/2014/main" xmlns="" id="{002ED587-3EC5-4CA1-B71C-8EDCEF1AE01B}"/>
              </a:ext>
            </a:extLst>
          </p:cNvPr>
          <p:cNvSpPr>
            <a:spLocks/>
          </p:cNvSpPr>
          <p:nvPr/>
        </p:nvSpPr>
        <p:spPr bwMode="auto">
          <a:xfrm>
            <a:off x="4886325" y="2914650"/>
            <a:ext cx="676275" cy="527050"/>
          </a:xfrm>
          <a:custGeom>
            <a:avLst/>
            <a:gdLst>
              <a:gd name="T0" fmla="*/ 181451248 w 426"/>
              <a:gd name="T1" fmla="*/ 0 h 332"/>
              <a:gd name="T2" fmla="*/ 15120939 w 426"/>
              <a:gd name="T3" fmla="*/ 378023398 h 332"/>
              <a:gd name="T4" fmla="*/ 90725624 w 426"/>
              <a:gd name="T5" fmla="*/ 695563068 h 332"/>
              <a:gd name="T6" fmla="*/ 287297829 w 426"/>
              <a:gd name="T7" fmla="*/ 831651455 h 332"/>
              <a:gd name="T8" fmla="*/ 514111926 w 426"/>
              <a:gd name="T9" fmla="*/ 665321204 h 332"/>
              <a:gd name="T10" fmla="*/ 632558442 w 426"/>
              <a:gd name="T11" fmla="*/ 735885553 h 332"/>
              <a:gd name="T12" fmla="*/ 854333915 w 426"/>
              <a:gd name="T13" fmla="*/ 761087106 h 332"/>
              <a:gd name="T14" fmla="*/ 977820742 w 426"/>
              <a:gd name="T15" fmla="*/ 589716544 h 332"/>
              <a:gd name="T16" fmla="*/ 1058465719 w 426"/>
              <a:gd name="T17" fmla="*/ 423386293 h 332"/>
              <a:gd name="T18" fmla="*/ 879535470 w 426"/>
              <a:gd name="T19" fmla="*/ 57962803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32"/>
              <a:gd name="T32" fmla="*/ 426 w 426"/>
              <a:gd name="T33" fmla="*/ 332 h 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32">
                <a:moveTo>
                  <a:pt x="72" y="0"/>
                </a:moveTo>
                <a:cubicBezTo>
                  <a:pt x="60" y="25"/>
                  <a:pt x="12" y="104"/>
                  <a:pt x="6" y="150"/>
                </a:cubicBezTo>
                <a:cubicBezTo>
                  <a:pt x="0" y="196"/>
                  <a:pt x="18" y="246"/>
                  <a:pt x="36" y="276"/>
                </a:cubicBezTo>
                <a:cubicBezTo>
                  <a:pt x="54" y="306"/>
                  <a:pt x="86" y="332"/>
                  <a:pt x="114" y="330"/>
                </a:cubicBezTo>
                <a:cubicBezTo>
                  <a:pt x="142" y="328"/>
                  <a:pt x="181" y="270"/>
                  <a:pt x="204" y="264"/>
                </a:cubicBezTo>
                <a:cubicBezTo>
                  <a:pt x="227" y="258"/>
                  <a:pt x="229" y="286"/>
                  <a:pt x="251" y="292"/>
                </a:cubicBezTo>
                <a:cubicBezTo>
                  <a:pt x="273" y="298"/>
                  <a:pt x="316" y="312"/>
                  <a:pt x="339" y="302"/>
                </a:cubicBezTo>
                <a:cubicBezTo>
                  <a:pt x="362" y="292"/>
                  <a:pt x="374" y="256"/>
                  <a:pt x="388" y="234"/>
                </a:cubicBezTo>
                <a:cubicBezTo>
                  <a:pt x="402" y="212"/>
                  <a:pt x="426" y="203"/>
                  <a:pt x="420" y="168"/>
                </a:cubicBezTo>
                <a:cubicBezTo>
                  <a:pt x="414" y="133"/>
                  <a:pt x="364" y="53"/>
                  <a:pt x="349" y="23"/>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8" name="Freeform 25">
            <a:extLst>
              <a:ext uri="{FF2B5EF4-FFF2-40B4-BE49-F238E27FC236}">
                <a16:creationId xmlns:a16="http://schemas.microsoft.com/office/drawing/2014/main" xmlns="" id="{88A61618-D567-438E-9847-7BD83E42ADB0}"/>
              </a:ext>
            </a:extLst>
          </p:cNvPr>
          <p:cNvSpPr>
            <a:spLocks/>
          </p:cNvSpPr>
          <p:nvPr/>
        </p:nvSpPr>
        <p:spPr bwMode="auto">
          <a:xfrm>
            <a:off x="5567363" y="2903538"/>
            <a:ext cx="693737" cy="554037"/>
          </a:xfrm>
          <a:custGeom>
            <a:avLst/>
            <a:gdLst>
              <a:gd name="T0" fmla="*/ 100806174 w 437"/>
              <a:gd name="T1" fmla="*/ 0 h 349"/>
              <a:gd name="T2" fmla="*/ 10080618 w 437"/>
              <a:gd name="T3" fmla="*/ 483869593 h 349"/>
              <a:gd name="T4" fmla="*/ 158768941 w 437"/>
              <a:gd name="T5" fmla="*/ 743444567 h 349"/>
              <a:gd name="T6" fmla="*/ 370461904 w 437"/>
              <a:gd name="T7" fmla="*/ 864412114 h 349"/>
              <a:gd name="T8" fmla="*/ 567033994 w 437"/>
              <a:gd name="T9" fmla="*/ 652719056 h 349"/>
              <a:gd name="T10" fmla="*/ 854331717 w 437"/>
              <a:gd name="T11" fmla="*/ 834170277 h 349"/>
              <a:gd name="T12" fmla="*/ 1081145553 w 437"/>
              <a:gd name="T13" fmla="*/ 516630789 h 349"/>
              <a:gd name="T14" fmla="*/ 977820044 w 437"/>
              <a:gd name="T15" fmla="*/ 90725536 h 349"/>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49"/>
              <a:gd name="T26" fmla="*/ 437 w 437"/>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49">
                <a:moveTo>
                  <a:pt x="40" y="0"/>
                </a:moveTo>
                <a:cubicBezTo>
                  <a:pt x="34" y="32"/>
                  <a:pt x="0" y="143"/>
                  <a:pt x="4" y="192"/>
                </a:cubicBezTo>
                <a:cubicBezTo>
                  <a:pt x="8" y="241"/>
                  <a:pt x="39" y="270"/>
                  <a:pt x="63" y="295"/>
                </a:cubicBezTo>
                <a:cubicBezTo>
                  <a:pt x="87" y="320"/>
                  <a:pt x="120" y="349"/>
                  <a:pt x="147" y="343"/>
                </a:cubicBezTo>
                <a:cubicBezTo>
                  <a:pt x="174" y="337"/>
                  <a:pt x="193" y="261"/>
                  <a:pt x="225" y="259"/>
                </a:cubicBezTo>
                <a:cubicBezTo>
                  <a:pt x="257" y="257"/>
                  <a:pt x="305" y="340"/>
                  <a:pt x="339" y="331"/>
                </a:cubicBezTo>
                <a:cubicBezTo>
                  <a:pt x="373" y="322"/>
                  <a:pt x="421" y="254"/>
                  <a:pt x="429" y="205"/>
                </a:cubicBezTo>
                <a:cubicBezTo>
                  <a:pt x="437" y="156"/>
                  <a:pt x="397" y="71"/>
                  <a:pt x="388" y="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49" name="Freeform 26">
            <a:extLst>
              <a:ext uri="{FF2B5EF4-FFF2-40B4-BE49-F238E27FC236}">
                <a16:creationId xmlns:a16="http://schemas.microsoft.com/office/drawing/2014/main" xmlns="" id="{E63B1A85-6113-4C88-BD39-063C9079F90D}"/>
              </a:ext>
            </a:extLst>
          </p:cNvPr>
          <p:cNvSpPr>
            <a:spLocks/>
          </p:cNvSpPr>
          <p:nvPr/>
        </p:nvSpPr>
        <p:spPr bwMode="auto">
          <a:xfrm rot="-354739">
            <a:off x="7281863" y="2557463"/>
            <a:ext cx="265112" cy="800100"/>
          </a:xfrm>
          <a:custGeom>
            <a:avLst/>
            <a:gdLst>
              <a:gd name="T0" fmla="*/ 0 w 179"/>
              <a:gd name="T1" fmla="*/ 1171873563 h 504"/>
              <a:gd name="T2" fmla="*/ 173292890 w 179"/>
              <a:gd name="T3" fmla="*/ 1229836349 h 504"/>
              <a:gd name="T4" fmla="*/ 315874268 w 179"/>
              <a:gd name="T5" fmla="*/ 927417672 h 504"/>
              <a:gd name="T6" fmla="*/ 350972715 w 179"/>
              <a:gd name="T7" fmla="*/ 491431342 h 504"/>
              <a:gd name="T8" fmla="*/ 59226616 w 179"/>
              <a:gd name="T9" fmla="*/ 113407847 h 504"/>
              <a:gd name="T10" fmla="*/ 6580406 w 179"/>
              <a:gd name="T11" fmla="*/ 1171873563 h 504"/>
              <a:gd name="T12" fmla="*/ 0 60000 65536"/>
              <a:gd name="T13" fmla="*/ 0 60000 65536"/>
              <a:gd name="T14" fmla="*/ 0 60000 65536"/>
              <a:gd name="T15" fmla="*/ 0 60000 65536"/>
              <a:gd name="T16" fmla="*/ 0 60000 65536"/>
              <a:gd name="T17" fmla="*/ 0 60000 65536"/>
              <a:gd name="T18" fmla="*/ 0 w 179"/>
              <a:gd name="T19" fmla="*/ 0 h 504"/>
              <a:gd name="T20" fmla="*/ 179 w 179"/>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179" h="504">
                <a:moveTo>
                  <a:pt x="0" y="465"/>
                </a:moveTo>
                <a:cubicBezTo>
                  <a:pt x="28" y="484"/>
                  <a:pt x="56" y="504"/>
                  <a:pt x="79" y="488"/>
                </a:cubicBezTo>
                <a:cubicBezTo>
                  <a:pt x="103" y="471"/>
                  <a:pt x="131" y="416"/>
                  <a:pt x="144" y="368"/>
                </a:cubicBezTo>
                <a:cubicBezTo>
                  <a:pt x="157" y="320"/>
                  <a:pt x="179" y="249"/>
                  <a:pt x="160" y="195"/>
                </a:cubicBezTo>
                <a:cubicBezTo>
                  <a:pt x="141" y="141"/>
                  <a:pt x="53" y="0"/>
                  <a:pt x="27" y="45"/>
                </a:cubicBezTo>
                <a:cubicBezTo>
                  <a:pt x="1" y="90"/>
                  <a:pt x="8" y="377"/>
                  <a:pt x="3" y="465"/>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50" name="Freeform 27">
            <a:extLst>
              <a:ext uri="{FF2B5EF4-FFF2-40B4-BE49-F238E27FC236}">
                <a16:creationId xmlns:a16="http://schemas.microsoft.com/office/drawing/2014/main" xmlns="" id="{64CDD7B2-9F44-4C67-AAC5-AE854E64D230}"/>
              </a:ext>
            </a:extLst>
          </p:cNvPr>
          <p:cNvSpPr>
            <a:spLocks/>
          </p:cNvSpPr>
          <p:nvPr/>
        </p:nvSpPr>
        <p:spPr bwMode="auto">
          <a:xfrm>
            <a:off x="6686550" y="4152900"/>
            <a:ext cx="285750" cy="971550"/>
          </a:xfrm>
          <a:custGeom>
            <a:avLst/>
            <a:gdLst>
              <a:gd name="T0" fmla="*/ 453628170 w 180"/>
              <a:gd name="T1" fmla="*/ 0 h 612"/>
              <a:gd name="T2" fmla="*/ 362902476 w 180"/>
              <a:gd name="T3" fmla="*/ 786288635 h 612"/>
              <a:gd name="T4" fmla="*/ 0 w 180"/>
              <a:gd name="T5" fmla="*/ 1542335407 h 612"/>
              <a:gd name="T6" fmla="*/ 0 60000 65536"/>
              <a:gd name="T7" fmla="*/ 0 60000 65536"/>
              <a:gd name="T8" fmla="*/ 0 60000 65536"/>
              <a:gd name="T9" fmla="*/ 0 w 180"/>
              <a:gd name="T10" fmla="*/ 0 h 612"/>
              <a:gd name="T11" fmla="*/ 180 w 180"/>
              <a:gd name="T12" fmla="*/ 612 h 612"/>
            </a:gdLst>
            <a:ahLst/>
            <a:cxnLst>
              <a:cxn ang="T6">
                <a:pos x="T0" y="T1"/>
              </a:cxn>
              <a:cxn ang="T7">
                <a:pos x="T2" y="T3"/>
              </a:cxn>
              <a:cxn ang="T8">
                <a:pos x="T4" y="T5"/>
              </a:cxn>
            </a:cxnLst>
            <a:rect l="T9" t="T10" r="T11" b="T12"/>
            <a:pathLst>
              <a:path w="180" h="612">
                <a:moveTo>
                  <a:pt x="180" y="0"/>
                </a:moveTo>
                <a:cubicBezTo>
                  <a:pt x="174" y="52"/>
                  <a:pt x="174" y="210"/>
                  <a:pt x="144" y="312"/>
                </a:cubicBezTo>
                <a:cubicBezTo>
                  <a:pt x="114" y="414"/>
                  <a:pt x="30" y="550"/>
                  <a:pt x="0" y="612"/>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1292" name="Freeform 28">
            <a:extLst>
              <a:ext uri="{FF2B5EF4-FFF2-40B4-BE49-F238E27FC236}">
                <a16:creationId xmlns:a16="http://schemas.microsoft.com/office/drawing/2014/main" xmlns="" id="{02D78FFD-E5FF-47B9-8685-34CA261A1386}"/>
              </a:ext>
            </a:extLst>
          </p:cNvPr>
          <p:cNvSpPr>
            <a:spLocks/>
          </p:cNvSpPr>
          <p:nvPr/>
        </p:nvSpPr>
        <p:spPr bwMode="auto">
          <a:xfrm>
            <a:off x="6686550" y="3238500"/>
            <a:ext cx="971550" cy="1905000"/>
          </a:xfrm>
          <a:custGeom>
            <a:avLst/>
            <a:gdLst>
              <a:gd name="T0" fmla="*/ 0 w 612"/>
              <a:gd name="T1" fmla="*/ 2147483647 h 1200"/>
              <a:gd name="T2" fmla="*/ 997981874 w 612"/>
              <a:gd name="T3" fmla="*/ 1633060982 h 1200"/>
              <a:gd name="T4" fmla="*/ 1542335407 w 612"/>
              <a:gd name="T5" fmla="*/ 0 h 1200"/>
              <a:gd name="T6" fmla="*/ 0 60000 65536"/>
              <a:gd name="T7" fmla="*/ 0 60000 65536"/>
              <a:gd name="T8" fmla="*/ 0 60000 65536"/>
              <a:gd name="T9" fmla="*/ 0 w 612"/>
              <a:gd name="T10" fmla="*/ 0 h 1200"/>
              <a:gd name="T11" fmla="*/ 612 w 612"/>
              <a:gd name="T12" fmla="*/ 1200 h 1200"/>
            </a:gdLst>
            <a:ahLst/>
            <a:cxnLst>
              <a:cxn ang="T6">
                <a:pos x="T0" y="T1"/>
              </a:cxn>
              <a:cxn ang="T7">
                <a:pos x="T2" y="T3"/>
              </a:cxn>
              <a:cxn ang="T8">
                <a:pos x="T4" y="T5"/>
              </a:cxn>
            </a:cxnLst>
            <a:rect l="T9" t="T10" r="T11" b="T12"/>
            <a:pathLst>
              <a:path w="612" h="1200">
                <a:moveTo>
                  <a:pt x="0" y="1200"/>
                </a:moveTo>
                <a:cubicBezTo>
                  <a:pt x="66" y="1108"/>
                  <a:pt x="294" y="848"/>
                  <a:pt x="396" y="648"/>
                </a:cubicBezTo>
                <a:cubicBezTo>
                  <a:pt x="498" y="448"/>
                  <a:pt x="567" y="135"/>
                  <a:pt x="612" y="0"/>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52" name="Freeform 29">
            <a:extLst>
              <a:ext uri="{FF2B5EF4-FFF2-40B4-BE49-F238E27FC236}">
                <a16:creationId xmlns:a16="http://schemas.microsoft.com/office/drawing/2014/main" xmlns="" id="{2147C37B-34AE-4D37-A54A-C0D746C42931}"/>
              </a:ext>
            </a:extLst>
          </p:cNvPr>
          <p:cNvSpPr>
            <a:spLocks/>
          </p:cNvSpPr>
          <p:nvPr/>
        </p:nvSpPr>
        <p:spPr bwMode="auto">
          <a:xfrm>
            <a:off x="6972300" y="3181350"/>
            <a:ext cx="247650" cy="971550"/>
          </a:xfrm>
          <a:custGeom>
            <a:avLst/>
            <a:gdLst>
              <a:gd name="T0" fmla="*/ 319429784 w 192"/>
              <a:gd name="T1" fmla="*/ 0 h 696"/>
              <a:gd name="T2" fmla="*/ 279501393 w 192"/>
              <a:gd name="T3" fmla="*/ 514417572 h 696"/>
              <a:gd name="T4" fmla="*/ 159714892 w 192"/>
              <a:gd name="T5" fmla="*/ 1005452345 h 696"/>
              <a:gd name="T6" fmla="*/ 0 w 192"/>
              <a:gd name="T7" fmla="*/ 1356191544 h 696"/>
              <a:gd name="T8" fmla="*/ 0 60000 65536"/>
              <a:gd name="T9" fmla="*/ 0 60000 65536"/>
              <a:gd name="T10" fmla="*/ 0 60000 65536"/>
              <a:gd name="T11" fmla="*/ 0 60000 65536"/>
              <a:gd name="T12" fmla="*/ 0 w 192"/>
              <a:gd name="T13" fmla="*/ 0 h 696"/>
              <a:gd name="T14" fmla="*/ 192 w 192"/>
              <a:gd name="T15" fmla="*/ 696 h 696"/>
            </a:gdLst>
            <a:ahLst/>
            <a:cxnLst>
              <a:cxn ang="T8">
                <a:pos x="T0" y="T1"/>
              </a:cxn>
              <a:cxn ang="T9">
                <a:pos x="T2" y="T3"/>
              </a:cxn>
              <a:cxn ang="T10">
                <a:pos x="T4" y="T5"/>
              </a:cxn>
              <a:cxn ang="T11">
                <a:pos x="T6" y="T7"/>
              </a:cxn>
            </a:cxnLst>
            <a:rect l="T12" t="T13" r="T14" b="T15"/>
            <a:pathLst>
              <a:path w="192" h="696">
                <a:moveTo>
                  <a:pt x="192" y="0"/>
                </a:moveTo>
                <a:cubicBezTo>
                  <a:pt x="188" y="44"/>
                  <a:pt x="184" y="178"/>
                  <a:pt x="168" y="264"/>
                </a:cubicBezTo>
                <a:cubicBezTo>
                  <a:pt x="152" y="350"/>
                  <a:pt x="124" y="444"/>
                  <a:pt x="96" y="516"/>
                </a:cubicBezTo>
                <a:cubicBezTo>
                  <a:pt x="68" y="588"/>
                  <a:pt x="20" y="658"/>
                  <a:pt x="0" y="696"/>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8453" name="Freeform 30">
            <a:extLst>
              <a:ext uri="{FF2B5EF4-FFF2-40B4-BE49-F238E27FC236}">
                <a16:creationId xmlns:a16="http://schemas.microsoft.com/office/drawing/2014/main" xmlns="" id="{EC2C086E-0744-49DC-94E9-EF61808651C8}"/>
              </a:ext>
            </a:extLst>
          </p:cNvPr>
          <p:cNvSpPr>
            <a:spLocks/>
          </p:cNvSpPr>
          <p:nvPr/>
        </p:nvSpPr>
        <p:spPr bwMode="auto">
          <a:xfrm>
            <a:off x="511175" y="290513"/>
            <a:ext cx="3571875" cy="1389062"/>
          </a:xfrm>
          <a:custGeom>
            <a:avLst/>
            <a:gdLst>
              <a:gd name="T0" fmla="*/ 320059010 w 2250"/>
              <a:gd name="T1" fmla="*/ 1953119846 h 875"/>
              <a:gd name="T2" fmla="*/ 2147483647 w 2250"/>
              <a:gd name="T3" fmla="*/ 2008563248 h 875"/>
              <a:gd name="T4" fmla="*/ 2147483647 w 2250"/>
              <a:gd name="T5" fmla="*/ 1592738129 h 875"/>
              <a:gd name="T6" fmla="*/ 2147483647 w 2250"/>
              <a:gd name="T7" fmla="*/ 670361333 h 875"/>
              <a:gd name="T8" fmla="*/ 1675903179 w 2250"/>
              <a:gd name="T9" fmla="*/ 27720920 h 875"/>
              <a:gd name="T10" fmla="*/ 262096235 w 2250"/>
              <a:gd name="T11" fmla="*/ 501510178 h 875"/>
              <a:gd name="T12" fmla="*/ 320059010 w 2250"/>
              <a:gd name="T13" fmla="*/ 1953119846 h 875"/>
              <a:gd name="T14" fmla="*/ 0 60000 65536"/>
              <a:gd name="T15" fmla="*/ 0 60000 65536"/>
              <a:gd name="T16" fmla="*/ 0 60000 65536"/>
              <a:gd name="T17" fmla="*/ 0 60000 65536"/>
              <a:gd name="T18" fmla="*/ 0 60000 65536"/>
              <a:gd name="T19" fmla="*/ 0 60000 65536"/>
              <a:gd name="T20" fmla="*/ 0 60000 65536"/>
              <a:gd name="T21" fmla="*/ 0 w 2250"/>
              <a:gd name="T22" fmla="*/ 0 h 875"/>
              <a:gd name="T23" fmla="*/ 2250 w 2250"/>
              <a:gd name="T24" fmla="*/ 875 h 8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0" h="875">
                <a:moveTo>
                  <a:pt x="127" y="775"/>
                </a:moveTo>
                <a:cubicBezTo>
                  <a:pt x="254" y="875"/>
                  <a:pt x="607" y="821"/>
                  <a:pt x="867" y="797"/>
                </a:cubicBezTo>
                <a:cubicBezTo>
                  <a:pt x="1127" y="773"/>
                  <a:pt x="1488" y="721"/>
                  <a:pt x="1690" y="632"/>
                </a:cubicBezTo>
                <a:cubicBezTo>
                  <a:pt x="1892" y="543"/>
                  <a:pt x="2250" y="369"/>
                  <a:pt x="2079" y="266"/>
                </a:cubicBezTo>
                <a:cubicBezTo>
                  <a:pt x="1908" y="163"/>
                  <a:pt x="994" y="22"/>
                  <a:pt x="665" y="11"/>
                </a:cubicBezTo>
                <a:cubicBezTo>
                  <a:pt x="336" y="0"/>
                  <a:pt x="191" y="71"/>
                  <a:pt x="104" y="199"/>
                </a:cubicBezTo>
                <a:cubicBezTo>
                  <a:pt x="17" y="327"/>
                  <a:pt x="0" y="675"/>
                  <a:pt x="127" y="77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Tree>
    <p:extLst>
      <p:ext uri="{BB962C8B-B14F-4D97-AF65-F5344CB8AC3E}">
        <p14:creationId xmlns:p14="http://schemas.microsoft.com/office/powerpoint/2010/main" val="3856460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1440000">
                                      <p:cBhvr>
                                        <p:cTn id="6" dur="2000" fill="hold"/>
                                        <p:tgtEl>
                                          <p:spTgt spid="2"/>
                                        </p:tgtEl>
                                        <p:attrNameLst>
                                          <p:attrName>r</p:attrName>
                                        </p:attrNameLst>
                                      </p:cBhvr>
                                    </p:animRot>
                                  </p:childTnLst>
                                </p:cTn>
                              </p:par>
                              <p:par>
                                <p:cTn id="7" presetID="0" presetClass="path" presetSubtype="0" accel="50000" decel="50000" fill="hold" nodeType="withEffect">
                                  <p:stCondLst>
                                    <p:cond delay="0"/>
                                  </p:stCondLst>
                                  <p:childTnLst>
                                    <p:animMotion origin="layout" path="M -4.16667E-6 -3.33333E-6 C 0.00209 0.00162 0.00973 0.00973 0.01303 0.00973 C 0.01632 0.00973 0.01823 0.00232 0.01962 0.00047 " pathEditMode="relative" rAng="0" ptsTypes="aaa">
                                      <p:cBhvr>
                                        <p:cTn id="8" dur="2000" fill="hold"/>
                                        <p:tgtEl>
                                          <p:spTgt spid="2"/>
                                        </p:tgtEl>
                                        <p:attrNameLst>
                                          <p:attrName>ppt_x,ppt_y</p:attrName>
                                        </p:attrNameLst>
                                      </p:cBhvr>
                                      <p:rCtr x="1000" y="500"/>
                                    </p:animMotion>
                                  </p:childTnLst>
                                </p:cTn>
                              </p:par>
                              <p:par>
                                <p:cTn id="9" presetID="22" presetClass="entr" presetSubtype="4" fill="hold" grpId="0" nodeType="withEffect">
                                  <p:stCondLst>
                                    <p:cond delay="200"/>
                                  </p:stCondLst>
                                  <p:childTnLst>
                                    <p:set>
                                      <p:cBhvr>
                                        <p:cTn id="10" dur="1" fill="hold">
                                          <p:stCondLst>
                                            <p:cond delay="0"/>
                                          </p:stCondLst>
                                        </p:cTn>
                                        <p:tgtEl>
                                          <p:spTgt spid="11292"/>
                                        </p:tgtEl>
                                        <p:attrNameLst>
                                          <p:attrName>style.visibility</p:attrName>
                                        </p:attrNameLst>
                                      </p:cBhvr>
                                      <p:to>
                                        <p:strVal val="visible"/>
                                      </p:to>
                                    </p:set>
                                    <p:animEffect transition="in" filter="wipe(down)">
                                      <p:cBhvr>
                                        <p:cTn id="11" dur="20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a:extLst>
              <a:ext uri="{FF2B5EF4-FFF2-40B4-BE49-F238E27FC236}">
                <a16:creationId xmlns:a16="http://schemas.microsoft.com/office/drawing/2014/main" xmlns="" id="{DD01932B-4BEE-4CFB-9D97-029B2682AE60}"/>
              </a:ext>
            </a:extLst>
          </p:cNvPr>
          <p:cNvSpPr>
            <a:spLocks/>
          </p:cNvSpPr>
          <p:nvPr/>
        </p:nvSpPr>
        <p:spPr bwMode="auto">
          <a:xfrm>
            <a:off x="2413000" y="1876425"/>
            <a:ext cx="2051050" cy="1038225"/>
          </a:xfrm>
          <a:custGeom>
            <a:avLst/>
            <a:gdLst>
              <a:gd name="T0" fmla="*/ 2147483647 w 1481"/>
              <a:gd name="T1" fmla="*/ 1350765765 h 798"/>
              <a:gd name="T2" fmla="*/ 2147483647 w 1481"/>
              <a:gd name="T3" fmla="*/ 1025770215 h 798"/>
              <a:gd name="T4" fmla="*/ 2033051747 w 1481"/>
              <a:gd name="T5" fmla="*/ 561972448 h 798"/>
              <a:gd name="T6" fmla="*/ 1630276070 w 1481"/>
              <a:gd name="T7" fmla="*/ 284372164 h 798"/>
              <a:gd name="T8" fmla="*/ 1173798840 w 1481"/>
              <a:gd name="T9" fmla="*/ 50780656 h 798"/>
              <a:gd name="T10" fmla="*/ 876513020 w 1481"/>
              <a:gd name="T11" fmla="*/ 5077935 h 798"/>
              <a:gd name="T12" fmla="*/ 471821842 w 1481"/>
              <a:gd name="T13" fmla="*/ 82942203 h 798"/>
              <a:gd name="T14" fmla="*/ 245500027 w 1481"/>
              <a:gd name="T15" fmla="*/ 176040314 h 798"/>
              <a:gd name="T16" fmla="*/ 0 w 1481"/>
              <a:gd name="T17" fmla="*/ 360542549 h 7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1"/>
              <a:gd name="T28" fmla="*/ 0 h 798"/>
              <a:gd name="T29" fmla="*/ 1481 w 1481"/>
              <a:gd name="T30" fmla="*/ 798 h 7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1" h="798">
                <a:moveTo>
                  <a:pt x="1481" y="798"/>
                </a:moveTo>
                <a:cubicBezTo>
                  <a:pt x="1442" y="741"/>
                  <a:pt x="1404" y="684"/>
                  <a:pt x="1334" y="606"/>
                </a:cubicBezTo>
                <a:cubicBezTo>
                  <a:pt x="1264" y="528"/>
                  <a:pt x="1141" y="405"/>
                  <a:pt x="1060" y="332"/>
                </a:cubicBezTo>
                <a:cubicBezTo>
                  <a:pt x="979" y="259"/>
                  <a:pt x="925" y="218"/>
                  <a:pt x="850" y="168"/>
                </a:cubicBezTo>
                <a:cubicBezTo>
                  <a:pt x="775" y="118"/>
                  <a:pt x="678" y="58"/>
                  <a:pt x="612" y="30"/>
                </a:cubicBezTo>
                <a:cubicBezTo>
                  <a:pt x="546" y="2"/>
                  <a:pt x="518" y="0"/>
                  <a:pt x="457" y="3"/>
                </a:cubicBezTo>
                <a:cubicBezTo>
                  <a:pt x="396" y="6"/>
                  <a:pt x="301" y="32"/>
                  <a:pt x="246" y="49"/>
                </a:cubicBezTo>
                <a:cubicBezTo>
                  <a:pt x="191" y="66"/>
                  <a:pt x="169" y="77"/>
                  <a:pt x="128" y="104"/>
                </a:cubicBezTo>
                <a:cubicBezTo>
                  <a:pt x="87" y="131"/>
                  <a:pt x="43" y="172"/>
                  <a:pt x="0" y="213"/>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nvGrpSpPr>
          <p:cNvPr id="2" name="Group 3">
            <a:extLst>
              <a:ext uri="{FF2B5EF4-FFF2-40B4-BE49-F238E27FC236}">
                <a16:creationId xmlns:a16="http://schemas.microsoft.com/office/drawing/2014/main" xmlns="" id="{F1462225-D682-49BA-824F-BAF663789540}"/>
              </a:ext>
            </a:extLst>
          </p:cNvPr>
          <p:cNvGrpSpPr>
            <a:grpSpLocks/>
          </p:cNvGrpSpPr>
          <p:nvPr/>
        </p:nvGrpSpPr>
        <p:grpSpPr bwMode="auto">
          <a:xfrm rot="-939307">
            <a:off x="-2155825" y="-1544638"/>
            <a:ext cx="9501188" cy="7653338"/>
            <a:chOff x="-1550" y="-1092"/>
            <a:chExt cx="5985" cy="4821"/>
          </a:xfrm>
        </p:grpSpPr>
        <p:grpSp>
          <p:nvGrpSpPr>
            <p:cNvPr id="19479" name="Group 4">
              <a:extLst>
                <a:ext uri="{FF2B5EF4-FFF2-40B4-BE49-F238E27FC236}">
                  <a16:creationId xmlns:a16="http://schemas.microsoft.com/office/drawing/2014/main" xmlns="" id="{FFDB900F-388F-4EE9-9AC5-41368EF9F0BB}"/>
                </a:ext>
              </a:extLst>
            </p:cNvPr>
            <p:cNvGrpSpPr>
              <a:grpSpLocks/>
            </p:cNvGrpSpPr>
            <p:nvPr/>
          </p:nvGrpSpPr>
          <p:grpSpPr bwMode="auto">
            <a:xfrm>
              <a:off x="903" y="1257"/>
              <a:ext cx="3532" cy="2472"/>
              <a:chOff x="903" y="1257"/>
              <a:chExt cx="3532" cy="2472"/>
            </a:xfrm>
          </p:grpSpPr>
          <p:sp>
            <p:nvSpPr>
              <p:cNvPr id="19481" name="Freeform 5">
                <a:extLst>
                  <a:ext uri="{FF2B5EF4-FFF2-40B4-BE49-F238E27FC236}">
                    <a16:creationId xmlns:a16="http://schemas.microsoft.com/office/drawing/2014/main" xmlns="" id="{0B0E5A85-E326-43A7-BB5F-FFE7A824BBA1}"/>
                  </a:ext>
                </a:extLst>
              </p:cNvPr>
              <p:cNvSpPr>
                <a:spLocks/>
              </p:cNvSpPr>
              <p:nvPr/>
            </p:nvSpPr>
            <p:spPr bwMode="auto">
              <a:xfrm rot="621849">
                <a:off x="4263" y="2630"/>
                <a:ext cx="90" cy="304"/>
              </a:xfrm>
              <a:custGeom>
                <a:avLst/>
                <a:gdLst>
                  <a:gd name="T0" fmla="*/ 0 w 95"/>
                  <a:gd name="T1" fmla="*/ 304 h 304"/>
                  <a:gd name="T2" fmla="*/ 10 w 95"/>
                  <a:gd name="T3" fmla="*/ 70 h 304"/>
                  <a:gd name="T4" fmla="*/ 42 w 95"/>
                  <a:gd name="T5" fmla="*/ 12 h 304"/>
                  <a:gd name="T6" fmla="*/ 84 w 95"/>
                  <a:gd name="T7" fmla="*/ 46 h 304"/>
                  <a:gd name="T8" fmla="*/ 48 w 95"/>
                  <a:gd name="T9" fmla="*/ 286 h 304"/>
                  <a:gd name="T10" fmla="*/ 0 60000 65536"/>
                  <a:gd name="T11" fmla="*/ 0 60000 65536"/>
                  <a:gd name="T12" fmla="*/ 0 60000 65536"/>
                  <a:gd name="T13" fmla="*/ 0 60000 65536"/>
                  <a:gd name="T14" fmla="*/ 0 60000 65536"/>
                  <a:gd name="T15" fmla="*/ 0 w 95"/>
                  <a:gd name="T16" fmla="*/ 0 h 304"/>
                  <a:gd name="T17" fmla="*/ 95 w 95"/>
                  <a:gd name="T18" fmla="*/ 304 h 304"/>
                </a:gdLst>
                <a:ahLst/>
                <a:cxnLst>
                  <a:cxn ang="T10">
                    <a:pos x="T0" y="T1"/>
                  </a:cxn>
                  <a:cxn ang="T11">
                    <a:pos x="T2" y="T3"/>
                  </a:cxn>
                  <a:cxn ang="T12">
                    <a:pos x="T4" y="T5"/>
                  </a:cxn>
                  <a:cxn ang="T13">
                    <a:pos x="T6" y="T7"/>
                  </a:cxn>
                  <a:cxn ang="T14">
                    <a:pos x="T8" y="T9"/>
                  </a:cxn>
                </a:cxnLst>
                <a:rect l="T15" t="T16" r="T17" b="T18"/>
                <a:pathLst>
                  <a:path w="95" h="304">
                    <a:moveTo>
                      <a:pt x="0" y="304"/>
                    </a:moveTo>
                    <a:cubicBezTo>
                      <a:pt x="2" y="265"/>
                      <a:pt x="4" y="119"/>
                      <a:pt x="12" y="70"/>
                    </a:cubicBezTo>
                    <a:cubicBezTo>
                      <a:pt x="20" y="21"/>
                      <a:pt x="32" y="16"/>
                      <a:pt x="46" y="12"/>
                    </a:cubicBezTo>
                    <a:cubicBezTo>
                      <a:pt x="60" y="8"/>
                      <a:pt x="93" y="0"/>
                      <a:pt x="94" y="46"/>
                    </a:cubicBezTo>
                    <a:cubicBezTo>
                      <a:pt x="95" y="92"/>
                      <a:pt x="62" y="236"/>
                      <a:pt x="54" y="28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82" name="Freeform 6">
                <a:extLst>
                  <a:ext uri="{FF2B5EF4-FFF2-40B4-BE49-F238E27FC236}">
                    <a16:creationId xmlns:a16="http://schemas.microsoft.com/office/drawing/2014/main" xmlns="" id="{5BDA2FB6-97C7-41DE-9C31-1DF5A71265DF}"/>
                  </a:ext>
                </a:extLst>
              </p:cNvPr>
              <p:cNvSpPr>
                <a:spLocks/>
              </p:cNvSpPr>
              <p:nvPr/>
            </p:nvSpPr>
            <p:spPr bwMode="auto">
              <a:xfrm>
                <a:off x="2895" y="2461"/>
                <a:ext cx="445" cy="326"/>
              </a:xfrm>
              <a:custGeom>
                <a:avLst/>
                <a:gdLst>
                  <a:gd name="T0" fmla="*/ 19 w 445"/>
                  <a:gd name="T1" fmla="*/ 242 h 326"/>
                  <a:gd name="T2" fmla="*/ 25 w 445"/>
                  <a:gd name="T3" fmla="*/ 79 h 326"/>
                  <a:gd name="T4" fmla="*/ 175 w 445"/>
                  <a:gd name="T5" fmla="*/ 3 h 326"/>
                  <a:gd name="T6" fmla="*/ 225 w 445"/>
                  <a:gd name="T7" fmla="*/ 56 h 326"/>
                  <a:gd name="T8" fmla="*/ 300 w 445"/>
                  <a:gd name="T9" fmla="*/ 62 h 326"/>
                  <a:gd name="T10" fmla="*/ 385 w 445"/>
                  <a:gd name="T11" fmla="*/ 48 h 326"/>
                  <a:gd name="T12" fmla="*/ 441 w 445"/>
                  <a:gd name="T13" fmla="*/ 127 h 326"/>
                  <a:gd name="T14" fmla="*/ 411 w 445"/>
                  <a:gd name="T15" fmla="*/ 250 h 326"/>
                  <a:gd name="T16" fmla="*/ 347 w 445"/>
                  <a:gd name="T17" fmla="*/ 326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
                  <a:gd name="T28" fmla="*/ 0 h 326"/>
                  <a:gd name="T29" fmla="*/ 445 w 445"/>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 h="326">
                    <a:moveTo>
                      <a:pt x="19" y="242"/>
                    </a:moveTo>
                    <a:cubicBezTo>
                      <a:pt x="20" y="215"/>
                      <a:pt x="0" y="119"/>
                      <a:pt x="25" y="79"/>
                    </a:cubicBezTo>
                    <a:cubicBezTo>
                      <a:pt x="51" y="39"/>
                      <a:pt x="142" y="6"/>
                      <a:pt x="175" y="3"/>
                    </a:cubicBezTo>
                    <a:cubicBezTo>
                      <a:pt x="208" y="0"/>
                      <a:pt x="205" y="46"/>
                      <a:pt x="225" y="56"/>
                    </a:cubicBezTo>
                    <a:cubicBezTo>
                      <a:pt x="246" y="66"/>
                      <a:pt x="273" y="63"/>
                      <a:pt x="300" y="62"/>
                    </a:cubicBezTo>
                    <a:cubicBezTo>
                      <a:pt x="327" y="61"/>
                      <a:pt x="362" y="37"/>
                      <a:pt x="385" y="48"/>
                    </a:cubicBezTo>
                    <a:cubicBezTo>
                      <a:pt x="408" y="59"/>
                      <a:pt x="437" y="93"/>
                      <a:pt x="441" y="127"/>
                    </a:cubicBezTo>
                    <a:cubicBezTo>
                      <a:pt x="445" y="161"/>
                      <a:pt x="427" y="216"/>
                      <a:pt x="411" y="250"/>
                    </a:cubicBezTo>
                    <a:cubicBezTo>
                      <a:pt x="395" y="282"/>
                      <a:pt x="360" y="310"/>
                      <a:pt x="347" y="32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83" name="Freeform 7">
                <a:extLst>
                  <a:ext uri="{FF2B5EF4-FFF2-40B4-BE49-F238E27FC236}">
                    <a16:creationId xmlns:a16="http://schemas.microsoft.com/office/drawing/2014/main" xmlns="" id="{619B6A89-ACE5-4EEB-BF20-388B66447BB8}"/>
                  </a:ext>
                </a:extLst>
              </p:cNvPr>
              <p:cNvSpPr>
                <a:spLocks/>
              </p:cNvSpPr>
              <p:nvPr/>
            </p:nvSpPr>
            <p:spPr bwMode="auto">
              <a:xfrm rot="704098">
                <a:off x="3317" y="2542"/>
                <a:ext cx="455" cy="319"/>
              </a:xfrm>
              <a:custGeom>
                <a:avLst/>
                <a:gdLst>
                  <a:gd name="T0" fmla="*/ 85 w 455"/>
                  <a:gd name="T1" fmla="*/ 310 h 319"/>
                  <a:gd name="T2" fmla="*/ 6 w 455"/>
                  <a:gd name="T3" fmla="*/ 179 h 319"/>
                  <a:gd name="T4" fmla="*/ 53 w 455"/>
                  <a:gd name="T5" fmla="*/ 58 h 319"/>
                  <a:gd name="T6" fmla="*/ 171 w 455"/>
                  <a:gd name="T7" fmla="*/ 12 h 319"/>
                  <a:gd name="T8" fmla="*/ 267 w 455"/>
                  <a:gd name="T9" fmla="*/ 78 h 319"/>
                  <a:gd name="T10" fmla="*/ 348 w 455"/>
                  <a:gd name="T11" fmla="*/ 4 h 319"/>
                  <a:gd name="T12" fmla="*/ 438 w 455"/>
                  <a:gd name="T13" fmla="*/ 56 h 319"/>
                  <a:gd name="T14" fmla="*/ 445 w 455"/>
                  <a:gd name="T15" fmla="*/ 162 h 319"/>
                  <a:gd name="T16" fmla="*/ 416 w 455"/>
                  <a:gd name="T17" fmla="*/ 319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319"/>
                  <a:gd name="T29" fmla="*/ 455 w 455"/>
                  <a:gd name="T30" fmla="*/ 319 h 3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319">
                    <a:moveTo>
                      <a:pt x="85" y="310"/>
                    </a:moveTo>
                    <a:cubicBezTo>
                      <a:pt x="71" y="288"/>
                      <a:pt x="11" y="221"/>
                      <a:pt x="6" y="179"/>
                    </a:cubicBezTo>
                    <a:cubicBezTo>
                      <a:pt x="0" y="137"/>
                      <a:pt x="26" y="86"/>
                      <a:pt x="53" y="58"/>
                    </a:cubicBezTo>
                    <a:cubicBezTo>
                      <a:pt x="80" y="30"/>
                      <a:pt x="135" y="9"/>
                      <a:pt x="171" y="12"/>
                    </a:cubicBezTo>
                    <a:cubicBezTo>
                      <a:pt x="207" y="15"/>
                      <a:pt x="238" y="79"/>
                      <a:pt x="267" y="78"/>
                    </a:cubicBezTo>
                    <a:cubicBezTo>
                      <a:pt x="296" y="77"/>
                      <a:pt x="320" y="8"/>
                      <a:pt x="348" y="4"/>
                    </a:cubicBezTo>
                    <a:cubicBezTo>
                      <a:pt x="376" y="0"/>
                      <a:pt x="421" y="29"/>
                      <a:pt x="438" y="56"/>
                    </a:cubicBezTo>
                    <a:cubicBezTo>
                      <a:pt x="455" y="83"/>
                      <a:pt x="448" y="118"/>
                      <a:pt x="445" y="162"/>
                    </a:cubicBezTo>
                    <a:cubicBezTo>
                      <a:pt x="444" y="206"/>
                      <a:pt x="429" y="267"/>
                      <a:pt x="416" y="319"/>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84" name="Freeform 8">
                <a:extLst>
                  <a:ext uri="{FF2B5EF4-FFF2-40B4-BE49-F238E27FC236}">
                    <a16:creationId xmlns:a16="http://schemas.microsoft.com/office/drawing/2014/main" xmlns="" id="{1229494F-B9FF-45CB-A34D-CEFB25293F1B}"/>
                  </a:ext>
                </a:extLst>
              </p:cNvPr>
              <p:cNvSpPr>
                <a:spLocks/>
              </p:cNvSpPr>
              <p:nvPr/>
            </p:nvSpPr>
            <p:spPr bwMode="auto">
              <a:xfrm rot="621849">
                <a:off x="3759" y="2572"/>
                <a:ext cx="219" cy="352"/>
              </a:xfrm>
              <a:custGeom>
                <a:avLst/>
                <a:gdLst>
                  <a:gd name="T0" fmla="*/ 56 w 242"/>
                  <a:gd name="T1" fmla="*/ 377 h 322"/>
                  <a:gd name="T2" fmla="*/ 12 w 242"/>
                  <a:gd name="T3" fmla="*/ 156 h 322"/>
                  <a:gd name="T4" fmla="*/ 126 w 242"/>
                  <a:gd name="T5" fmla="*/ 11 h 322"/>
                  <a:gd name="T6" fmla="*/ 188 w 242"/>
                  <a:gd name="T7" fmla="*/ 92 h 322"/>
                  <a:gd name="T8" fmla="*/ 184 w 242"/>
                  <a:gd name="T9" fmla="*/ 271 h 322"/>
                  <a:gd name="T10" fmla="*/ 164 w 242"/>
                  <a:gd name="T11" fmla="*/ 385 h 322"/>
                  <a:gd name="T12" fmla="*/ 0 60000 65536"/>
                  <a:gd name="T13" fmla="*/ 0 60000 65536"/>
                  <a:gd name="T14" fmla="*/ 0 60000 65536"/>
                  <a:gd name="T15" fmla="*/ 0 60000 65536"/>
                  <a:gd name="T16" fmla="*/ 0 60000 65536"/>
                  <a:gd name="T17" fmla="*/ 0 60000 65536"/>
                  <a:gd name="T18" fmla="*/ 0 w 242"/>
                  <a:gd name="T19" fmla="*/ 0 h 322"/>
                  <a:gd name="T20" fmla="*/ 242 w 242"/>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42" h="322">
                    <a:moveTo>
                      <a:pt x="68" y="316"/>
                    </a:moveTo>
                    <a:cubicBezTo>
                      <a:pt x="59" y="285"/>
                      <a:pt x="0" y="182"/>
                      <a:pt x="14" y="131"/>
                    </a:cubicBezTo>
                    <a:cubicBezTo>
                      <a:pt x="28" y="80"/>
                      <a:pt x="118" y="18"/>
                      <a:pt x="154" y="9"/>
                    </a:cubicBezTo>
                    <a:cubicBezTo>
                      <a:pt x="190" y="0"/>
                      <a:pt x="218" y="41"/>
                      <a:pt x="230" y="77"/>
                    </a:cubicBezTo>
                    <a:cubicBezTo>
                      <a:pt x="242" y="113"/>
                      <a:pt x="229" y="186"/>
                      <a:pt x="224" y="227"/>
                    </a:cubicBezTo>
                    <a:cubicBezTo>
                      <a:pt x="219" y="268"/>
                      <a:pt x="205" y="302"/>
                      <a:pt x="200" y="322"/>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85" name="Freeform 9">
                <a:extLst>
                  <a:ext uri="{FF2B5EF4-FFF2-40B4-BE49-F238E27FC236}">
                    <a16:creationId xmlns:a16="http://schemas.microsoft.com/office/drawing/2014/main" xmlns="" id="{A2225EE5-4B0B-4871-894E-09F0C2B31A23}"/>
                  </a:ext>
                </a:extLst>
              </p:cNvPr>
              <p:cNvSpPr>
                <a:spLocks/>
              </p:cNvSpPr>
              <p:nvPr/>
            </p:nvSpPr>
            <p:spPr bwMode="auto">
              <a:xfrm rot="621849">
                <a:off x="3963" y="2619"/>
                <a:ext cx="215" cy="329"/>
              </a:xfrm>
              <a:custGeom>
                <a:avLst/>
                <a:gdLst>
                  <a:gd name="T0" fmla="*/ 35 w 299"/>
                  <a:gd name="T1" fmla="*/ 236 h 459"/>
                  <a:gd name="T2" fmla="*/ 2 w 299"/>
                  <a:gd name="T3" fmla="*/ 133 h 459"/>
                  <a:gd name="T4" fmla="*/ 21 w 299"/>
                  <a:gd name="T5" fmla="*/ 48 h 459"/>
                  <a:gd name="T6" fmla="*/ 88 w 299"/>
                  <a:gd name="T7" fmla="*/ 1 h 459"/>
                  <a:gd name="T8" fmla="*/ 144 w 299"/>
                  <a:gd name="T9" fmla="*/ 53 h 459"/>
                  <a:gd name="T10" fmla="*/ 154 w 299"/>
                  <a:gd name="T11" fmla="*/ 151 h 459"/>
                  <a:gd name="T12" fmla="*/ 139 w 299"/>
                  <a:gd name="T13" fmla="*/ 232 h 459"/>
                  <a:gd name="T14" fmla="*/ 0 60000 65536"/>
                  <a:gd name="T15" fmla="*/ 0 60000 65536"/>
                  <a:gd name="T16" fmla="*/ 0 60000 65536"/>
                  <a:gd name="T17" fmla="*/ 0 60000 65536"/>
                  <a:gd name="T18" fmla="*/ 0 60000 65536"/>
                  <a:gd name="T19" fmla="*/ 0 60000 65536"/>
                  <a:gd name="T20" fmla="*/ 0 60000 65536"/>
                  <a:gd name="T21" fmla="*/ 0 w 299"/>
                  <a:gd name="T22" fmla="*/ 0 h 459"/>
                  <a:gd name="T23" fmla="*/ 299 w 299"/>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459">
                    <a:moveTo>
                      <a:pt x="68" y="459"/>
                    </a:moveTo>
                    <a:cubicBezTo>
                      <a:pt x="38" y="389"/>
                      <a:pt x="8" y="319"/>
                      <a:pt x="4" y="258"/>
                    </a:cubicBezTo>
                    <a:cubicBezTo>
                      <a:pt x="0" y="197"/>
                      <a:pt x="14" y="136"/>
                      <a:pt x="41" y="93"/>
                    </a:cubicBezTo>
                    <a:cubicBezTo>
                      <a:pt x="68" y="50"/>
                      <a:pt x="130" y="0"/>
                      <a:pt x="169" y="2"/>
                    </a:cubicBezTo>
                    <a:cubicBezTo>
                      <a:pt x="208" y="4"/>
                      <a:pt x="257" y="54"/>
                      <a:pt x="278" y="103"/>
                    </a:cubicBezTo>
                    <a:cubicBezTo>
                      <a:pt x="299" y="152"/>
                      <a:pt x="298" y="237"/>
                      <a:pt x="297" y="295"/>
                    </a:cubicBezTo>
                    <a:cubicBezTo>
                      <a:pt x="296" y="353"/>
                      <a:pt x="282" y="401"/>
                      <a:pt x="269" y="450"/>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86" name="Freeform 10">
                <a:extLst>
                  <a:ext uri="{FF2B5EF4-FFF2-40B4-BE49-F238E27FC236}">
                    <a16:creationId xmlns:a16="http://schemas.microsoft.com/office/drawing/2014/main" xmlns="" id="{20F54D3A-E667-4966-BE05-0FEFA69B63FA}"/>
                  </a:ext>
                </a:extLst>
              </p:cNvPr>
              <p:cNvSpPr>
                <a:spLocks/>
              </p:cNvSpPr>
              <p:nvPr/>
            </p:nvSpPr>
            <p:spPr bwMode="auto">
              <a:xfrm rot="621849">
                <a:off x="4169" y="2644"/>
                <a:ext cx="116" cy="326"/>
              </a:xfrm>
              <a:custGeom>
                <a:avLst/>
                <a:gdLst>
                  <a:gd name="T0" fmla="*/ 24 w 147"/>
                  <a:gd name="T1" fmla="*/ 222 h 478"/>
                  <a:gd name="T2" fmla="*/ 1 w 147"/>
                  <a:gd name="T3" fmla="*/ 150 h 478"/>
                  <a:gd name="T4" fmla="*/ 18 w 147"/>
                  <a:gd name="T5" fmla="*/ 48 h 478"/>
                  <a:gd name="T6" fmla="*/ 40 w 147"/>
                  <a:gd name="T7" fmla="*/ 10 h 478"/>
                  <a:gd name="T8" fmla="*/ 86 w 147"/>
                  <a:gd name="T9" fmla="*/ 103 h 478"/>
                  <a:gd name="T10" fmla="*/ 75 w 147"/>
                  <a:gd name="T11" fmla="*/ 205 h 478"/>
                  <a:gd name="T12" fmla="*/ 0 60000 65536"/>
                  <a:gd name="T13" fmla="*/ 0 60000 65536"/>
                  <a:gd name="T14" fmla="*/ 0 60000 65536"/>
                  <a:gd name="T15" fmla="*/ 0 60000 65536"/>
                  <a:gd name="T16" fmla="*/ 0 60000 65536"/>
                  <a:gd name="T17" fmla="*/ 0 60000 65536"/>
                  <a:gd name="T18" fmla="*/ 0 w 147"/>
                  <a:gd name="T19" fmla="*/ 0 h 478"/>
                  <a:gd name="T20" fmla="*/ 147 w 147"/>
                  <a:gd name="T21" fmla="*/ 478 h 478"/>
                </a:gdLst>
                <a:ahLst/>
                <a:cxnLst>
                  <a:cxn ang="T12">
                    <a:pos x="T0" y="T1"/>
                  </a:cxn>
                  <a:cxn ang="T13">
                    <a:pos x="T2" y="T3"/>
                  </a:cxn>
                  <a:cxn ang="T14">
                    <a:pos x="T4" y="T5"/>
                  </a:cxn>
                  <a:cxn ang="T15">
                    <a:pos x="T6" y="T7"/>
                  </a:cxn>
                  <a:cxn ang="T16">
                    <a:pos x="T8" y="T9"/>
                  </a:cxn>
                  <a:cxn ang="T17">
                    <a:pos x="T10" y="T11"/>
                  </a:cxn>
                </a:cxnLst>
                <a:rect l="T18" t="T19" r="T20" b="T21"/>
                <a:pathLst>
                  <a:path w="147" h="478">
                    <a:moveTo>
                      <a:pt x="38" y="478"/>
                    </a:moveTo>
                    <a:cubicBezTo>
                      <a:pt x="20" y="431"/>
                      <a:pt x="2" y="384"/>
                      <a:pt x="1" y="322"/>
                    </a:cubicBezTo>
                    <a:cubicBezTo>
                      <a:pt x="0" y="260"/>
                      <a:pt x="18" y="153"/>
                      <a:pt x="29" y="103"/>
                    </a:cubicBezTo>
                    <a:cubicBezTo>
                      <a:pt x="40" y="53"/>
                      <a:pt x="47" y="0"/>
                      <a:pt x="65" y="20"/>
                    </a:cubicBezTo>
                    <a:cubicBezTo>
                      <a:pt x="83" y="40"/>
                      <a:pt x="129" y="152"/>
                      <a:pt x="138" y="222"/>
                    </a:cubicBezTo>
                    <a:cubicBezTo>
                      <a:pt x="147" y="292"/>
                      <a:pt x="133" y="366"/>
                      <a:pt x="120" y="44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87" name="Freeform 11">
                <a:extLst>
                  <a:ext uri="{FF2B5EF4-FFF2-40B4-BE49-F238E27FC236}">
                    <a16:creationId xmlns:a16="http://schemas.microsoft.com/office/drawing/2014/main" xmlns="" id="{A3EFAC20-5A16-4802-A6DF-211FEF083540}"/>
                  </a:ext>
                </a:extLst>
              </p:cNvPr>
              <p:cNvSpPr>
                <a:spLocks/>
              </p:cNvSpPr>
              <p:nvPr/>
            </p:nvSpPr>
            <p:spPr bwMode="auto">
              <a:xfrm rot="621849">
                <a:off x="903" y="1257"/>
                <a:ext cx="3532" cy="2472"/>
              </a:xfrm>
              <a:custGeom>
                <a:avLst/>
                <a:gdLst>
                  <a:gd name="T0" fmla="*/ 1553 w 4232"/>
                  <a:gd name="T1" fmla="*/ 1200 h 3017"/>
                  <a:gd name="T2" fmla="*/ 1381 w 4232"/>
                  <a:gd name="T3" fmla="*/ 1035 h 3017"/>
                  <a:gd name="T4" fmla="*/ 1292 w 4232"/>
                  <a:gd name="T5" fmla="*/ 782 h 3017"/>
                  <a:gd name="T6" fmla="*/ 1337 w 4232"/>
                  <a:gd name="T7" fmla="*/ 519 h 3017"/>
                  <a:gd name="T8" fmla="*/ 1362 w 4232"/>
                  <a:gd name="T9" fmla="*/ 273 h 3017"/>
                  <a:gd name="T10" fmla="*/ 1337 w 4232"/>
                  <a:gd name="T11" fmla="*/ 102 h 3017"/>
                  <a:gd name="T12" fmla="*/ 1304 w 4232"/>
                  <a:gd name="T13" fmla="*/ 16 h 3017"/>
                  <a:gd name="T14" fmla="*/ 1234 w 4232"/>
                  <a:gd name="T15" fmla="*/ 21 h 3017"/>
                  <a:gd name="T16" fmla="*/ 1101 w 4232"/>
                  <a:gd name="T17" fmla="*/ 144 h 3017"/>
                  <a:gd name="T18" fmla="*/ 980 w 4232"/>
                  <a:gd name="T19" fmla="*/ 316 h 3017"/>
                  <a:gd name="T20" fmla="*/ 820 w 4232"/>
                  <a:gd name="T21" fmla="*/ 451 h 3017"/>
                  <a:gd name="T22" fmla="*/ 598 w 4232"/>
                  <a:gd name="T23" fmla="*/ 488 h 3017"/>
                  <a:gd name="T24" fmla="*/ 394 w 4232"/>
                  <a:gd name="T25" fmla="*/ 396 h 3017"/>
                  <a:gd name="T26" fmla="*/ 305 w 4232"/>
                  <a:gd name="T27" fmla="*/ 311 h 3017"/>
                  <a:gd name="T28" fmla="*/ 247 w 4232"/>
                  <a:gd name="T29" fmla="*/ 225 h 3017"/>
                  <a:gd name="T30" fmla="*/ 152 w 4232"/>
                  <a:gd name="T31" fmla="*/ 188 h 3017"/>
                  <a:gd name="T32" fmla="*/ 24 w 4232"/>
                  <a:gd name="T33" fmla="*/ 243 h 3017"/>
                  <a:gd name="T34" fmla="*/ 6 w 4232"/>
                  <a:gd name="T35" fmla="*/ 347 h 3017"/>
                  <a:gd name="T36" fmla="*/ 57 w 4232"/>
                  <a:gd name="T37" fmla="*/ 488 h 3017"/>
                  <a:gd name="T38" fmla="*/ 152 w 4232"/>
                  <a:gd name="T39" fmla="*/ 666 h 3017"/>
                  <a:gd name="T40" fmla="*/ 254 w 4232"/>
                  <a:gd name="T41" fmla="*/ 918 h 3017"/>
                  <a:gd name="T42" fmla="*/ 330 w 4232"/>
                  <a:gd name="T43" fmla="*/ 1182 h 3017"/>
                  <a:gd name="T44" fmla="*/ 350 w 4232"/>
                  <a:gd name="T45" fmla="*/ 1385 h 3017"/>
                  <a:gd name="T46" fmla="*/ 406 w 4232"/>
                  <a:gd name="T47" fmla="*/ 1568 h 3017"/>
                  <a:gd name="T48" fmla="*/ 541 w 4232"/>
                  <a:gd name="T49" fmla="*/ 1783 h 3017"/>
                  <a:gd name="T50" fmla="*/ 738 w 4232"/>
                  <a:gd name="T51" fmla="*/ 1949 h 3017"/>
                  <a:gd name="T52" fmla="*/ 1139 w 4232"/>
                  <a:gd name="T53" fmla="*/ 1986 h 3017"/>
                  <a:gd name="T54" fmla="*/ 1642 w 4232"/>
                  <a:gd name="T55" fmla="*/ 1986 h 3017"/>
                  <a:gd name="T56" fmla="*/ 2177 w 4232"/>
                  <a:gd name="T57" fmla="*/ 2023 h 3017"/>
                  <a:gd name="T58" fmla="*/ 2553 w 4232"/>
                  <a:gd name="T59" fmla="*/ 2004 h 3017"/>
                  <a:gd name="T60" fmla="*/ 2794 w 4232"/>
                  <a:gd name="T61" fmla="*/ 1955 h 3017"/>
                  <a:gd name="T62" fmla="*/ 2897 w 4232"/>
                  <a:gd name="T63" fmla="*/ 1869 h 3017"/>
                  <a:gd name="T64" fmla="*/ 2948 w 4232"/>
                  <a:gd name="T65" fmla="*/ 1667 h 3017"/>
                  <a:gd name="T66" fmla="*/ 2897 w 4232"/>
                  <a:gd name="T67" fmla="*/ 1519 h 3017"/>
                  <a:gd name="T68" fmla="*/ 2820 w 4232"/>
                  <a:gd name="T69" fmla="*/ 1359 h 3017"/>
                  <a:gd name="T70" fmla="*/ 2808 w 4232"/>
                  <a:gd name="T71" fmla="*/ 1250 h 3017"/>
                  <a:gd name="T72" fmla="*/ 2865 w 4232"/>
                  <a:gd name="T73" fmla="*/ 1114 h 3017"/>
                  <a:gd name="T74" fmla="*/ 2648 w 4232"/>
                  <a:gd name="T75" fmla="*/ 1187 h 3017"/>
                  <a:gd name="T76" fmla="*/ 2101 w 4232"/>
                  <a:gd name="T77" fmla="*/ 1169 h 3017"/>
                  <a:gd name="T78" fmla="*/ 1724 w 4232"/>
                  <a:gd name="T79" fmla="*/ 1145 h 3017"/>
                  <a:gd name="T80" fmla="*/ 1489 w 4232"/>
                  <a:gd name="T81" fmla="*/ 1053 h 3017"/>
                  <a:gd name="T82" fmla="*/ 1343 w 4232"/>
                  <a:gd name="T83" fmla="*/ 986 h 30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2"/>
                  <a:gd name="T127" fmla="*/ 0 h 3017"/>
                  <a:gd name="T128" fmla="*/ 4232 w 4232"/>
                  <a:gd name="T129" fmla="*/ 3017 h 30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2" h="3017">
                    <a:moveTo>
                      <a:pt x="2230" y="1788"/>
                    </a:moveTo>
                    <a:cubicBezTo>
                      <a:pt x="2137" y="1716"/>
                      <a:pt x="2045" y="1645"/>
                      <a:pt x="1983" y="1541"/>
                    </a:cubicBezTo>
                    <a:cubicBezTo>
                      <a:pt x="1921" y="1437"/>
                      <a:pt x="1866" y="1294"/>
                      <a:pt x="1855" y="1166"/>
                    </a:cubicBezTo>
                    <a:cubicBezTo>
                      <a:pt x="1844" y="1038"/>
                      <a:pt x="1902" y="899"/>
                      <a:pt x="1919" y="773"/>
                    </a:cubicBezTo>
                    <a:cubicBezTo>
                      <a:pt x="1936" y="647"/>
                      <a:pt x="1955" y="511"/>
                      <a:pt x="1955" y="407"/>
                    </a:cubicBezTo>
                    <a:cubicBezTo>
                      <a:pt x="1955" y="303"/>
                      <a:pt x="1933" y="215"/>
                      <a:pt x="1919" y="151"/>
                    </a:cubicBezTo>
                    <a:cubicBezTo>
                      <a:pt x="1905" y="87"/>
                      <a:pt x="1897" y="43"/>
                      <a:pt x="1873" y="23"/>
                    </a:cubicBezTo>
                    <a:cubicBezTo>
                      <a:pt x="1849" y="3"/>
                      <a:pt x="1821" y="0"/>
                      <a:pt x="1772" y="32"/>
                    </a:cubicBezTo>
                    <a:cubicBezTo>
                      <a:pt x="1723" y="64"/>
                      <a:pt x="1641" y="142"/>
                      <a:pt x="1580" y="215"/>
                    </a:cubicBezTo>
                    <a:cubicBezTo>
                      <a:pt x="1519" y="288"/>
                      <a:pt x="1474" y="395"/>
                      <a:pt x="1407" y="471"/>
                    </a:cubicBezTo>
                    <a:cubicBezTo>
                      <a:pt x="1340" y="547"/>
                      <a:pt x="1269" y="629"/>
                      <a:pt x="1178" y="672"/>
                    </a:cubicBezTo>
                    <a:cubicBezTo>
                      <a:pt x="1087" y="715"/>
                      <a:pt x="960" y="741"/>
                      <a:pt x="858" y="727"/>
                    </a:cubicBezTo>
                    <a:cubicBezTo>
                      <a:pt x="756" y="713"/>
                      <a:pt x="636" y="634"/>
                      <a:pt x="566" y="590"/>
                    </a:cubicBezTo>
                    <a:cubicBezTo>
                      <a:pt x="496" y="546"/>
                      <a:pt x="473" y="505"/>
                      <a:pt x="438" y="462"/>
                    </a:cubicBezTo>
                    <a:cubicBezTo>
                      <a:pt x="403" y="419"/>
                      <a:pt x="392" y="364"/>
                      <a:pt x="355" y="334"/>
                    </a:cubicBezTo>
                    <a:cubicBezTo>
                      <a:pt x="318" y="304"/>
                      <a:pt x="271" y="275"/>
                      <a:pt x="218" y="279"/>
                    </a:cubicBezTo>
                    <a:cubicBezTo>
                      <a:pt x="165" y="283"/>
                      <a:pt x="70" y="321"/>
                      <a:pt x="35" y="361"/>
                    </a:cubicBezTo>
                    <a:cubicBezTo>
                      <a:pt x="0" y="401"/>
                      <a:pt x="0" y="456"/>
                      <a:pt x="8" y="517"/>
                    </a:cubicBezTo>
                    <a:cubicBezTo>
                      <a:pt x="16" y="578"/>
                      <a:pt x="46" y="648"/>
                      <a:pt x="81" y="727"/>
                    </a:cubicBezTo>
                    <a:cubicBezTo>
                      <a:pt x="116" y="806"/>
                      <a:pt x="171" y="885"/>
                      <a:pt x="218" y="992"/>
                    </a:cubicBezTo>
                    <a:cubicBezTo>
                      <a:pt x="265" y="1099"/>
                      <a:pt x="321" y="1239"/>
                      <a:pt x="364" y="1367"/>
                    </a:cubicBezTo>
                    <a:cubicBezTo>
                      <a:pt x="407" y="1495"/>
                      <a:pt x="451" y="1644"/>
                      <a:pt x="474" y="1760"/>
                    </a:cubicBezTo>
                    <a:cubicBezTo>
                      <a:pt x="497" y="1876"/>
                      <a:pt x="484" y="1966"/>
                      <a:pt x="502" y="2062"/>
                    </a:cubicBezTo>
                    <a:cubicBezTo>
                      <a:pt x="520" y="2158"/>
                      <a:pt x="538" y="2237"/>
                      <a:pt x="584" y="2336"/>
                    </a:cubicBezTo>
                    <a:cubicBezTo>
                      <a:pt x="630" y="2435"/>
                      <a:pt x="697" y="2562"/>
                      <a:pt x="776" y="2656"/>
                    </a:cubicBezTo>
                    <a:cubicBezTo>
                      <a:pt x="855" y="2750"/>
                      <a:pt x="916" y="2853"/>
                      <a:pt x="1059" y="2903"/>
                    </a:cubicBezTo>
                    <a:cubicBezTo>
                      <a:pt x="1202" y="2953"/>
                      <a:pt x="1419" y="2949"/>
                      <a:pt x="1635" y="2958"/>
                    </a:cubicBezTo>
                    <a:cubicBezTo>
                      <a:pt x="1851" y="2967"/>
                      <a:pt x="2110" y="2949"/>
                      <a:pt x="2358" y="2958"/>
                    </a:cubicBezTo>
                    <a:cubicBezTo>
                      <a:pt x="2606" y="2967"/>
                      <a:pt x="2908" y="3009"/>
                      <a:pt x="3126" y="3013"/>
                    </a:cubicBezTo>
                    <a:cubicBezTo>
                      <a:pt x="3344" y="3017"/>
                      <a:pt x="3517" y="3002"/>
                      <a:pt x="3665" y="2985"/>
                    </a:cubicBezTo>
                    <a:cubicBezTo>
                      <a:pt x="3813" y="2968"/>
                      <a:pt x="3930" y="2946"/>
                      <a:pt x="4012" y="2912"/>
                    </a:cubicBezTo>
                    <a:cubicBezTo>
                      <a:pt x="4094" y="2878"/>
                      <a:pt x="4122" y="2856"/>
                      <a:pt x="4159" y="2784"/>
                    </a:cubicBezTo>
                    <a:cubicBezTo>
                      <a:pt x="4196" y="2712"/>
                      <a:pt x="4232" y="2570"/>
                      <a:pt x="4232" y="2483"/>
                    </a:cubicBezTo>
                    <a:cubicBezTo>
                      <a:pt x="4232" y="2396"/>
                      <a:pt x="4190" y="2339"/>
                      <a:pt x="4159" y="2263"/>
                    </a:cubicBezTo>
                    <a:cubicBezTo>
                      <a:pt x="4128" y="2187"/>
                      <a:pt x="4070" y="2092"/>
                      <a:pt x="4049" y="2025"/>
                    </a:cubicBezTo>
                    <a:cubicBezTo>
                      <a:pt x="4028" y="1958"/>
                      <a:pt x="4020" y="1922"/>
                      <a:pt x="4031" y="1861"/>
                    </a:cubicBezTo>
                    <a:cubicBezTo>
                      <a:pt x="4042" y="1800"/>
                      <a:pt x="4151" y="1675"/>
                      <a:pt x="4113" y="1660"/>
                    </a:cubicBezTo>
                    <a:cubicBezTo>
                      <a:pt x="4075" y="1645"/>
                      <a:pt x="3985" y="1755"/>
                      <a:pt x="3802" y="1769"/>
                    </a:cubicBezTo>
                    <a:cubicBezTo>
                      <a:pt x="3619" y="1783"/>
                      <a:pt x="3237" y="1753"/>
                      <a:pt x="3016" y="1742"/>
                    </a:cubicBezTo>
                    <a:cubicBezTo>
                      <a:pt x="2795" y="1731"/>
                      <a:pt x="2622" y="1734"/>
                      <a:pt x="2476" y="1705"/>
                    </a:cubicBezTo>
                    <a:cubicBezTo>
                      <a:pt x="2330" y="1676"/>
                      <a:pt x="2229" y="1607"/>
                      <a:pt x="2138" y="1568"/>
                    </a:cubicBezTo>
                    <a:cubicBezTo>
                      <a:pt x="2047" y="1529"/>
                      <a:pt x="1987" y="1498"/>
                      <a:pt x="1928" y="1468"/>
                    </a:cubicBezTo>
                  </a:path>
                </a:pathLst>
              </a:custGeom>
              <a:solidFill>
                <a:schemeClr val="accent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9480" name="Oval 12">
              <a:extLst>
                <a:ext uri="{FF2B5EF4-FFF2-40B4-BE49-F238E27FC236}">
                  <a16:creationId xmlns:a16="http://schemas.microsoft.com/office/drawing/2014/main" xmlns="" id="{F739BEDD-3EC7-4C74-90E6-D7145E6371A3}"/>
                </a:ext>
              </a:extLst>
            </p:cNvPr>
            <p:cNvSpPr>
              <a:spLocks noChangeArrowheads="1"/>
            </p:cNvSpPr>
            <p:nvPr/>
          </p:nvSpPr>
          <p:spPr bwMode="auto">
            <a:xfrm rot="621849">
              <a:off x="-1550" y="-1092"/>
              <a:ext cx="253" cy="216"/>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19460" name="Freeform 13">
            <a:extLst>
              <a:ext uri="{FF2B5EF4-FFF2-40B4-BE49-F238E27FC236}">
                <a16:creationId xmlns:a16="http://schemas.microsoft.com/office/drawing/2014/main" xmlns="" id="{2278C0B7-3B94-4C1A-9238-8F213AF4604B}"/>
              </a:ext>
            </a:extLst>
          </p:cNvPr>
          <p:cNvSpPr>
            <a:spLocks/>
          </p:cNvSpPr>
          <p:nvPr/>
        </p:nvSpPr>
        <p:spPr bwMode="auto">
          <a:xfrm>
            <a:off x="919163" y="2070100"/>
            <a:ext cx="696912" cy="1011238"/>
          </a:xfrm>
          <a:custGeom>
            <a:avLst/>
            <a:gdLst>
              <a:gd name="T0" fmla="*/ 768636020 w 504"/>
              <a:gd name="T1" fmla="*/ 0 h 777"/>
              <a:gd name="T2" fmla="*/ 961751118 w 504"/>
              <a:gd name="T3" fmla="*/ 481042154 h 777"/>
              <a:gd name="T4" fmla="*/ 785844487 w 504"/>
              <a:gd name="T5" fmla="*/ 806253492 h 777"/>
              <a:gd name="T6" fmla="*/ 244740588 w 504"/>
              <a:gd name="T7" fmla="*/ 1068793960 h 777"/>
              <a:gd name="T8" fmla="*/ 0 w 504"/>
              <a:gd name="T9" fmla="*/ 1316090379 h 777"/>
              <a:gd name="T10" fmla="*/ 0 60000 65536"/>
              <a:gd name="T11" fmla="*/ 0 60000 65536"/>
              <a:gd name="T12" fmla="*/ 0 60000 65536"/>
              <a:gd name="T13" fmla="*/ 0 60000 65536"/>
              <a:gd name="T14" fmla="*/ 0 60000 65536"/>
              <a:gd name="T15" fmla="*/ 0 w 504"/>
              <a:gd name="T16" fmla="*/ 0 h 777"/>
              <a:gd name="T17" fmla="*/ 504 w 504"/>
              <a:gd name="T18" fmla="*/ 777 h 777"/>
            </a:gdLst>
            <a:ahLst/>
            <a:cxnLst>
              <a:cxn ang="T10">
                <a:pos x="T0" y="T1"/>
              </a:cxn>
              <a:cxn ang="T11">
                <a:pos x="T2" y="T3"/>
              </a:cxn>
              <a:cxn ang="T12">
                <a:pos x="T4" y="T5"/>
              </a:cxn>
              <a:cxn ang="T13">
                <a:pos x="T6" y="T7"/>
              </a:cxn>
              <a:cxn ang="T14">
                <a:pos x="T8" y="T9"/>
              </a:cxn>
            </a:cxnLst>
            <a:rect l="T15" t="T16" r="T17" b="T18"/>
            <a:pathLst>
              <a:path w="504" h="777">
                <a:moveTo>
                  <a:pt x="402" y="0"/>
                </a:moveTo>
                <a:cubicBezTo>
                  <a:pt x="419" y="46"/>
                  <a:pt x="502" y="205"/>
                  <a:pt x="503" y="284"/>
                </a:cubicBezTo>
                <a:cubicBezTo>
                  <a:pt x="504" y="363"/>
                  <a:pt x="473" y="418"/>
                  <a:pt x="411" y="476"/>
                </a:cubicBezTo>
                <a:cubicBezTo>
                  <a:pt x="349" y="534"/>
                  <a:pt x="196" y="581"/>
                  <a:pt x="128" y="631"/>
                </a:cubicBezTo>
                <a:cubicBezTo>
                  <a:pt x="60" y="681"/>
                  <a:pt x="30" y="729"/>
                  <a:pt x="0" y="777"/>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1" name="Freeform 14">
            <a:extLst>
              <a:ext uri="{FF2B5EF4-FFF2-40B4-BE49-F238E27FC236}">
                <a16:creationId xmlns:a16="http://schemas.microsoft.com/office/drawing/2014/main" xmlns="" id="{A889F33A-829D-49D6-AB55-ABE1857E8B88}"/>
              </a:ext>
            </a:extLst>
          </p:cNvPr>
          <p:cNvSpPr>
            <a:spLocks/>
          </p:cNvSpPr>
          <p:nvPr/>
        </p:nvSpPr>
        <p:spPr bwMode="auto">
          <a:xfrm>
            <a:off x="4451350" y="2622550"/>
            <a:ext cx="2974975" cy="444500"/>
          </a:xfrm>
          <a:custGeom>
            <a:avLst/>
            <a:gdLst>
              <a:gd name="T0" fmla="*/ 0 w 2048"/>
              <a:gd name="T1" fmla="*/ 711778297 h 226"/>
              <a:gd name="T2" fmla="*/ 335508256 w 2048"/>
              <a:gd name="T3" fmla="*/ 506755555 h 226"/>
              <a:gd name="T4" fmla="*/ 772302343 w 2048"/>
              <a:gd name="T5" fmla="*/ 711778297 h 226"/>
              <a:gd name="T6" fmla="*/ 1194325878 w 2048"/>
              <a:gd name="T7" fmla="*/ 800751045 h 226"/>
              <a:gd name="T8" fmla="*/ 1580478683 w 2048"/>
              <a:gd name="T9" fmla="*/ 684699207 h 226"/>
              <a:gd name="T10" fmla="*/ 2002500766 w 2048"/>
              <a:gd name="T11" fmla="*/ 858775981 h 226"/>
              <a:gd name="T12" fmla="*/ 2147483647 w 2048"/>
              <a:gd name="T13" fmla="*/ 773671955 h 226"/>
              <a:gd name="T14" fmla="*/ 2147483647 w 2048"/>
              <a:gd name="T15" fmla="*/ 653753361 h 226"/>
              <a:gd name="T16" fmla="*/ 2147483647 w 2048"/>
              <a:gd name="T17" fmla="*/ 618936826 h 226"/>
              <a:gd name="T18" fmla="*/ 2147483647 w 2048"/>
              <a:gd name="T19" fmla="*/ 568649336 h 226"/>
              <a:gd name="T20" fmla="*/ 2147483647 w 2048"/>
              <a:gd name="T21" fmla="*/ 247574694 h 226"/>
              <a:gd name="T22" fmla="*/ 2147483647 w 2048"/>
              <a:gd name="T23" fmla="*/ 394572439 h 226"/>
              <a:gd name="T24" fmla="*/ 2147483647 w 2048"/>
              <a:gd name="T25" fmla="*/ 189549758 h 226"/>
              <a:gd name="T26" fmla="*/ 2147483647 w 2048"/>
              <a:gd name="T27" fmla="*/ 394572439 h 226"/>
              <a:gd name="T28" fmla="*/ 2147483647 w 2048"/>
              <a:gd name="T29" fmla="*/ 15472927 h 226"/>
              <a:gd name="T30" fmla="*/ 2147483647 w 2048"/>
              <a:gd name="T31" fmla="*/ 479676465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8"/>
              <a:gd name="T49" fmla="*/ 0 h 226"/>
              <a:gd name="T50" fmla="*/ 2048 w 2048"/>
              <a:gd name="T51" fmla="*/ 226 h 2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8" h="226">
                <a:moveTo>
                  <a:pt x="0" y="184"/>
                </a:moveTo>
                <a:cubicBezTo>
                  <a:pt x="49" y="158"/>
                  <a:pt x="98" y="131"/>
                  <a:pt x="159" y="131"/>
                </a:cubicBezTo>
                <a:cubicBezTo>
                  <a:pt x="220" y="131"/>
                  <a:pt x="298" y="172"/>
                  <a:pt x="366" y="184"/>
                </a:cubicBezTo>
                <a:cubicBezTo>
                  <a:pt x="434" y="196"/>
                  <a:pt x="502" y="208"/>
                  <a:pt x="566" y="207"/>
                </a:cubicBezTo>
                <a:cubicBezTo>
                  <a:pt x="629" y="206"/>
                  <a:pt x="685" y="174"/>
                  <a:pt x="749" y="177"/>
                </a:cubicBezTo>
                <a:cubicBezTo>
                  <a:pt x="813" y="179"/>
                  <a:pt x="881" y="218"/>
                  <a:pt x="949" y="222"/>
                </a:cubicBezTo>
                <a:cubicBezTo>
                  <a:pt x="1017" y="226"/>
                  <a:pt x="1090" y="209"/>
                  <a:pt x="1155" y="200"/>
                </a:cubicBezTo>
                <a:cubicBezTo>
                  <a:pt x="1221" y="191"/>
                  <a:pt x="1286" y="176"/>
                  <a:pt x="1339" y="169"/>
                </a:cubicBezTo>
                <a:cubicBezTo>
                  <a:pt x="1392" y="162"/>
                  <a:pt x="1424" y="164"/>
                  <a:pt x="1474" y="160"/>
                </a:cubicBezTo>
                <a:cubicBezTo>
                  <a:pt x="1524" y="156"/>
                  <a:pt x="1596" y="163"/>
                  <a:pt x="1642" y="147"/>
                </a:cubicBezTo>
                <a:cubicBezTo>
                  <a:pt x="1688" y="131"/>
                  <a:pt x="1714" y="71"/>
                  <a:pt x="1750" y="64"/>
                </a:cubicBezTo>
                <a:cubicBezTo>
                  <a:pt x="1786" y="57"/>
                  <a:pt x="1827" y="104"/>
                  <a:pt x="1857" y="102"/>
                </a:cubicBezTo>
                <a:cubicBezTo>
                  <a:pt x="1887" y="100"/>
                  <a:pt x="1909" y="49"/>
                  <a:pt x="1929" y="49"/>
                </a:cubicBezTo>
                <a:cubicBezTo>
                  <a:pt x="1949" y="49"/>
                  <a:pt x="1962" y="109"/>
                  <a:pt x="1977" y="102"/>
                </a:cubicBezTo>
                <a:cubicBezTo>
                  <a:pt x="1991" y="95"/>
                  <a:pt x="2004" y="0"/>
                  <a:pt x="2017" y="4"/>
                </a:cubicBezTo>
                <a:cubicBezTo>
                  <a:pt x="2029" y="8"/>
                  <a:pt x="2043" y="105"/>
                  <a:pt x="2048" y="1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2" name="Freeform 15">
            <a:extLst>
              <a:ext uri="{FF2B5EF4-FFF2-40B4-BE49-F238E27FC236}">
                <a16:creationId xmlns:a16="http://schemas.microsoft.com/office/drawing/2014/main" xmlns="" id="{C04271D1-8AEA-4922-9820-B7221C2A8374}"/>
              </a:ext>
            </a:extLst>
          </p:cNvPr>
          <p:cNvSpPr>
            <a:spLocks/>
          </p:cNvSpPr>
          <p:nvPr/>
        </p:nvSpPr>
        <p:spPr bwMode="auto">
          <a:xfrm>
            <a:off x="6789738" y="1135063"/>
            <a:ext cx="617537" cy="1600200"/>
          </a:xfrm>
          <a:custGeom>
            <a:avLst/>
            <a:gdLst>
              <a:gd name="T0" fmla="*/ 624143942 w 611"/>
              <a:gd name="T1" fmla="*/ 2058392150 h 1244"/>
              <a:gd name="T2" fmla="*/ 587369679 w 611"/>
              <a:gd name="T3" fmla="*/ 1649691712 h 1244"/>
              <a:gd name="T4" fmla="*/ 428013738 w 611"/>
              <a:gd name="T5" fmla="*/ 1302214014 h 1244"/>
              <a:gd name="T6" fmla="*/ 418819414 w 611"/>
              <a:gd name="T7" fmla="*/ 967974300 h 1244"/>
              <a:gd name="T8" fmla="*/ 409626101 w 611"/>
              <a:gd name="T9" fmla="*/ 787616137 h 1244"/>
              <a:gd name="T10" fmla="*/ 325862446 w 611"/>
              <a:gd name="T11" fmla="*/ 741286249 h 1244"/>
              <a:gd name="T12" fmla="*/ 110322821 w 611"/>
              <a:gd name="T13" fmla="*/ 817399912 h 1244"/>
              <a:gd name="T14" fmla="*/ 17365829 w 611"/>
              <a:gd name="T15" fmla="*/ 529489925 h 1244"/>
              <a:gd name="T16" fmla="*/ 8172510 w 611"/>
              <a:gd name="T17" fmla="*/ 152228653 h 1244"/>
              <a:gd name="T18" fmla="*/ 44946787 w 611"/>
              <a:gd name="T19" fmla="*/ 0 h 1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1"/>
              <a:gd name="T31" fmla="*/ 0 h 1244"/>
              <a:gd name="T32" fmla="*/ 611 w 611"/>
              <a:gd name="T33" fmla="*/ 1244 h 1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1" h="1244">
                <a:moveTo>
                  <a:pt x="611" y="1244"/>
                </a:moveTo>
                <a:cubicBezTo>
                  <a:pt x="609" y="1158"/>
                  <a:pt x="607" y="1073"/>
                  <a:pt x="575" y="997"/>
                </a:cubicBezTo>
                <a:cubicBezTo>
                  <a:pt x="543" y="921"/>
                  <a:pt x="446" y="855"/>
                  <a:pt x="419" y="787"/>
                </a:cubicBezTo>
                <a:cubicBezTo>
                  <a:pt x="392" y="719"/>
                  <a:pt x="413" y="637"/>
                  <a:pt x="410" y="585"/>
                </a:cubicBezTo>
                <a:cubicBezTo>
                  <a:pt x="407" y="533"/>
                  <a:pt x="416" y="499"/>
                  <a:pt x="401" y="476"/>
                </a:cubicBezTo>
                <a:cubicBezTo>
                  <a:pt x="386" y="453"/>
                  <a:pt x="368" y="445"/>
                  <a:pt x="319" y="448"/>
                </a:cubicBezTo>
                <a:cubicBezTo>
                  <a:pt x="270" y="451"/>
                  <a:pt x="158" y="515"/>
                  <a:pt x="108" y="494"/>
                </a:cubicBezTo>
                <a:cubicBezTo>
                  <a:pt x="58" y="473"/>
                  <a:pt x="34" y="387"/>
                  <a:pt x="17" y="320"/>
                </a:cubicBezTo>
                <a:cubicBezTo>
                  <a:pt x="0" y="253"/>
                  <a:pt x="4" y="145"/>
                  <a:pt x="8" y="92"/>
                </a:cubicBezTo>
                <a:cubicBezTo>
                  <a:pt x="12" y="39"/>
                  <a:pt x="28" y="19"/>
                  <a:pt x="44"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3" name="Freeform 16">
            <a:extLst>
              <a:ext uri="{FF2B5EF4-FFF2-40B4-BE49-F238E27FC236}">
                <a16:creationId xmlns:a16="http://schemas.microsoft.com/office/drawing/2014/main" xmlns="" id="{D367E1D1-E1F3-4C3C-B7E0-C64400C8E895}"/>
              </a:ext>
            </a:extLst>
          </p:cNvPr>
          <p:cNvSpPr>
            <a:spLocks/>
          </p:cNvSpPr>
          <p:nvPr/>
        </p:nvSpPr>
        <p:spPr bwMode="auto">
          <a:xfrm>
            <a:off x="1031875" y="1884363"/>
            <a:ext cx="455613" cy="211137"/>
          </a:xfrm>
          <a:custGeom>
            <a:avLst/>
            <a:gdLst>
              <a:gd name="T0" fmla="*/ 630951932 w 329"/>
              <a:gd name="T1" fmla="*/ 275177958 h 162"/>
              <a:gd name="T2" fmla="*/ 473693494 w 329"/>
              <a:gd name="T3" fmla="*/ 40767682 h 162"/>
              <a:gd name="T4" fmla="*/ 122738539 w 329"/>
              <a:gd name="T5" fmla="*/ 25479805 h 162"/>
              <a:gd name="T6" fmla="*/ 0 w 329"/>
              <a:gd name="T7" fmla="*/ 40767682 h 162"/>
              <a:gd name="T8" fmla="*/ 0 60000 65536"/>
              <a:gd name="T9" fmla="*/ 0 60000 65536"/>
              <a:gd name="T10" fmla="*/ 0 60000 65536"/>
              <a:gd name="T11" fmla="*/ 0 60000 65536"/>
              <a:gd name="T12" fmla="*/ 0 w 329"/>
              <a:gd name="T13" fmla="*/ 0 h 162"/>
              <a:gd name="T14" fmla="*/ 329 w 329"/>
              <a:gd name="T15" fmla="*/ 162 h 162"/>
            </a:gdLst>
            <a:ahLst/>
            <a:cxnLst>
              <a:cxn ang="T8">
                <a:pos x="T0" y="T1"/>
              </a:cxn>
              <a:cxn ang="T9">
                <a:pos x="T2" y="T3"/>
              </a:cxn>
              <a:cxn ang="T10">
                <a:pos x="T4" y="T5"/>
              </a:cxn>
              <a:cxn ang="T11">
                <a:pos x="T6" y="T7"/>
              </a:cxn>
            </a:cxnLst>
            <a:rect l="T12" t="T13" r="T14" b="T15"/>
            <a:pathLst>
              <a:path w="329" h="162">
                <a:moveTo>
                  <a:pt x="329" y="162"/>
                </a:moveTo>
                <a:cubicBezTo>
                  <a:pt x="310" y="105"/>
                  <a:pt x="291" y="48"/>
                  <a:pt x="247" y="24"/>
                </a:cubicBezTo>
                <a:cubicBezTo>
                  <a:pt x="203" y="0"/>
                  <a:pt x="105" y="15"/>
                  <a:pt x="64" y="15"/>
                </a:cubicBezTo>
                <a:cubicBezTo>
                  <a:pt x="23" y="15"/>
                  <a:pt x="11" y="19"/>
                  <a:pt x="0" y="24"/>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4" name="Freeform 17">
            <a:extLst>
              <a:ext uri="{FF2B5EF4-FFF2-40B4-BE49-F238E27FC236}">
                <a16:creationId xmlns:a16="http://schemas.microsoft.com/office/drawing/2014/main" xmlns="" id="{3951FCA7-9049-4F32-9773-F5EA5359F3FA}"/>
              </a:ext>
            </a:extLst>
          </p:cNvPr>
          <p:cNvSpPr>
            <a:spLocks/>
          </p:cNvSpPr>
          <p:nvPr/>
        </p:nvSpPr>
        <p:spPr bwMode="auto">
          <a:xfrm>
            <a:off x="5614988" y="763588"/>
            <a:ext cx="614362" cy="363537"/>
          </a:xfrm>
          <a:custGeom>
            <a:avLst/>
            <a:gdLst>
              <a:gd name="T0" fmla="*/ 0 w 444"/>
              <a:gd name="T1" fmla="*/ 107884792 h 280"/>
              <a:gd name="T2" fmla="*/ 541838250 w 444"/>
              <a:gd name="T3" fmla="*/ 431540465 h 280"/>
              <a:gd name="T4" fmla="*/ 804140484 w 444"/>
              <a:gd name="T5" fmla="*/ 353998057 h 280"/>
              <a:gd name="T6" fmla="*/ 821373056 w 444"/>
              <a:gd name="T7" fmla="*/ 0 h 280"/>
              <a:gd name="T8" fmla="*/ 0 60000 65536"/>
              <a:gd name="T9" fmla="*/ 0 60000 65536"/>
              <a:gd name="T10" fmla="*/ 0 60000 65536"/>
              <a:gd name="T11" fmla="*/ 0 60000 65536"/>
              <a:gd name="T12" fmla="*/ 0 w 444"/>
              <a:gd name="T13" fmla="*/ 0 h 280"/>
              <a:gd name="T14" fmla="*/ 444 w 444"/>
              <a:gd name="T15" fmla="*/ 280 h 280"/>
            </a:gdLst>
            <a:ahLst/>
            <a:cxnLst>
              <a:cxn ang="T8">
                <a:pos x="T0" y="T1"/>
              </a:cxn>
              <a:cxn ang="T9">
                <a:pos x="T2" y="T3"/>
              </a:cxn>
              <a:cxn ang="T10">
                <a:pos x="T4" y="T5"/>
              </a:cxn>
              <a:cxn ang="T11">
                <a:pos x="T6" y="T7"/>
              </a:cxn>
            </a:cxnLst>
            <a:rect l="T12" t="T13" r="T14" b="T15"/>
            <a:pathLst>
              <a:path w="444" h="280">
                <a:moveTo>
                  <a:pt x="0" y="64"/>
                </a:moveTo>
                <a:cubicBezTo>
                  <a:pt x="106" y="148"/>
                  <a:pt x="213" y="232"/>
                  <a:pt x="283" y="256"/>
                </a:cubicBezTo>
                <a:cubicBezTo>
                  <a:pt x="353" y="280"/>
                  <a:pt x="396" y="253"/>
                  <a:pt x="420" y="210"/>
                </a:cubicBezTo>
                <a:cubicBezTo>
                  <a:pt x="444" y="167"/>
                  <a:pt x="436" y="83"/>
                  <a:pt x="429"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5" name="Freeform 18">
            <a:extLst>
              <a:ext uri="{FF2B5EF4-FFF2-40B4-BE49-F238E27FC236}">
                <a16:creationId xmlns:a16="http://schemas.microsoft.com/office/drawing/2014/main" xmlns="" id="{BBB01793-0022-4252-A84B-F7CD0E83EC5A}"/>
              </a:ext>
            </a:extLst>
          </p:cNvPr>
          <p:cNvSpPr>
            <a:spLocks/>
          </p:cNvSpPr>
          <p:nvPr/>
        </p:nvSpPr>
        <p:spPr bwMode="auto">
          <a:xfrm>
            <a:off x="830263" y="666750"/>
            <a:ext cx="5772150" cy="1590675"/>
          </a:xfrm>
          <a:custGeom>
            <a:avLst/>
            <a:gdLst>
              <a:gd name="T0" fmla="*/ 2147483647 w 4169"/>
              <a:gd name="T1" fmla="*/ 835674044 h 1223"/>
              <a:gd name="T2" fmla="*/ 2147483647 w 4169"/>
              <a:gd name="T3" fmla="*/ 1825288429 h 1223"/>
              <a:gd name="T4" fmla="*/ 2147483647 w 4169"/>
              <a:gd name="T5" fmla="*/ 1840513641 h 1223"/>
              <a:gd name="T6" fmla="*/ 2147483647 w 4169"/>
              <a:gd name="T7" fmla="*/ 1656122876 h 1223"/>
              <a:gd name="T8" fmla="*/ 2147483647 w 4169"/>
              <a:gd name="T9" fmla="*/ 1424366954 h 1223"/>
              <a:gd name="T10" fmla="*/ 2147483647 w 4169"/>
              <a:gd name="T11" fmla="*/ 1253510253 h 1223"/>
              <a:gd name="T12" fmla="*/ 2147483647 w 4169"/>
              <a:gd name="T13" fmla="*/ 1130020336 h 1223"/>
              <a:gd name="T14" fmla="*/ 2147483647 w 4169"/>
              <a:gd name="T15" fmla="*/ 1253510253 h 1223"/>
              <a:gd name="T16" fmla="*/ 2147483647 w 4169"/>
              <a:gd name="T17" fmla="*/ 1563082083 h 1223"/>
              <a:gd name="T18" fmla="*/ 2147483647 w 4169"/>
              <a:gd name="T19" fmla="*/ 1903104011 h 1223"/>
              <a:gd name="T20" fmla="*/ 2068391317 w 4169"/>
              <a:gd name="T21" fmla="*/ 1732247635 h 1223"/>
              <a:gd name="T22" fmla="*/ 1717589031 w 4169"/>
              <a:gd name="T23" fmla="*/ 1563082083 h 1223"/>
              <a:gd name="T24" fmla="*/ 1278607814 w 4169"/>
              <a:gd name="T25" fmla="*/ 1640897664 h 1223"/>
              <a:gd name="T26" fmla="*/ 893300022 w 4169"/>
              <a:gd name="T27" fmla="*/ 1794838005 h 1223"/>
              <a:gd name="T28" fmla="*/ 0 w 4169"/>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9"/>
              <a:gd name="T46" fmla="*/ 0 h 1223"/>
              <a:gd name="T47" fmla="*/ 4169 w 4169"/>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9" h="1223">
                <a:moveTo>
                  <a:pt x="4169" y="494"/>
                </a:moveTo>
                <a:cubicBezTo>
                  <a:pt x="4053" y="592"/>
                  <a:pt x="3643" y="980"/>
                  <a:pt x="3465" y="1079"/>
                </a:cubicBezTo>
                <a:cubicBezTo>
                  <a:pt x="3287" y="1178"/>
                  <a:pt x="3213" y="1105"/>
                  <a:pt x="3099" y="1088"/>
                </a:cubicBezTo>
                <a:cubicBezTo>
                  <a:pt x="2985" y="1071"/>
                  <a:pt x="2880" y="1020"/>
                  <a:pt x="2779" y="979"/>
                </a:cubicBezTo>
                <a:cubicBezTo>
                  <a:pt x="2678" y="938"/>
                  <a:pt x="2584" y="882"/>
                  <a:pt x="2496" y="842"/>
                </a:cubicBezTo>
                <a:cubicBezTo>
                  <a:pt x="2408" y="802"/>
                  <a:pt x="2319" y="770"/>
                  <a:pt x="2249" y="741"/>
                </a:cubicBezTo>
                <a:cubicBezTo>
                  <a:pt x="2179" y="712"/>
                  <a:pt x="2177" y="668"/>
                  <a:pt x="2075" y="668"/>
                </a:cubicBezTo>
                <a:cubicBezTo>
                  <a:pt x="1973" y="668"/>
                  <a:pt x="1753" y="698"/>
                  <a:pt x="1636" y="741"/>
                </a:cubicBezTo>
                <a:cubicBezTo>
                  <a:pt x="1519" y="784"/>
                  <a:pt x="1453" y="860"/>
                  <a:pt x="1371" y="924"/>
                </a:cubicBezTo>
                <a:cubicBezTo>
                  <a:pt x="1289" y="988"/>
                  <a:pt x="1192" y="1108"/>
                  <a:pt x="1143" y="1125"/>
                </a:cubicBezTo>
                <a:cubicBezTo>
                  <a:pt x="1094" y="1142"/>
                  <a:pt x="1120" y="1057"/>
                  <a:pt x="1079" y="1024"/>
                </a:cubicBezTo>
                <a:cubicBezTo>
                  <a:pt x="1038" y="991"/>
                  <a:pt x="965" y="933"/>
                  <a:pt x="896" y="924"/>
                </a:cubicBezTo>
                <a:cubicBezTo>
                  <a:pt x="827" y="915"/>
                  <a:pt x="739" y="947"/>
                  <a:pt x="667" y="970"/>
                </a:cubicBezTo>
                <a:cubicBezTo>
                  <a:pt x="595" y="993"/>
                  <a:pt x="577" y="1223"/>
                  <a:pt x="466" y="1061"/>
                </a:cubicBezTo>
                <a:cubicBezTo>
                  <a:pt x="355" y="899"/>
                  <a:pt x="97" y="221"/>
                  <a:pt x="0" y="0"/>
                </a:cubicBezTo>
              </a:path>
            </a:pathLst>
          </a:custGeom>
          <a:solidFill>
            <a:schemeClr val="hlink"/>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6" name="Freeform 19">
            <a:extLst>
              <a:ext uri="{FF2B5EF4-FFF2-40B4-BE49-F238E27FC236}">
                <a16:creationId xmlns:a16="http://schemas.microsoft.com/office/drawing/2014/main" xmlns="" id="{FF47A53A-95CE-4E23-A5CC-AFC05A8AB49E}"/>
              </a:ext>
            </a:extLst>
          </p:cNvPr>
          <p:cNvSpPr>
            <a:spLocks/>
          </p:cNvSpPr>
          <p:nvPr/>
        </p:nvSpPr>
        <p:spPr bwMode="auto">
          <a:xfrm>
            <a:off x="1438275" y="714375"/>
            <a:ext cx="3573463" cy="1046163"/>
          </a:xfrm>
          <a:custGeom>
            <a:avLst/>
            <a:gdLst>
              <a:gd name="T0" fmla="*/ 2147483647 w 2581"/>
              <a:gd name="T1" fmla="*/ 0 h 804"/>
              <a:gd name="T2" fmla="*/ 2147483647 w 2581"/>
              <a:gd name="T3" fmla="*/ 402961469 h 804"/>
              <a:gd name="T4" fmla="*/ 2147483647 w 2581"/>
              <a:gd name="T5" fmla="*/ 665394761 h 804"/>
              <a:gd name="T6" fmla="*/ 2147483647 w 2581"/>
              <a:gd name="T7" fmla="*/ 604442773 h 804"/>
              <a:gd name="T8" fmla="*/ 2147483647 w 2581"/>
              <a:gd name="T9" fmla="*/ 712801447 h 804"/>
              <a:gd name="T10" fmla="*/ 2147483647 w 2581"/>
              <a:gd name="T11" fmla="*/ 866874926 h 804"/>
              <a:gd name="T12" fmla="*/ 1926498033 w 2581"/>
              <a:gd name="T13" fmla="*/ 1037879585 h 804"/>
              <a:gd name="T14" fmla="*/ 1207655933 w 2581"/>
              <a:gd name="T15" fmla="*/ 1237668031 h 804"/>
              <a:gd name="T16" fmla="*/ 613411656 w 2581"/>
              <a:gd name="T17" fmla="*/ 1330788221 h 804"/>
              <a:gd name="T18" fmla="*/ 0 w 2581"/>
              <a:gd name="T19" fmla="*/ 1053117908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1"/>
              <a:gd name="T31" fmla="*/ 0 h 804"/>
              <a:gd name="T32" fmla="*/ 2581 w 2581"/>
              <a:gd name="T33" fmla="*/ 804 h 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1" h="804">
                <a:moveTo>
                  <a:pt x="2541" y="0"/>
                </a:moveTo>
                <a:cubicBezTo>
                  <a:pt x="2561" y="86"/>
                  <a:pt x="2581" y="173"/>
                  <a:pt x="2578" y="238"/>
                </a:cubicBezTo>
                <a:cubicBezTo>
                  <a:pt x="2575" y="303"/>
                  <a:pt x="2578" y="373"/>
                  <a:pt x="2523" y="393"/>
                </a:cubicBezTo>
                <a:cubicBezTo>
                  <a:pt x="2468" y="413"/>
                  <a:pt x="2360" y="352"/>
                  <a:pt x="2249" y="357"/>
                </a:cubicBezTo>
                <a:cubicBezTo>
                  <a:pt x="2138" y="362"/>
                  <a:pt x="2011" y="395"/>
                  <a:pt x="1856" y="421"/>
                </a:cubicBezTo>
                <a:cubicBezTo>
                  <a:pt x="1701" y="447"/>
                  <a:pt x="1458" y="480"/>
                  <a:pt x="1316" y="512"/>
                </a:cubicBezTo>
                <a:cubicBezTo>
                  <a:pt x="1174" y="544"/>
                  <a:pt x="1119" y="577"/>
                  <a:pt x="1005" y="613"/>
                </a:cubicBezTo>
                <a:cubicBezTo>
                  <a:pt x="891" y="649"/>
                  <a:pt x="744" y="702"/>
                  <a:pt x="630" y="731"/>
                </a:cubicBezTo>
                <a:cubicBezTo>
                  <a:pt x="516" y="760"/>
                  <a:pt x="425" y="804"/>
                  <a:pt x="320" y="786"/>
                </a:cubicBezTo>
                <a:cubicBezTo>
                  <a:pt x="215" y="768"/>
                  <a:pt x="107" y="695"/>
                  <a:pt x="0" y="622"/>
                </a:cubicBezTo>
              </a:path>
            </a:pathLst>
          </a:custGeom>
          <a:solidFill>
            <a:schemeClr val="tx1"/>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7" name="Freeform 20">
            <a:extLst>
              <a:ext uri="{FF2B5EF4-FFF2-40B4-BE49-F238E27FC236}">
                <a16:creationId xmlns:a16="http://schemas.microsoft.com/office/drawing/2014/main" xmlns="" id="{D20341EE-8ADD-4892-8B52-080507091411}"/>
              </a:ext>
            </a:extLst>
          </p:cNvPr>
          <p:cNvSpPr>
            <a:spLocks/>
          </p:cNvSpPr>
          <p:nvPr/>
        </p:nvSpPr>
        <p:spPr bwMode="auto">
          <a:xfrm rot="-717770">
            <a:off x="6215063" y="2881313"/>
            <a:ext cx="357187" cy="539750"/>
          </a:xfrm>
          <a:custGeom>
            <a:avLst/>
            <a:gdLst>
              <a:gd name="T0" fmla="*/ 52806500 w 606"/>
              <a:gd name="T1" fmla="*/ 24721878 h 977"/>
              <a:gd name="T2" fmla="*/ 8337899 w 606"/>
              <a:gd name="T3" fmla="*/ 208762279 h 977"/>
              <a:gd name="T4" fmla="*/ 103876576 w 606"/>
              <a:gd name="T5" fmla="*/ 295441646 h 977"/>
              <a:gd name="T6" fmla="*/ 202194358 w 606"/>
              <a:gd name="T7" fmla="*/ 225548665 h 977"/>
              <a:gd name="T8" fmla="*/ 154598915 w 606"/>
              <a:gd name="T9" fmla="*/ 35709130 h 977"/>
              <a:gd name="T10" fmla="*/ 87895706 w 606"/>
              <a:gd name="T11" fmla="*/ 10682301 h 977"/>
              <a:gd name="T12" fmla="*/ 49680231 w 606"/>
              <a:gd name="T13" fmla="*/ 41508274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8" name="Freeform 21">
            <a:extLst>
              <a:ext uri="{FF2B5EF4-FFF2-40B4-BE49-F238E27FC236}">
                <a16:creationId xmlns:a16="http://schemas.microsoft.com/office/drawing/2014/main" xmlns="" id="{4DF398E0-80CD-4D9D-AA8A-E50C4107CF13}"/>
              </a:ext>
            </a:extLst>
          </p:cNvPr>
          <p:cNvSpPr>
            <a:spLocks/>
          </p:cNvSpPr>
          <p:nvPr/>
        </p:nvSpPr>
        <p:spPr bwMode="auto">
          <a:xfrm rot="-630515">
            <a:off x="6532563" y="2817813"/>
            <a:ext cx="341312" cy="573087"/>
          </a:xfrm>
          <a:custGeom>
            <a:avLst/>
            <a:gdLst>
              <a:gd name="T0" fmla="*/ 48217358 w 606"/>
              <a:gd name="T1" fmla="*/ 27870097 h 977"/>
              <a:gd name="T2" fmla="*/ 7613059 w 606"/>
              <a:gd name="T3" fmla="*/ 235346960 h 977"/>
              <a:gd name="T4" fmla="*/ 94848124 w 606"/>
              <a:gd name="T5" fmla="*/ 333063915 h 977"/>
              <a:gd name="T6" fmla="*/ 184621064 w 606"/>
              <a:gd name="T7" fmla="*/ 254270558 h 977"/>
              <a:gd name="T8" fmla="*/ 141161778 w 606"/>
              <a:gd name="T9" fmla="*/ 40256877 h 977"/>
              <a:gd name="T10" fmla="*/ 80256197 w 606"/>
              <a:gd name="T11" fmla="*/ 12042454 h 977"/>
              <a:gd name="T12" fmla="*/ 45362392 w 606"/>
              <a:gd name="T13" fmla="*/ 46794291 h 977"/>
              <a:gd name="T14" fmla="*/ 0 60000 65536"/>
              <a:gd name="T15" fmla="*/ 0 60000 65536"/>
              <a:gd name="T16" fmla="*/ 0 60000 65536"/>
              <a:gd name="T17" fmla="*/ 0 60000 65536"/>
              <a:gd name="T18" fmla="*/ 0 60000 65536"/>
              <a:gd name="T19" fmla="*/ 0 60000 65536"/>
              <a:gd name="T20" fmla="*/ 0 60000 65536"/>
              <a:gd name="T21" fmla="*/ 0 w 606"/>
              <a:gd name="T22" fmla="*/ 0 h 977"/>
              <a:gd name="T23" fmla="*/ 606 w 606"/>
              <a:gd name="T24" fmla="*/ 977 h 9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977">
                <a:moveTo>
                  <a:pt x="152" y="81"/>
                </a:moveTo>
                <a:cubicBezTo>
                  <a:pt x="76" y="308"/>
                  <a:pt x="0" y="536"/>
                  <a:pt x="24" y="684"/>
                </a:cubicBezTo>
                <a:cubicBezTo>
                  <a:pt x="48" y="832"/>
                  <a:pt x="206" y="959"/>
                  <a:pt x="299" y="968"/>
                </a:cubicBezTo>
                <a:cubicBezTo>
                  <a:pt x="392" y="977"/>
                  <a:pt x="558" y="881"/>
                  <a:pt x="582" y="739"/>
                </a:cubicBezTo>
                <a:cubicBezTo>
                  <a:pt x="606" y="597"/>
                  <a:pt x="500" y="234"/>
                  <a:pt x="445" y="117"/>
                </a:cubicBezTo>
                <a:cubicBezTo>
                  <a:pt x="390" y="0"/>
                  <a:pt x="303" y="32"/>
                  <a:pt x="253" y="35"/>
                </a:cubicBezTo>
                <a:cubicBezTo>
                  <a:pt x="203" y="38"/>
                  <a:pt x="173" y="87"/>
                  <a:pt x="143" y="1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69" name="Freeform 22">
            <a:extLst>
              <a:ext uri="{FF2B5EF4-FFF2-40B4-BE49-F238E27FC236}">
                <a16:creationId xmlns:a16="http://schemas.microsoft.com/office/drawing/2014/main" xmlns="" id="{43DF21B1-D059-4D60-9D8D-33C4D426369A}"/>
              </a:ext>
            </a:extLst>
          </p:cNvPr>
          <p:cNvSpPr>
            <a:spLocks/>
          </p:cNvSpPr>
          <p:nvPr/>
        </p:nvSpPr>
        <p:spPr bwMode="auto">
          <a:xfrm>
            <a:off x="7092950" y="2693988"/>
            <a:ext cx="260350" cy="688975"/>
          </a:xfrm>
          <a:custGeom>
            <a:avLst/>
            <a:gdLst>
              <a:gd name="T0" fmla="*/ 0 w 164"/>
              <a:gd name="T1" fmla="*/ 158769055 h 434"/>
              <a:gd name="T2" fmla="*/ 120967505 w 164"/>
              <a:gd name="T3" fmla="*/ 496471634 h 434"/>
              <a:gd name="T4" fmla="*/ 120967505 w 164"/>
              <a:gd name="T5" fmla="*/ 819051543 h 434"/>
              <a:gd name="T6" fmla="*/ 199093113 w 164"/>
              <a:gd name="T7" fmla="*/ 1066026985 h 434"/>
              <a:gd name="T8" fmla="*/ 299897788 w 164"/>
              <a:gd name="T9" fmla="*/ 987901369 h 434"/>
              <a:gd name="T10" fmla="*/ 400705588 w 164"/>
              <a:gd name="T11" fmla="*/ 630039084 h 434"/>
              <a:gd name="T12" fmla="*/ 378023396 w 164"/>
              <a:gd name="T13" fmla="*/ 347781564 h 434"/>
              <a:gd name="T14" fmla="*/ 201612475 w 164"/>
              <a:gd name="T15" fmla="*/ 32762828 h 434"/>
              <a:gd name="T16" fmla="*/ 5040312 w 164"/>
              <a:gd name="T17" fmla="*/ 153728744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434"/>
              <a:gd name="T29" fmla="*/ 164 w 164"/>
              <a:gd name="T30" fmla="*/ 434 h 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434">
                <a:moveTo>
                  <a:pt x="0" y="63"/>
                </a:moveTo>
                <a:cubicBezTo>
                  <a:pt x="20" y="108"/>
                  <a:pt x="40" y="154"/>
                  <a:pt x="48" y="197"/>
                </a:cubicBezTo>
                <a:cubicBezTo>
                  <a:pt x="56" y="241"/>
                  <a:pt x="43" y="287"/>
                  <a:pt x="48" y="325"/>
                </a:cubicBezTo>
                <a:cubicBezTo>
                  <a:pt x="53" y="363"/>
                  <a:pt x="67" y="411"/>
                  <a:pt x="79" y="423"/>
                </a:cubicBezTo>
                <a:cubicBezTo>
                  <a:pt x="91" y="434"/>
                  <a:pt x="106" y="421"/>
                  <a:pt x="119" y="392"/>
                </a:cubicBezTo>
                <a:cubicBezTo>
                  <a:pt x="132" y="364"/>
                  <a:pt x="154" y="292"/>
                  <a:pt x="159" y="250"/>
                </a:cubicBezTo>
                <a:cubicBezTo>
                  <a:pt x="164" y="207"/>
                  <a:pt x="163" y="177"/>
                  <a:pt x="150" y="138"/>
                </a:cubicBezTo>
                <a:cubicBezTo>
                  <a:pt x="137" y="99"/>
                  <a:pt x="105" y="26"/>
                  <a:pt x="80" y="13"/>
                </a:cubicBezTo>
                <a:cubicBezTo>
                  <a:pt x="55" y="0"/>
                  <a:pt x="18" y="51"/>
                  <a:pt x="2" y="61"/>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0" name="Freeform 23">
            <a:extLst>
              <a:ext uri="{FF2B5EF4-FFF2-40B4-BE49-F238E27FC236}">
                <a16:creationId xmlns:a16="http://schemas.microsoft.com/office/drawing/2014/main" xmlns="" id="{581E3D01-2832-46E6-A253-3638F1483967}"/>
              </a:ext>
            </a:extLst>
          </p:cNvPr>
          <p:cNvSpPr>
            <a:spLocks/>
          </p:cNvSpPr>
          <p:nvPr/>
        </p:nvSpPr>
        <p:spPr bwMode="auto">
          <a:xfrm rot="-318522">
            <a:off x="6840538" y="2744788"/>
            <a:ext cx="334962" cy="619125"/>
          </a:xfrm>
          <a:custGeom>
            <a:avLst/>
            <a:gdLst>
              <a:gd name="T0" fmla="*/ 2782308 w 284"/>
              <a:gd name="T1" fmla="*/ 231797128 h 451"/>
              <a:gd name="T2" fmla="*/ 13910357 w 284"/>
              <a:gd name="T3" fmla="*/ 540861310 h 451"/>
              <a:gd name="T4" fmla="*/ 61208400 w 284"/>
              <a:gd name="T5" fmla="*/ 750044681 h 451"/>
              <a:gd name="T6" fmla="*/ 219791665 w 284"/>
              <a:gd name="T7" fmla="*/ 840501428 h 451"/>
              <a:gd name="T8" fmla="*/ 368638644 w 284"/>
              <a:gd name="T9" fmla="*/ 697277502 h 451"/>
              <a:gd name="T10" fmla="*/ 379766690 w 284"/>
              <a:gd name="T11" fmla="*/ 401405844 h 451"/>
              <a:gd name="T12" fmla="*/ 344989629 w 284"/>
              <a:gd name="T13" fmla="*/ 241219906 h 451"/>
              <a:gd name="T14" fmla="*/ 219791665 w 284"/>
              <a:gd name="T15" fmla="*/ 3769662 h 451"/>
              <a:gd name="T16" fmla="*/ 2782308 w 284"/>
              <a:gd name="T17" fmla="*/ 218606063 h 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451"/>
              <a:gd name="T29" fmla="*/ 284 w 284"/>
              <a:gd name="T30" fmla="*/ 451 h 4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451">
                <a:moveTo>
                  <a:pt x="2" y="123"/>
                </a:moveTo>
                <a:cubicBezTo>
                  <a:pt x="0" y="177"/>
                  <a:pt x="3" y="241"/>
                  <a:pt x="10" y="287"/>
                </a:cubicBezTo>
                <a:cubicBezTo>
                  <a:pt x="17" y="333"/>
                  <a:pt x="20" y="372"/>
                  <a:pt x="44" y="398"/>
                </a:cubicBezTo>
                <a:cubicBezTo>
                  <a:pt x="68" y="424"/>
                  <a:pt x="121" y="451"/>
                  <a:pt x="158" y="446"/>
                </a:cubicBezTo>
                <a:cubicBezTo>
                  <a:pt x="195" y="441"/>
                  <a:pt x="246" y="409"/>
                  <a:pt x="265" y="370"/>
                </a:cubicBezTo>
                <a:cubicBezTo>
                  <a:pt x="284" y="331"/>
                  <a:pt x="276" y="253"/>
                  <a:pt x="273" y="213"/>
                </a:cubicBezTo>
                <a:cubicBezTo>
                  <a:pt x="270" y="173"/>
                  <a:pt x="267" y="163"/>
                  <a:pt x="248" y="128"/>
                </a:cubicBezTo>
                <a:cubicBezTo>
                  <a:pt x="229" y="93"/>
                  <a:pt x="199" y="4"/>
                  <a:pt x="158" y="2"/>
                </a:cubicBezTo>
                <a:cubicBezTo>
                  <a:pt x="117" y="0"/>
                  <a:pt x="34" y="92"/>
                  <a:pt x="2" y="11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1" name="Freeform 24">
            <a:extLst>
              <a:ext uri="{FF2B5EF4-FFF2-40B4-BE49-F238E27FC236}">
                <a16:creationId xmlns:a16="http://schemas.microsoft.com/office/drawing/2014/main" xmlns="" id="{F1D4D804-EE78-4E65-88B6-99B187D4D4D5}"/>
              </a:ext>
            </a:extLst>
          </p:cNvPr>
          <p:cNvSpPr>
            <a:spLocks/>
          </p:cNvSpPr>
          <p:nvPr/>
        </p:nvSpPr>
        <p:spPr bwMode="auto">
          <a:xfrm>
            <a:off x="4886325" y="2914650"/>
            <a:ext cx="676275" cy="527050"/>
          </a:xfrm>
          <a:custGeom>
            <a:avLst/>
            <a:gdLst>
              <a:gd name="T0" fmla="*/ 181451248 w 426"/>
              <a:gd name="T1" fmla="*/ 0 h 332"/>
              <a:gd name="T2" fmla="*/ 15120939 w 426"/>
              <a:gd name="T3" fmla="*/ 378023398 h 332"/>
              <a:gd name="T4" fmla="*/ 90725624 w 426"/>
              <a:gd name="T5" fmla="*/ 695563068 h 332"/>
              <a:gd name="T6" fmla="*/ 287297829 w 426"/>
              <a:gd name="T7" fmla="*/ 831651455 h 332"/>
              <a:gd name="T8" fmla="*/ 514111926 w 426"/>
              <a:gd name="T9" fmla="*/ 665321204 h 332"/>
              <a:gd name="T10" fmla="*/ 632558442 w 426"/>
              <a:gd name="T11" fmla="*/ 735885553 h 332"/>
              <a:gd name="T12" fmla="*/ 854333915 w 426"/>
              <a:gd name="T13" fmla="*/ 761087106 h 332"/>
              <a:gd name="T14" fmla="*/ 977820742 w 426"/>
              <a:gd name="T15" fmla="*/ 589716544 h 332"/>
              <a:gd name="T16" fmla="*/ 1058465719 w 426"/>
              <a:gd name="T17" fmla="*/ 423386293 h 332"/>
              <a:gd name="T18" fmla="*/ 879535470 w 426"/>
              <a:gd name="T19" fmla="*/ 57962803 h 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32"/>
              <a:gd name="T32" fmla="*/ 426 w 426"/>
              <a:gd name="T33" fmla="*/ 332 h 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32">
                <a:moveTo>
                  <a:pt x="72" y="0"/>
                </a:moveTo>
                <a:cubicBezTo>
                  <a:pt x="60" y="25"/>
                  <a:pt x="12" y="104"/>
                  <a:pt x="6" y="150"/>
                </a:cubicBezTo>
                <a:cubicBezTo>
                  <a:pt x="0" y="196"/>
                  <a:pt x="18" y="246"/>
                  <a:pt x="36" y="276"/>
                </a:cubicBezTo>
                <a:cubicBezTo>
                  <a:pt x="54" y="306"/>
                  <a:pt x="86" y="332"/>
                  <a:pt x="114" y="330"/>
                </a:cubicBezTo>
                <a:cubicBezTo>
                  <a:pt x="142" y="328"/>
                  <a:pt x="181" y="270"/>
                  <a:pt x="204" y="264"/>
                </a:cubicBezTo>
                <a:cubicBezTo>
                  <a:pt x="227" y="258"/>
                  <a:pt x="229" y="286"/>
                  <a:pt x="251" y="292"/>
                </a:cubicBezTo>
                <a:cubicBezTo>
                  <a:pt x="273" y="298"/>
                  <a:pt x="316" y="312"/>
                  <a:pt x="339" y="302"/>
                </a:cubicBezTo>
                <a:cubicBezTo>
                  <a:pt x="362" y="292"/>
                  <a:pt x="374" y="256"/>
                  <a:pt x="388" y="234"/>
                </a:cubicBezTo>
                <a:cubicBezTo>
                  <a:pt x="402" y="212"/>
                  <a:pt x="426" y="203"/>
                  <a:pt x="420" y="168"/>
                </a:cubicBezTo>
                <a:cubicBezTo>
                  <a:pt x="414" y="133"/>
                  <a:pt x="364" y="53"/>
                  <a:pt x="349" y="23"/>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2" name="Freeform 25">
            <a:extLst>
              <a:ext uri="{FF2B5EF4-FFF2-40B4-BE49-F238E27FC236}">
                <a16:creationId xmlns:a16="http://schemas.microsoft.com/office/drawing/2014/main" xmlns="" id="{4DEE3D93-BA3F-4AA7-94C5-0C21852129F2}"/>
              </a:ext>
            </a:extLst>
          </p:cNvPr>
          <p:cNvSpPr>
            <a:spLocks/>
          </p:cNvSpPr>
          <p:nvPr/>
        </p:nvSpPr>
        <p:spPr bwMode="auto">
          <a:xfrm>
            <a:off x="5567363" y="2903538"/>
            <a:ext cx="693737" cy="554037"/>
          </a:xfrm>
          <a:custGeom>
            <a:avLst/>
            <a:gdLst>
              <a:gd name="T0" fmla="*/ 100806174 w 437"/>
              <a:gd name="T1" fmla="*/ 0 h 349"/>
              <a:gd name="T2" fmla="*/ 10080618 w 437"/>
              <a:gd name="T3" fmla="*/ 483869593 h 349"/>
              <a:gd name="T4" fmla="*/ 158768941 w 437"/>
              <a:gd name="T5" fmla="*/ 743444567 h 349"/>
              <a:gd name="T6" fmla="*/ 370461904 w 437"/>
              <a:gd name="T7" fmla="*/ 864412114 h 349"/>
              <a:gd name="T8" fmla="*/ 567033994 w 437"/>
              <a:gd name="T9" fmla="*/ 652719056 h 349"/>
              <a:gd name="T10" fmla="*/ 854331717 w 437"/>
              <a:gd name="T11" fmla="*/ 834170277 h 349"/>
              <a:gd name="T12" fmla="*/ 1081145553 w 437"/>
              <a:gd name="T13" fmla="*/ 516630789 h 349"/>
              <a:gd name="T14" fmla="*/ 977820044 w 437"/>
              <a:gd name="T15" fmla="*/ 90725536 h 349"/>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49"/>
              <a:gd name="T26" fmla="*/ 437 w 437"/>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49">
                <a:moveTo>
                  <a:pt x="40" y="0"/>
                </a:moveTo>
                <a:cubicBezTo>
                  <a:pt x="34" y="32"/>
                  <a:pt x="0" y="143"/>
                  <a:pt x="4" y="192"/>
                </a:cubicBezTo>
                <a:cubicBezTo>
                  <a:pt x="8" y="241"/>
                  <a:pt x="39" y="270"/>
                  <a:pt x="63" y="295"/>
                </a:cubicBezTo>
                <a:cubicBezTo>
                  <a:pt x="87" y="320"/>
                  <a:pt x="120" y="349"/>
                  <a:pt x="147" y="343"/>
                </a:cubicBezTo>
                <a:cubicBezTo>
                  <a:pt x="174" y="337"/>
                  <a:pt x="193" y="261"/>
                  <a:pt x="225" y="259"/>
                </a:cubicBezTo>
                <a:cubicBezTo>
                  <a:pt x="257" y="257"/>
                  <a:pt x="305" y="340"/>
                  <a:pt x="339" y="331"/>
                </a:cubicBezTo>
                <a:cubicBezTo>
                  <a:pt x="373" y="322"/>
                  <a:pt x="421" y="254"/>
                  <a:pt x="429" y="205"/>
                </a:cubicBezTo>
                <a:cubicBezTo>
                  <a:pt x="437" y="156"/>
                  <a:pt x="397" y="71"/>
                  <a:pt x="388" y="36"/>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3" name="Freeform 26">
            <a:extLst>
              <a:ext uri="{FF2B5EF4-FFF2-40B4-BE49-F238E27FC236}">
                <a16:creationId xmlns:a16="http://schemas.microsoft.com/office/drawing/2014/main" xmlns="" id="{32AB20DA-AB4A-43CA-9C7F-B536830BD20B}"/>
              </a:ext>
            </a:extLst>
          </p:cNvPr>
          <p:cNvSpPr>
            <a:spLocks/>
          </p:cNvSpPr>
          <p:nvPr/>
        </p:nvSpPr>
        <p:spPr bwMode="auto">
          <a:xfrm rot="-354739">
            <a:off x="7281863" y="2557463"/>
            <a:ext cx="265112" cy="800100"/>
          </a:xfrm>
          <a:custGeom>
            <a:avLst/>
            <a:gdLst>
              <a:gd name="T0" fmla="*/ 0 w 179"/>
              <a:gd name="T1" fmla="*/ 1171873563 h 504"/>
              <a:gd name="T2" fmla="*/ 173292890 w 179"/>
              <a:gd name="T3" fmla="*/ 1229836349 h 504"/>
              <a:gd name="T4" fmla="*/ 315874268 w 179"/>
              <a:gd name="T5" fmla="*/ 927417672 h 504"/>
              <a:gd name="T6" fmla="*/ 350972715 w 179"/>
              <a:gd name="T7" fmla="*/ 491431342 h 504"/>
              <a:gd name="T8" fmla="*/ 59226616 w 179"/>
              <a:gd name="T9" fmla="*/ 113407847 h 504"/>
              <a:gd name="T10" fmla="*/ 6580406 w 179"/>
              <a:gd name="T11" fmla="*/ 1171873563 h 504"/>
              <a:gd name="T12" fmla="*/ 0 60000 65536"/>
              <a:gd name="T13" fmla="*/ 0 60000 65536"/>
              <a:gd name="T14" fmla="*/ 0 60000 65536"/>
              <a:gd name="T15" fmla="*/ 0 60000 65536"/>
              <a:gd name="T16" fmla="*/ 0 60000 65536"/>
              <a:gd name="T17" fmla="*/ 0 60000 65536"/>
              <a:gd name="T18" fmla="*/ 0 w 179"/>
              <a:gd name="T19" fmla="*/ 0 h 504"/>
              <a:gd name="T20" fmla="*/ 179 w 179"/>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179" h="504">
                <a:moveTo>
                  <a:pt x="0" y="465"/>
                </a:moveTo>
                <a:cubicBezTo>
                  <a:pt x="28" y="484"/>
                  <a:pt x="56" y="504"/>
                  <a:pt x="79" y="488"/>
                </a:cubicBezTo>
                <a:cubicBezTo>
                  <a:pt x="103" y="471"/>
                  <a:pt x="131" y="416"/>
                  <a:pt x="144" y="368"/>
                </a:cubicBezTo>
                <a:cubicBezTo>
                  <a:pt x="157" y="320"/>
                  <a:pt x="179" y="249"/>
                  <a:pt x="160" y="195"/>
                </a:cubicBezTo>
                <a:cubicBezTo>
                  <a:pt x="141" y="141"/>
                  <a:pt x="53" y="0"/>
                  <a:pt x="27" y="45"/>
                </a:cubicBezTo>
                <a:cubicBezTo>
                  <a:pt x="1" y="90"/>
                  <a:pt x="8" y="377"/>
                  <a:pt x="3" y="465"/>
                </a:cubicBezTo>
              </a:path>
            </a:pathLst>
          </a:custGeom>
          <a:solidFill>
            <a:srgbClr val="F5F58F"/>
          </a:solidFill>
          <a:ln w="9525">
            <a:solidFill>
              <a:schemeClr val="bg2"/>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4" name="Freeform 27">
            <a:extLst>
              <a:ext uri="{FF2B5EF4-FFF2-40B4-BE49-F238E27FC236}">
                <a16:creationId xmlns:a16="http://schemas.microsoft.com/office/drawing/2014/main" xmlns="" id="{9C9C8290-A088-4E5E-BCEE-5BFC0ACAE2DC}"/>
              </a:ext>
            </a:extLst>
          </p:cNvPr>
          <p:cNvSpPr>
            <a:spLocks/>
          </p:cNvSpPr>
          <p:nvPr/>
        </p:nvSpPr>
        <p:spPr bwMode="auto">
          <a:xfrm>
            <a:off x="6686550" y="3101975"/>
            <a:ext cx="920750" cy="2041525"/>
          </a:xfrm>
          <a:custGeom>
            <a:avLst/>
            <a:gdLst>
              <a:gd name="T0" fmla="*/ 0 w 580"/>
              <a:gd name="T1" fmla="*/ 2147483647 h 1286"/>
              <a:gd name="T2" fmla="*/ 997981852 w 580"/>
              <a:gd name="T3" fmla="*/ 1849794779 h 1286"/>
              <a:gd name="T4" fmla="*/ 1461690407 w 580"/>
              <a:gd name="T5" fmla="*/ 0 h 1286"/>
              <a:gd name="T6" fmla="*/ 0 60000 65536"/>
              <a:gd name="T7" fmla="*/ 0 60000 65536"/>
              <a:gd name="T8" fmla="*/ 0 60000 65536"/>
              <a:gd name="T9" fmla="*/ 0 w 580"/>
              <a:gd name="T10" fmla="*/ 0 h 1286"/>
              <a:gd name="T11" fmla="*/ 580 w 580"/>
              <a:gd name="T12" fmla="*/ 1286 h 1286"/>
            </a:gdLst>
            <a:ahLst/>
            <a:cxnLst>
              <a:cxn ang="T6">
                <a:pos x="T0" y="T1"/>
              </a:cxn>
              <a:cxn ang="T7">
                <a:pos x="T2" y="T3"/>
              </a:cxn>
              <a:cxn ang="T8">
                <a:pos x="T4" y="T5"/>
              </a:cxn>
            </a:cxnLst>
            <a:rect l="T9" t="T10" r="T11" b="T12"/>
            <a:pathLst>
              <a:path w="580" h="1286">
                <a:moveTo>
                  <a:pt x="0" y="1286"/>
                </a:moveTo>
                <a:cubicBezTo>
                  <a:pt x="66" y="1194"/>
                  <a:pt x="299" y="948"/>
                  <a:pt x="396" y="734"/>
                </a:cubicBezTo>
                <a:cubicBezTo>
                  <a:pt x="493" y="520"/>
                  <a:pt x="542" y="153"/>
                  <a:pt x="580" y="0"/>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5" name="Freeform 28">
            <a:extLst>
              <a:ext uri="{FF2B5EF4-FFF2-40B4-BE49-F238E27FC236}">
                <a16:creationId xmlns:a16="http://schemas.microsoft.com/office/drawing/2014/main" xmlns="" id="{FFC024C6-19D2-4501-B301-C052BF8F13A2}"/>
              </a:ext>
            </a:extLst>
          </p:cNvPr>
          <p:cNvSpPr>
            <a:spLocks/>
          </p:cNvSpPr>
          <p:nvPr/>
        </p:nvSpPr>
        <p:spPr bwMode="auto">
          <a:xfrm>
            <a:off x="6972300" y="3181350"/>
            <a:ext cx="247650" cy="971550"/>
          </a:xfrm>
          <a:custGeom>
            <a:avLst/>
            <a:gdLst>
              <a:gd name="T0" fmla="*/ 319429784 w 192"/>
              <a:gd name="T1" fmla="*/ 0 h 696"/>
              <a:gd name="T2" fmla="*/ 279501393 w 192"/>
              <a:gd name="T3" fmla="*/ 514417572 h 696"/>
              <a:gd name="T4" fmla="*/ 159714892 w 192"/>
              <a:gd name="T5" fmla="*/ 1005452345 h 696"/>
              <a:gd name="T6" fmla="*/ 0 w 192"/>
              <a:gd name="T7" fmla="*/ 1356191544 h 696"/>
              <a:gd name="T8" fmla="*/ 0 60000 65536"/>
              <a:gd name="T9" fmla="*/ 0 60000 65536"/>
              <a:gd name="T10" fmla="*/ 0 60000 65536"/>
              <a:gd name="T11" fmla="*/ 0 60000 65536"/>
              <a:gd name="T12" fmla="*/ 0 w 192"/>
              <a:gd name="T13" fmla="*/ 0 h 696"/>
              <a:gd name="T14" fmla="*/ 192 w 192"/>
              <a:gd name="T15" fmla="*/ 696 h 696"/>
            </a:gdLst>
            <a:ahLst/>
            <a:cxnLst>
              <a:cxn ang="T8">
                <a:pos x="T0" y="T1"/>
              </a:cxn>
              <a:cxn ang="T9">
                <a:pos x="T2" y="T3"/>
              </a:cxn>
              <a:cxn ang="T10">
                <a:pos x="T4" y="T5"/>
              </a:cxn>
              <a:cxn ang="T11">
                <a:pos x="T6" y="T7"/>
              </a:cxn>
            </a:cxnLst>
            <a:rect l="T12" t="T13" r="T14" b="T15"/>
            <a:pathLst>
              <a:path w="192" h="696">
                <a:moveTo>
                  <a:pt x="192" y="0"/>
                </a:moveTo>
                <a:cubicBezTo>
                  <a:pt x="188" y="44"/>
                  <a:pt x="184" y="178"/>
                  <a:pt x="168" y="264"/>
                </a:cubicBezTo>
                <a:cubicBezTo>
                  <a:pt x="152" y="350"/>
                  <a:pt x="124" y="444"/>
                  <a:pt x="96" y="516"/>
                </a:cubicBezTo>
                <a:cubicBezTo>
                  <a:pt x="68" y="588"/>
                  <a:pt x="20" y="658"/>
                  <a:pt x="0" y="696"/>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2317" name="Freeform 29">
            <a:extLst>
              <a:ext uri="{FF2B5EF4-FFF2-40B4-BE49-F238E27FC236}">
                <a16:creationId xmlns:a16="http://schemas.microsoft.com/office/drawing/2014/main" xmlns="" id="{E1DD0A59-AC14-47F8-A525-7CDBFF65B6AE}"/>
              </a:ext>
            </a:extLst>
          </p:cNvPr>
          <p:cNvSpPr>
            <a:spLocks/>
          </p:cNvSpPr>
          <p:nvPr/>
        </p:nvSpPr>
        <p:spPr bwMode="auto">
          <a:xfrm>
            <a:off x="7207250" y="3092450"/>
            <a:ext cx="381000" cy="155575"/>
          </a:xfrm>
          <a:custGeom>
            <a:avLst/>
            <a:gdLst>
              <a:gd name="T0" fmla="*/ 604837545 w 240"/>
              <a:gd name="T1" fmla="*/ 16434771 h 180"/>
              <a:gd name="T2" fmla="*/ 466229780 w 240"/>
              <a:gd name="T3" fmla="*/ 134464345 h 180"/>
              <a:gd name="T4" fmla="*/ 317539706 w 240"/>
              <a:gd name="T5" fmla="*/ 134464345 h 180"/>
              <a:gd name="T6" fmla="*/ 231854415 w 240"/>
              <a:gd name="T7" fmla="*/ 44821156 h 180"/>
              <a:gd name="T8" fmla="*/ 105846585 w 240"/>
              <a:gd name="T9" fmla="*/ 0 h 180"/>
              <a:gd name="T10" fmla="*/ 0 w 240"/>
              <a:gd name="T11" fmla="*/ 78437458 h 180"/>
              <a:gd name="T12" fmla="*/ 0 60000 65536"/>
              <a:gd name="T13" fmla="*/ 0 60000 65536"/>
              <a:gd name="T14" fmla="*/ 0 60000 65536"/>
              <a:gd name="T15" fmla="*/ 0 60000 65536"/>
              <a:gd name="T16" fmla="*/ 0 60000 65536"/>
              <a:gd name="T17" fmla="*/ 0 60000 65536"/>
              <a:gd name="T18" fmla="*/ 0 w 240"/>
              <a:gd name="T19" fmla="*/ 0 h 180"/>
              <a:gd name="T20" fmla="*/ 240 w 240"/>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240" h="180">
                <a:moveTo>
                  <a:pt x="240" y="22"/>
                </a:moveTo>
                <a:lnTo>
                  <a:pt x="185" y="180"/>
                </a:lnTo>
                <a:lnTo>
                  <a:pt x="126" y="180"/>
                </a:lnTo>
                <a:lnTo>
                  <a:pt x="92" y="60"/>
                </a:lnTo>
                <a:lnTo>
                  <a:pt x="42" y="0"/>
                </a:lnTo>
                <a:lnTo>
                  <a:pt x="0" y="105"/>
                </a:ln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7" name="Freeform 30">
            <a:extLst>
              <a:ext uri="{FF2B5EF4-FFF2-40B4-BE49-F238E27FC236}">
                <a16:creationId xmlns:a16="http://schemas.microsoft.com/office/drawing/2014/main" xmlns="" id="{1979DAE6-B878-425F-AAE2-88236DE0ADAD}"/>
              </a:ext>
            </a:extLst>
          </p:cNvPr>
          <p:cNvSpPr>
            <a:spLocks/>
          </p:cNvSpPr>
          <p:nvPr/>
        </p:nvSpPr>
        <p:spPr bwMode="auto">
          <a:xfrm>
            <a:off x="6686550" y="4152900"/>
            <a:ext cx="285750" cy="971550"/>
          </a:xfrm>
          <a:custGeom>
            <a:avLst/>
            <a:gdLst>
              <a:gd name="T0" fmla="*/ 453628170 w 180"/>
              <a:gd name="T1" fmla="*/ 0 h 612"/>
              <a:gd name="T2" fmla="*/ 362902476 w 180"/>
              <a:gd name="T3" fmla="*/ 786288635 h 612"/>
              <a:gd name="T4" fmla="*/ 0 w 180"/>
              <a:gd name="T5" fmla="*/ 1542335407 h 612"/>
              <a:gd name="T6" fmla="*/ 0 60000 65536"/>
              <a:gd name="T7" fmla="*/ 0 60000 65536"/>
              <a:gd name="T8" fmla="*/ 0 60000 65536"/>
              <a:gd name="T9" fmla="*/ 0 w 180"/>
              <a:gd name="T10" fmla="*/ 0 h 612"/>
              <a:gd name="T11" fmla="*/ 180 w 180"/>
              <a:gd name="T12" fmla="*/ 612 h 612"/>
            </a:gdLst>
            <a:ahLst/>
            <a:cxnLst>
              <a:cxn ang="T6">
                <a:pos x="T0" y="T1"/>
              </a:cxn>
              <a:cxn ang="T7">
                <a:pos x="T2" y="T3"/>
              </a:cxn>
              <a:cxn ang="T8">
                <a:pos x="T4" y="T5"/>
              </a:cxn>
            </a:cxnLst>
            <a:rect l="T9" t="T10" r="T11" b="T12"/>
            <a:pathLst>
              <a:path w="180" h="612">
                <a:moveTo>
                  <a:pt x="180" y="0"/>
                </a:moveTo>
                <a:cubicBezTo>
                  <a:pt x="174" y="52"/>
                  <a:pt x="174" y="210"/>
                  <a:pt x="144" y="312"/>
                </a:cubicBezTo>
                <a:cubicBezTo>
                  <a:pt x="114" y="414"/>
                  <a:pt x="30" y="550"/>
                  <a:pt x="0" y="612"/>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19478" name="Freeform 31">
            <a:extLst>
              <a:ext uri="{FF2B5EF4-FFF2-40B4-BE49-F238E27FC236}">
                <a16:creationId xmlns:a16="http://schemas.microsoft.com/office/drawing/2014/main" xmlns="" id="{9DC436BA-B227-49E3-B215-B3EE4DA77401}"/>
              </a:ext>
            </a:extLst>
          </p:cNvPr>
          <p:cNvSpPr>
            <a:spLocks/>
          </p:cNvSpPr>
          <p:nvPr/>
        </p:nvSpPr>
        <p:spPr bwMode="auto">
          <a:xfrm>
            <a:off x="511175" y="290513"/>
            <a:ext cx="3571875" cy="1389062"/>
          </a:xfrm>
          <a:custGeom>
            <a:avLst/>
            <a:gdLst>
              <a:gd name="T0" fmla="*/ 320059010 w 2250"/>
              <a:gd name="T1" fmla="*/ 1953119846 h 875"/>
              <a:gd name="T2" fmla="*/ 2147483647 w 2250"/>
              <a:gd name="T3" fmla="*/ 2008563248 h 875"/>
              <a:gd name="T4" fmla="*/ 2147483647 w 2250"/>
              <a:gd name="T5" fmla="*/ 1592738129 h 875"/>
              <a:gd name="T6" fmla="*/ 2147483647 w 2250"/>
              <a:gd name="T7" fmla="*/ 670361333 h 875"/>
              <a:gd name="T8" fmla="*/ 1675903179 w 2250"/>
              <a:gd name="T9" fmla="*/ 27720920 h 875"/>
              <a:gd name="T10" fmla="*/ 262096235 w 2250"/>
              <a:gd name="T11" fmla="*/ 501510178 h 875"/>
              <a:gd name="T12" fmla="*/ 320059010 w 2250"/>
              <a:gd name="T13" fmla="*/ 1953119846 h 875"/>
              <a:gd name="T14" fmla="*/ 0 60000 65536"/>
              <a:gd name="T15" fmla="*/ 0 60000 65536"/>
              <a:gd name="T16" fmla="*/ 0 60000 65536"/>
              <a:gd name="T17" fmla="*/ 0 60000 65536"/>
              <a:gd name="T18" fmla="*/ 0 60000 65536"/>
              <a:gd name="T19" fmla="*/ 0 60000 65536"/>
              <a:gd name="T20" fmla="*/ 0 60000 65536"/>
              <a:gd name="T21" fmla="*/ 0 w 2250"/>
              <a:gd name="T22" fmla="*/ 0 h 875"/>
              <a:gd name="T23" fmla="*/ 2250 w 2250"/>
              <a:gd name="T24" fmla="*/ 875 h 8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0" h="875">
                <a:moveTo>
                  <a:pt x="127" y="775"/>
                </a:moveTo>
                <a:cubicBezTo>
                  <a:pt x="254" y="875"/>
                  <a:pt x="607" y="821"/>
                  <a:pt x="867" y="797"/>
                </a:cubicBezTo>
                <a:cubicBezTo>
                  <a:pt x="1127" y="773"/>
                  <a:pt x="1488" y="721"/>
                  <a:pt x="1690" y="632"/>
                </a:cubicBezTo>
                <a:cubicBezTo>
                  <a:pt x="1892" y="543"/>
                  <a:pt x="2250" y="369"/>
                  <a:pt x="2079" y="266"/>
                </a:cubicBezTo>
                <a:cubicBezTo>
                  <a:pt x="1908" y="163"/>
                  <a:pt x="994" y="22"/>
                  <a:pt x="665" y="11"/>
                </a:cubicBezTo>
                <a:cubicBezTo>
                  <a:pt x="336" y="0"/>
                  <a:pt x="191" y="71"/>
                  <a:pt x="104" y="199"/>
                </a:cubicBezTo>
                <a:cubicBezTo>
                  <a:pt x="17" y="327"/>
                  <a:pt x="0" y="675"/>
                  <a:pt x="127" y="77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Tree>
    <p:extLst>
      <p:ext uri="{BB962C8B-B14F-4D97-AF65-F5344CB8AC3E}">
        <p14:creationId xmlns:p14="http://schemas.microsoft.com/office/powerpoint/2010/main" val="28889932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5.55556E-7 -0.0088 C -0.00174 0.00208 -0.00295 -0.00394 -0.00955 -0.00023 C -0.0283 -0.00324 -0.01424 0.02106 -0.01736 -0.01945 C -0.01788 -0.0257 -0.02552 -0.03195 -0.02552 -0.03171 C -0.02691 -0.03565 -0.02361 -0.025 -0.025 -0.0287 C -0.02604 -0.03171 -0.03194 -0.02894 -0.03194 -0.0287 C -0.03281 -0.02708 -0.03767 -0.04074 -0.03767 -0.04074 " pathEditMode="relative" rAng="0" ptsTypes="fffffff">
                                      <p:cBhvr>
                                        <p:cTn id="6" dur="2000" fill="hold"/>
                                        <p:tgtEl>
                                          <p:spTgt spid="2"/>
                                        </p:tgtEl>
                                        <p:attrNameLst>
                                          <p:attrName>ppt_x,ppt_y</p:attrName>
                                        </p:attrNameLst>
                                      </p:cBhvr>
                                      <p:rCtr x="-1900" y="-100"/>
                                    </p:animMotion>
                                  </p:childTnLst>
                                </p:cTn>
                              </p:par>
                              <p:par>
                                <p:cTn id="7" presetID="8" presetClass="emph" presetSubtype="0" fill="hold" nodeType="withEffect">
                                  <p:stCondLst>
                                    <p:cond delay="0"/>
                                  </p:stCondLst>
                                  <p:childTnLst>
                                    <p:animRot by="240000">
                                      <p:cBhvr>
                                        <p:cTn id="8" dur="2000" fill="hold"/>
                                        <p:tgtEl>
                                          <p:spTgt spid="2"/>
                                        </p:tgtEl>
                                        <p:attrNameLst>
                                          <p:attrName>r</p:attrName>
                                        </p:attrNameLst>
                                      </p:cBhvr>
                                    </p:animRot>
                                  </p:childTnLst>
                                </p:cTn>
                              </p:par>
                              <p:par>
                                <p:cTn id="9" presetID="22" presetClass="entr" presetSubtype="2" fill="hold" grpId="0" nodeType="withEffect">
                                  <p:stCondLst>
                                    <p:cond delay="300"/>
                                  </p:stCondLst>
                                  <p:childTnLst>
                                    <p:set>
                                      <p:cBhvr>
                                        <p:cTn id="10" dur="1" fill="hold">
                                          <p:stCondLst>
                                            <p:cond delay="0"/>
                                          </p:stCondLst>
                                        </p:cTn>
                                        <p:tgtEl>
                                          <p:spTgt spid="12317"/>
                                        </p:tgtEl>
                                        <p:attrNameLst>
                                          <p:attrName>style.visibility</p:attrName>
                                        </p:attrNameLst>
                                      </p:cBhvr>
                                      <p:to>
                                        <p:strVal val="visible"/>
                                      </p:to>
                                    </p:set>
                                    <p:animEffect transition="in" filter="wipe(right)">
                                      <p:cBhvr>
                                        <p:cTn id="11" dur="20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8DC22FC5-746E-432B-B386-01492728CC83}"/>
              </a:ext>
            </a:extLst>
          </p:cNvPr>
          <p:cNvSpPr>
            <a:spLocks noGrp="1" noChangeArrowheads="1"/>
          </p:cNvSpPr>
          <p:nvPr>
            <p:ph type="title"/>
          </p:nvPr>
        </p:nvSpPr>
        <p:spPr>
          <a:xfrm>
            <a:off x="5691188" y="1339850"/>
            <a:ext cx="2884487" cy="1371600"/>
          </a:xfrm>
        </p:spPr>
        <p:txBody>
          <a:bodyPr/>
          <a:lstStyle/>
          <a:p>
            <a:pPr eaLnBrk="1" fontAlgn="auto" hangingPunct="1">
              <a:spcAft>
                <a:spcPts val="0"/>
              </a:spcAft>
              <a:defRPr/>
            </a:pPr>
            <a:r>
              <a:rPr lang="en-GB" sz="4000"/>
              <a:t>Posselt’s Figure</a:t>
            </a:r>
          </a:p>
        </p:txBody>
      </p:sp>
      <p:pic>
        <p:nvPicPr>
          <p:cNvPr id="13320" name="Picture 8" descr="Ulf Posselt">
            <a:extLst>
              <a:ext uri="{FF2B5EF4-FFF2-40B4-BE49-F238E27FC236}">
                <a16:creationId xmlns:a16="http://schemas.microsoft.com/office/drawing/2014/main" xmlns="" id="{819AC9C3-05A1-49C5-BECF-AB2DF1EB0CD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74763" y="1309688"/>
            <a:ext cx="3890962" cy="4741862"/>
          </a:xfrm>
          <a:noFill/>
          <a:ln>
            <a:solidFill>
              <a:schemeClr val="bg1"/>
            </a:solidFill>
            <a:miter lim="800000"/>
            <a:headEnd/>
            <a:tailEnd/>
          </a:ln>
        </p:spPr>
      </p:pic>
      <p:sp>
        <p:nvSpPr>
          <p:cNvPr id="13315" name="Rectangle 3">
            <a:extLst>
              <a:ext uri="{FF2B5EF4-FFF2-40B4-BE49-F238E27FC236}">
                <a16:creationId xmlns:a16="http://schemas.microsoft.com/office/drawing/2014/main" xmlns="" id="{A7872695-56D1-4F71-9D65-3852E0D94BC4}"/>
              </a:ext>
            </a:extLst>
          </p:cNvPr>
          <p:cNvSpPr>
            <a:spLocks noChangeArrowheads="1"/>
          </p:cNvSpPr>
          <p:nvPr/>
        </p:nvSpPr>
        <p:spPr bwMode="auto">
          <a:xfrm>
            <a:off x="5927725" y="2667000"/>
            <a:ext cx="2530475" cy="2873375"/>
          </a:xfrm>
          <a:prstGeom prst="rect">
            <a:avLst/>
          </a:prstGeom>
          <a:solidFill>
            <a:srgbClr val="000000">
              <a:alpha val="38039"/>
            </a:srgbClr>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0485" name="Freeform 4">
            <a:extLst>
              <a:ext uri="{FF2B5EF4-FFF2-40B4-BE49-F238E27FC236}">
                <a16:creationId xmlns:a16="http://schemas.microsoft.com/office/drawing/2014/main" xmlns="" id="{88BE465C-A821-461F-9B19-ED12F9016211}"/>
              </a:ext>
            </a:extLst>
          </p:cNvPr>
          <p:cNvSpPr>
            <a:spLocks/>
          </p:cNvSpPr>
          <p:nvPr/>
        </p:nvSpPr>
        <p:spPr bwMode="auto">
          <a:xfrm>
            <a:off x="6972300" y="3181350"/>
            <a:ext cx="247650" cy="971550"/>
          </a:xfrm>
          <a:custGeom>
            <a:avLst/>
            <a:gdLst>
              <a:gd name="T0" fmla="*/ 319429784 w 192"/>
              <a:gd name="T1" fmla="*/ 0 h 696"/>
              <a:gd name="T2" fmla="*/ 279501393 w 192"/>
              <a:gd name="T3" fmla="*/ 514417572 h 696"/>
              <a:gd name="T4" fmla="*/ 159714892 w 192"/>
              <a:gd name="T5" fmla="*/ 1005452345 h 696"/>
              <a:gd name="T6" fmla="*/ 0 w 192"/>
              <a:gd name="T7" fmla="*/ 1356191544 h 696"/>
              <a:gd name="T8" fmla="*/ 0 60000 65536"/>
              <a:gd name="T9" fmla="*/ 0 60000 65536"/>
              <a:gd name="T10" fmla="*/ 0 60000 65536"/>
              <a:gd name="T11" fmla="*/ 0 60000 65536"/>
              <a:gd name="T12" fmla="*/ 0 w 192"/>
              <a:gd name="T13" fmla="*/ 0 h 696"/>
              <a:gd name="T14" fmla="*/ 192 w 192"/>
              <a:gd name="T15" fmla="*/ 696 h 696"/>
            </a:gdLst>
            <a:ahLst/>
            <a:cxnLst>
              <a:cxn ang="T8">
                <a:pos x="T0" y="T1"/>
              </a:cxn>
              <a:cxn ang="T9">
                <a:pos x="T2" y="T3"/>
              </a:cxn>
              <a:cxn ang="T10">
                <a:pos x="T4" y="T5"/>
              </a:cxn>
              <a:cxn ang="T11">
                <a:pos x="T6" y="T7"/>
              </a:cxn>
            </a:cxnLst>
            <a:rect l="T12" t="T13" r="T14" b="T15"/>
            <a:pathLst>
              <a:path w="192" h="696">
                <a:moveTo>
                  <a:pt x="192" y="0"/>
                </a:moveTo>
                <a:cubicBezTo>
                  <a:pt x="188" y="44"/>
                  <a:pt x="184" y="178"/>
                  <a:pt x="168" y="264"/>
                </a:cubicBezTo>
                <a:cubicBezTo>
                  <a:pt x="152" y="350"/>
                  <a:pt x="124" y="444"/>
                  <a:pt x="96" y="516"/>
                </a:cubicBezTo>
                <a:cubicBezTo>
                  <a:pt x="68" y="588"/>
                  <a:pt x="20" y="658"/>
                  <a:pt x="0" y="696"/>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0486" name="Freeform 5">
            <a:extLst>
              <a:ext uri="{FF2B5EF4-FFF2-40B4-BE49-F238E27FC236}">
                <a16:creationId xmlns:a16="http://schemas.microsoft.com/office/drawing/2014/main" xmlns="" id="{ED474C5F-F45F-4C48-8084-30A73BB1799F}"/>
              </a:ext>
            </a:extLst>
          </p:cNvPr>
          <p:cNvSpPr>
            <a:spLocks/>
          </p:cNvSpPr>
          <p:nvPr/>
        </p:nvSpPr>
        <p:spPr bwMode="auto">
          <a:xfrm>
            <a:off x="6686550" y="4152900"/>
            <a:ext cx="285750" cy="971550"/>
          </a:xfrm>
          <a:custGeom>
            <a:avLst/>
            <a:gdLst>
              <a:gd name="T0" fmla="*/ 453628170 w 180"/>
              <a:gd name="T1" fmla="*/ 0 h 612"/>
              <a:gd name="T2" fmla="*/ 362902476 w 180"/>
              <a:gd name="T3" fmla="*/ 786288635 h 612"/>
              <a:gd name="T4" fmla="*/ 0 w 180"/>
              <a:gd name="T5" fmla="*/ 1542335407 h 612"/>
              <a:gd name="T6" fmla="*/ 0 60000 65536"/>
              <a:gd name="T7" fmla="*/ 0 60000 65536"/>
              <a:gd name="T8" fmla="*/ 0 60000 65536"/>
              <a:gd name="T9" fmla="*/ 0 w 180"/>
              <a:gd name="T10" fmla="*/ 0 h 612"/>
              <a:gd name="T11" fmla="*/ 180 w 180"/>
              <a:gd name="T12" fmla="*/ 612 h 612"/>
            </a:gdLst>
            <a:ahLst/>
            <a:cxnLst>
              <a:cxn ang="T6">
                <a:pos x="T0" y="T1"/>
              </a:cxn>
              <a:cxn ang="T7">
                <a:pos x="T2" y="T3"/>
              </a:cxn>
              <a:cxn ang="T8">
                <a:pos x="T4" y="T5"/>
              </a:cxn>
            </a:cxnLst>
            <a:rect l="T9" t="T10" r="T11" b="T12"/>
            <a:pathLst>
              <a:path w="180" h="612">
                <a:moveTo>
                  <a:pt x="180" y="0"/>
                </a:moveTo>
                <a:cubicBezTo>
                  <a:pt x="174" y="52"/>
                  <a:pt x="174" y="210"/>
                  <a:pt x="144" y="312"/>
                </a:cubicBezTo>
                <a:cubicBezTo>
                  <a:pt x="114" y="414"/>
                  <a:pt x="30" y="550"/>
                  <a:pt x="0" y="612"/>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0487" name="Freeform 6">
            <a:extLst>
              <a:ext uri="{FF2B5EF4-FFF2-40B4-BE49-F238E27FC236}">
                <a16:creationId xmlns:a16="http://schemas.microsoft.com/office/drawing/2014/main" xmlns="" id="{A626B25F-0139-42ED-9476-31BBC4EB1A34}"/>
              </a:ext>
            </a:extLst>
          </p:cNvPr>
          <p:cNvSpPr>
            <a:spLocks/>
          </p:cNvSpPr>
          <p:nvPr/>
        </p:nvSpPr>
        <p:spPr bwMode="auto">
          <a:xfrm>
            <a:off x="6686550" y="3101975"/>
            <a:ext cx="920750" cy="2041525"/>
          </a:xfrm>
          <a:custGeom>
            <a:avLst/>
            <a:gdLst>
              <a:gd name="T0" fmla="*/ 0 w 580"/>
              <a:gd name="T1" fmla="*/ 2147483647 h 1286"/>
              <a:gd name="T2" fmla="*/ 997981852 w 580"/>
              <a:gd name="T3" fmla="*/ 1849794779 h 1286"/>
              <a:gd name="T4" fmla="*/ 1461690407 w 580"/>
              <a:gd name="T5" fmla="*/ 0 h 1286"/>
              <a:gd name="T6" fmla="*/ 0 60000 65536"/>
              <a:gd name="T7" fmla="*/ 0 60000 65536"/>
              <a:gd name="T8" fmla="*/ 0 60000 65536"/>
              <a:gd name="T9" fmla="*/ 0 w 580"/>
              <a:gd name="T10" fmla="*/ 0 h 1286"/>
              <a:gd name="T11" fmla="*/ 580 w 580"/>
              <a:gd name="T12" fmla="*/ 1286 h 1286"/>
            </a:gdLst>
            <a:ahLst/>
            <a:cxnLst>
              <a:cxn ang="T6">
                <a:pos x="T0" y="T1"/>
              </a:cxn>
              <a:cxn ang="T7">
                <a:pos x="T2" y="T3"/>
              </a:cxn>
              <a:cxn ang="T8">
                <a:pos x="T4" y="T5"/>
              </a:cxn>
            </a:cxnLst>
            <a:rect l="T9" t="T10" r="T11" b="T12"/>
            <a:pathLst>
              <a:path w="580" h="1286">
                <a:moveTo>
                  <a:pt x="0" y="1286"/>
                </a:moveTo>
                <a:cubicBezTo>
                  <a:pt x="66" y="1194"/>
                  <a:pt x="299" y="948"/>
                  <a:pt x="396" y="734"/>
                </a:cubicBezTo>
                <a:cubicBezTo>
                  <a:pt x="493" y="520"/>
                  <a:pt x="542" y="153"/>
                  <a:pt x="580" y="0"/>
                </a:cubicBez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0488" name="Freeform 7">
            <a:extLst>
              <a:ext uri="{FF2B5EF4-FFF2-40B4-BE49-F238E27FC236}">
                <a16:creationId xmlns:a16="http://schemas.microsoft.com/office/drawing/2014/main" xmlns="" id="{CF03B13B-EDE0-4F05-9FEC-AA782CA4A475}"/>
              </a:ext>
            </a:extLst>
          </p:cNvPr>
          <p:cNvSpPr>
            <a:spLocks/>
          </p:cNvSpPr>
          <p:nvPr/>
        </p:nvSpPr>
        <p:spPr bwMode="auto">
          <a:xfrm>
            <a:off x="7207250" y="3092450"/>
            <a:ext cx="381000" cy="155575"/>
          </a:xfrm>
          <a:custGeom>
            <a:avLst/>
            <a:gdLst>
              <a:gd name="T0" fmla="*/ 604837545 w 240"/>
              <a:gd name="T1" fmla="*/ 16434771 h 180"/>
              <a:gd name="T2" fmla="*/ 466229780 w 240"/>
              <a:gd name="T3" fmla="*/ 134464345 h 180"/>
              <a:gd name="T4" fmla="*/ 317539706 w 240"/>
              <a:gd name="T5" fmla="*/ 134464345 h 180"/>
              <a:gd name="T6" fmla="*/ 231854415 w 240"/>
              <a:gd name="T7" fmla="*/ 44821156 h 180"/>
              <a:gd name="T8" fmla="*/ 105846585 w 240"/>
              <a:gd name="T9" fmla="*/ 0 h 180"/>
              <a:gd name="T10" fmla="*/ 0 w 240"/>
              <a:gd name="T11" fmla="*/ 78437458 h 180"/>
              <a:gd name="T12" fmla="*/ 0 60000 65536"/>
              <a:gd name="T13" fmla="*/ 0 60000 65536"/>
              <a:gd name="T14" fmla="*/ 0 60000 65536"/>
              <a:gd name="T15" fmla="*/ 0 60000 65536"/>
              <a:gd name="T16" fmla="*/ 0 60000 65536"/>
              <a:gd name="T17" fmla="*/ 0 60000 65536"/>
              <a:gd name="T18" fmla="*/ 0 w 240"/>
              <a:gd name="T19" fmla="*/ 0 h 180"/>
              <a:gd name="T20" fmla="*/ 240 w 240"/>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240" h="180">
                <a:moveTo>
                  <a:pt x="240" y="22"/>
                </a:moveTo>
                <a:lnTo>
                  <a:pt x="185" y="180"/>
                </a:lnTo>
                <a:lnTo>
                  <a:pt x="126" y="180"/>
                </a:lnTo>
                <a:lnTo>
                  <a:pt x="92" y="60"/>
                </a:lnTo>
                <a:lnTo>
                  <a:pt x="42" y="0"/>
                </a:lnTo>
                <a:lnTo>
                  <a:pt x="0" y="105"/>
                </a:lnTo>
              </a:path>
            </a:pathLst>
          </a:cu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Tree>
    <p:extLst>
      <p:ext uri="{BB962C8B-B14F-4D97-AF65-F5344CB8AC3E}">
        <p14:creationId xmlns:p14="http://schemas.microsoft.com/office/powerpoint/2010/main" val="16776242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Effect transition="in" filter="fade">
                                      <p:cBhvr>
                                        <p:cTn id="11" dur="1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latin typeface="Arial" charset="0"/>
              </a:rPr>
              <a:t>Why Is Occlusion Important ?</a:t>
            </a:r>
          </a:p>
        </p:txBody>
      </p:sp>
      <p:sp>
        <p:nvSpPr>
          <p:cNvPr id="4099" name="Content Placeholder 2"/>
          <p:cNvSpPr>
            <a:spLocks noGrp="1"/>
          </p:cNvSpPr>
          <p:nvPr>
            <p:ph idx="1"/>
          </p:nvPr>
        </p:nvSpPr>
        <p:spPr>
          <a:xfrm>
            <a:off x="457200" y="1484313"/>
            <a:ext cx="8686800" cy="4608512"/>
          </a:xfrm>
        </p:spPr>
        <p:txBody>
          <a:bodyPr/>
          <a:lstStyle/>
          <a:p>
            <a:r>
              <a:rPr lang="en-US" sz="2800">
                <a:latin typeface="Arial" charset="0"/>
              </a:rPr>
              <a:t>Assist in diagnosis</a:t>
            </a:r>
          </a:p>
          <a:p>
            <a:r>
              <a:rPr lang="en-US" sz="2800">
                <a:latin typeface="Arial" charset="0"/>
              </a:rPr>
              <a:t>Planning in restorative care</a:t>
            </a:r>
          </a:p>
          <a:p>
            <a:pPr>
              <a:buFontTx/>
              <a:buNone/>
            </a:pPr>
            <a:r>
              <a:rPr lang="en-US" sz="2400">
                <a:latin typeface="Arial" charset="0"/>
              </a:rPr>
              <a:t>        To minimize failure</a:t>
            </a:r>
          </a:p>
          <a:p>
            <a:pPr>
              <a:buFontTx/>
              <a:buNone/>
            </a:pPr>
            <a:r>
              <a:rPr lang="en-US" sz="2400">
                <a:latin typeface="Arial" charset="0"/>
              </a:rPr>
              <a:t>        Ensure predictable outcome by minimising loads on teeth</a:t>
            </a:r>
          </a:p>
          <a:p>
            <a:pPr>
              <a:buFontTx/>
              <a:buNone/>
            </a:pPr>
            <a:endParaRPr lang="en-US" sz="2400">
              <a:latin typeface="Arial" charset="0"/>
            </a:endParaRPr>
          </a:p>
          <a:p>
            <a:pPr>
              <a:buFontTx/>
              <a:buNone/>
            </a:pPr>
            <a:r>
              <a:rPr lang="en-US" sz="2400">
                <a:latin typeface="Arial" charset="0"/>
              </a:rPr>
              <a:t>Managing the environment so that we get the minimal amount </a:t>
            </a:r>
          </a:p>
          <a:p>
            <a:pPr>
              <a:buFontTx/>
              <a:buNone/>
            </a:pPr>
            <a:r>
              <a:rPr lang="en-US" sz="2400">
                <a:latin typeface="Arial" charset="0"/>
              </a:rPr>
              <a:t>of surprises (Similar to wearing a car seatbelt), the less the </a:t>
            </a:r>
          </a:p>
          <a:p>
            <a:pPr>
              <a:buFontTx/>
              <a:buNone/>
            </a:pPr>
            <a:r>
              <a:rPr lang="en-US" sz="2400">
                <a:latin typeface="Arial" charset="0"/>
              </a:rPr>
              <a:t>patient has to adapt the better.</a:t>
            </a:r>
          </a:p>
        </p:txBody>
      </p:sp>
    </p:spTree>
    <p:extLst>
      <p:ext uri="{BB962C8B-B14F-4D97-AF65-F5344CB8AC3E}">
        <p14:creationId xmlns:p14="http://schemas.microsoft.com/office/powerpoint/2010/main" val="1596405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rc 2">
            <a:extLst>
              <a:ext uri="{FF2B5EF4-FFF2-40B4-BE49-F238E27FC236}">
                <a16:creationId xmlns:a16="http://schemas.microsoft.com/office/drawing/2014/main" xmlns="" id="{9ABE263C-1569-4B78-B7D4-4456B963F6E9}"/>
              </a:ext>
            </a:extLst>
          </p:cNvPr>
          <p:cNvSpPr>
            <a:spLocks/>
          </p:cNvSpPr>
          <p:nvPr/>
        </p:nvSpPr>
        <p:spPr bwMode="auto">
          <a:xfrm>
            <a:off x="2714625" y="3575050"/>
            <a:ext cx="568325" cy="1938338"/>
          </a:xfrm>
          <a:custGeom>
            <a:avLst/>
            <a:gdLst>
              <a:gd name="T0" fmla="*/ 393443783 w 21600"/>
              <a:gd name="T1" fmla="*/ 0 h 21368"/>
              <a:gd name="T2" fmla="*/ 59690338 w 21600"/>
              <a:gd name="T3" fmla="*/ 2147483647 h 21368"/>
              <a:gd name="T4" fmla="*/ 0 w 21600"/>
              <a:gd name="T5" fmla="*/ 13437469 h 21368"/>
              <a:gd name="T6" fmla="*/ 0 60000 65536"/>
              <a:gd name="T7" fmla="*/ 0 60000 65536"/>
              <a:gd name="T8" fmla="*/ 0 60000 65536"/>
              <a:gd name="T9" fmla="*/ 0 w 21600"/>
              <a:gd name="T10" fmla="*/ 0 h 21368"/>
              <a:gd name="T11" fmla="*/ 21600 w 21600"/>
              <a:gd name="T12" fmla="*/ 21368 h 21368"/>
            </a:gdLst>
            <a:ahLst/>
            <a:cxnLst>
              <a:cxn ang="T6">
                <a:pos x="T0" y="T1"/>
              </a:cxn>
              <a:cxn ang="T7">
                <a:pos x="T2" y="T3"/>
              </a:cxn>
              <a:cxn ang="T8">
                <a:pos x="T4" y="T5"/>
              </a:cxn>
            </a:cxnLst>
            <a:rect l="T9" t="T10" r="T11" b="T12"/>
            <a:pathLst>
              <a:path w="21600" h="21368" fill="none" extrusionOk="0">
                <a:moveTo>
                  <a:pt x="21599" y="0"/>
                </a:moveTo>
                <a:cubicBezTo>
                  <a:pt x="21599" y="6"/>
                  <a:pt x="21600" y="12"/>
                  <a:pt x="21600" y="18"/>
                </a:cubicBezTo>
                <a:cubicBezTo>
                  <a:pt x="21600" y="10681"/>
                  <a:pt x="13817" y="19750"/>
                  <a:pt x="3276" y="21367"/>
                </a:cubicBezTo>
              </a:path>
              <a:path w="21600" h="21368" stroke="0" extrusionOk="0">
                <a:moveTo>
                  <a:pt x="21599" y="0"/>
                </a:moveTo>
                <a:cubicBezTo>
                  <a:pt x="21599" y="6"/>
                  <a:pt x="21600" y="12"/>
                  <a:pt x="21600" y="18"/>
                </a:cubicBezTo>
                <a:cubicBezTo>
                  <a:pt x="21600" y="10681"/>
                  <a:pt x="13817" y="19750"/>
                  <a:pt x="3276" y="21367"/>
                </a:cubicBezTo>
                <a:lnTo>
                  <a:pt x="0" y="18"/>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1507" name="Arc 3">
            <a:extLst>
              <a:ext uri="{FF2B5EF4-FFF2-40B4-BE49-F238E27FC236}">
                <a16:creationId xmlns:a16="http://schemas.microsoft.com/office/drawing/2014/main" xmlns="" id="{1ABB602E-B233-470E-8828-311CC9EB2B2E}"/>
              </a:ext>
            </a:extLst>
          </p:cNvPr>
          <p:cNvSpPr>
            <a:spLocks/>
          </p:cNvSpPr>
          <p:nvPr/>
        </p:nvSpPr>
        <p:spPr bwMode="auto">
          <a:xfrm>
            <a:off x="2601913" y="2176463"/>
            <a:ext cx="2157412" cy="3348037"/>
          </a:xfrm>
          <a:custGeom>
            <a:avLst/>
            <a:gdLst>
              <a:gd name="T0" fmla="*/ 2147483647 w 21600"/>
              <a:gd name="T1" fmla="*/ 0 h 21524"/>
              <a:gd name="T2" fmla="*/ 1916099981 w 21600"/>
              <a:gd name="T3" fmla="*/ 2147483647 h 21524"/>
              <a:gd name="T4" fmla="*/ 0 w 21600"/>
              <a:gd name="T5" fmla="*/ 37624036 h 21524"/>
              <a:gd name="T6" fmla="*/ 0 60000 65536"/>
              <a:gd name="T7" fmla="*/ 0 60000 65536"/>
              <a:gd name="T8" fmla="*/ 0 60000 65536"/>
              <a:gd name="T9" fmla="*/ 0 w 21600"/>
              <a:gd name="T10" fmla="*/ 0 h 21524"/>
              <a:gd name="T11" fmla="*/ 21600 w 21600"/>
              <a:gd name="T12" fmla="*/ 21524 h 21524"/>
            </a:gdLst>
            <a:ahLst/>
            <a:cxnLst>
              <a:cxn ang="T6">
                <a:pos x="T0" y="T1"/>
              </a:cxn>
              <a:cxn ang="T7">
                <a:pos x="T2" y="T3"/>
              </a:cxn>
              <a:cxn ang="T8">
                <a:pos x="T4" y="T5"/>
              </a:cxn>
            </a:cxnLst>
            <a:rect l="T9" t="T10" r="T11" b="T12"/>
            <a:pathLst>
              <a:path w="21600" h="21524" fill="none" extrusionOk="0">
                <a:moveTo>
                  <a:pt x="21599" y="0"/>
                </a:moveTo>
                <a:cubicBezTo>
                  <a:pt x="21599" y="3"/>
                  <a:pt x="21600" y="6"/>
                  <a:pt x="21600" y="10"/>
                </a:cubicBezTo>
                <a:cubicBezTo>
                  <a:pt x="21600" y="11194"/>
                  <a:pt x="13062" y="20528"/>
                  <a:pt x="1923" y="21524"/>
                </a:cubicBezTo>
              </a:path>
              <a:path w="21600" h="21524" stroke="0" extrusionOk="0">
                <a:moveTo>
                  <a:pt x="21599" y="0"/>
                </a:moveTo>
                <a:cubicBezTo>
                  <a:pt x="21599" y="3"/>
                  <a:pt x="21600" y="6"/>
                  <a:pt x="21600" y="10"/>
                </a:cubicBezTo>
                <a:cubicBezTo>
                  <a:pt x="21600" y="11194"/>
                  <a:pt x="13062" y="20528"/>
                  <a:pt x="1923" y="21524"/>
                </a:cubicBezTo>
                <a:lnTo>
                  <a:pt x="0" y="10"/>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1508" name="Line 4">
            <a:extLst>
              <a:ext uri="{FF2B5EF4-FFF2-40B4-BE49-F238E27FC236}">
                <a16:creationId xmlns:a16="http://schemas.microsoft.com/office/drawing/2014/main" xmlns="" id="{5E2E1F4C-03B4-49F8-B52D-C5CFA357E083}"/>
              </a:ext>
            </a:extLst>
          </p:cNvPr>
          <p:cNvSpPr>
            <a:spLocks noChangeShapeType="1"/>
          </p:cNvSpPr>
          <p:nvPr/>
        </p:nvSpPr>
        <p:spPr bwMode="auto">
          <a:xfrm>
            <a:off x="3735388" y="2316163"/>
            <a:ext cx="227012" cy="1397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509" name="Line 5">
            <a:extLst>
              <a:ext uri="{FF2B5EF4-FFF2-40B4-BE49-F238E27FC236}">
                <a16:creationId xmlns:a16="http://schemas.microsoft.com/office/drawing/2014/main" xmlns="" id="{D411F174-3EEA-4641-8223-98CD2371B729}"/>
              </a:ext>
            </a:extLst>
          </p:cNvPr>
          <p:cNvSpPr>
            <a:spLocks noChangeShapeType="1"/>
          </p:cNvSpPr>
          <p:nvPr/>
        </p:nvSpPr>
        <p:spPr bwMode="auto">
          <a:xfrm>
            <a:off x="3962400" y="2455863"/>
            <a:ext cx="227013"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510" name="Line 6">
            <a:extLst>
              <a:ext uri="{FF2B5EF4-FFF2-40B4-BE49-F238E27FC236}">
                <a16:creationId xmlns:a16="http://schemas.microsoft.com/office/drawing/2014/main" xmlns="" id="{2ABC6BBB-59AC-4254-9EE5-5821367E455F}"/>
              </a:ext>
            </a:extLst>
          </p:cNvPr>
          <p:cNvSpPr>
            <a:spLocks noChangeShapeType="1"/>
          </p:cNvSpPr>
          <p:nvPr/>
        </p:nvSpPr>
        <p:spPr bwMode="auto">
          <a:xfrm flipV="1">
            <a:off x="4189413" y="2174875"/>
            <a:ext cx="568325" cy="280988"/>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511" name="Line 7">
            <a:extLst>
              <a:ext uri="{FF2B5EF4-FFF2-40B4-BE49-F238E27FC236}">
                <a16:creationId xmlns:a16="http://schemas.microsoft.com/office/drawing/2014/main" xmlns="" id="{D2612A2A-AC1B-4ED8-9F54-CC7FF4DA42A7}"/>
              </a:ext>
            </a:extLst>
          </p:cNvPr>
          <p:cNvSpPr>
            <a:spLocks noChangeShapeType="1"/>
          </p:cNvSpPr>
          <p:nvPr/>
        </p:nvSpPr>
        <p:spPr bwMode="auto">
          <a:xfrm flipV="1">
            <a:off x="3622675" y="2316163"/>
            <a:ext cx="112713" cy="1397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512" name="Arc 8">
            <a:extLst>
              <a:ext uri="{FF2B5EF4-FFF2-40B4-BE49-F238E27FC236}">
                <a16:creationId xmlns:a16="http://schemas.microsoft.com/office/drawing/2014/main" xmlns="" id="{AD39EACA-E1AC-461E-AFBC-B917E9AA3CEC}"/>
              </a:ext>
            </a:extLst>
          </p:cNvPr>
          <p:cNvSpPr>
            <a:spLocks/>
          </p:cNvSpPr>
          <p:nvPr/>
        </p:nvSpPr>
        <p:spPr bwMode="auto">
          <a:xfrm>
            <a:off x="2033588" y="2316163"/>
            <a:ext cx="1925637" cy="3186112"/>
          </a:xfrm>
          <a:custGeom>
            <a:avLst/>
            <a:gdLst>
              <a:gd name="T0" fmla="*/ 2147483647 w 21562"/>
              <a:gd name="T1" fmla="*/ 2147483647 h 19668"/>
              <a:gd name="T2" fmla="*/ 2147483647 w 21562"/>
              <a:gd name="T3" fmla="*/ 2147483647 h 19668"/>
              <a:gd name="T4" fmla="*/ 0 w 21562"/>
              <a:gd name="T5" fmla="*/ 0 h 19668"/>
              <a:gd name="T6" fmla="*/ 0 60000 65536"/>
              <a:gd name="T7" fmla="*/ 0 60000 65536"/>
              <a:gd name="T8" fmla="*/ 0 60000 65536"/>
              <a:gd name="T9" fmla="*/ 0 w 21562"/>
              <a:gd name="T10" fmla="*/ 0 h 19668"/>
              <a:gd name="T11" fmla="*/ 21562 w 21562"/>
              <a:gd name="T12" fmla="*/ 19668 h 19668"/>
            </a:gdLst>
            <a:ahLst/>
            <a:cxnLst>
              <a:cxn ang="T6">
                <a:pos x="T0" y="T1"/>
              </a:cxn>
              <a:cxn ang="T7">
                <a:pos x="T2" y="T3"/>
              </a:cxn>
              <a:cxn ang="T8">
                <a:pos x="T4" y="T5"/>
              </a:cxn>
            </a:cxnLst>
            <a:rect l="T9" t="T10" r="T11" b="T12"/>
            <a:pathLst>
              <a:path w="21562" h="19668" fill="none" extrusionOk="0">
                <a:moveTo>
                  <a:pt x="21561" y="1284"/>
                </a:moveTo>
                <a:cubicBezTo>
                  <a:pt x="21085" y="9280"/>
                  <a:pt x="16223" y="16356"/>
                  <a:pt x="8929" y="19667"/>
                </a:cubicBezTo>
              </a:path>
              <a:path w="21562" h="19668" stroke="0" extrusionOk="0">
                <a:moveTo>
                  <a:pt x="21561" y="1284"/>
                </a:moveTo>
                <a:cubicBezTo>
                  <a:pt x="21085" y="9280"/>
                  <a:pt x="16223" y="16356"/>
                  <a:pt x="8929" y="19667"/>
                </a:cubicBezTo>
                <a:lnTo>
                  <a:pt x="0" y="0"/>
                </a:lnTo>
                <a:close/>
              </a:path>
            </a:pathLst>
          </a:custGeom>
          <a:noFill/>
          <a:ln w="12700" cap="rnd">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1513" name="Rectangle 9">
            <a:extLst>
              <a:ext uri="{FF2B5EF4-FFF2-40B4-BE49-F238E27FC236}">
                <a16:creationId xmlns:a16="http://schemas.microsoft.com/office/drawing/2014/main" xmlns="" id="{F6217C1B-E064-469E-B54F-00E4C09E88E6}"/>
              </a:ext>
            </a:extLst>
          </p:cNvPr>
          <p:cNvSpPr>
            <a:spLocks noChangeArrowheads="1"/>
          </p:cNvSpPr>
          <p:nvPr/>
        </p:nvSpPr>
        <p:spPr bwMode="auto">
          <a:xfrm>
            <a:off x="4711700" y="1798638"/>
            <a:ext cx="438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en-GB" altLang="ru-RU" sz="1400">
                <a:solidFill>
                  <a:srgbClr val="660033"/>
                </a:solidFill>
                <a:latin typeface="Times New Roman" panose="02020603050405020304" pitchFamily="18" charset="0"/>
              </a:rPr>
              <a:t>MP</a:t>
            </a:r>
          </a:p>
        </p:txBody>
      </p:sp>
      <p:sp>
        <p:nvSpPr>
          <p:cNvPr id="21514" name="Rectangle 10">
            <a:extLst>
              <a:ext uri="{FF2B5EF4-FFF2-40B4-BE49-F238E27FC236}">
                <a16:creationId xmlns:a16="http://schemas.microsoft.com/office/drawing/2014/main" xmlns="" id="{0E4EA7A3-3243-4DEB-8100-2A7D1A783C92}"/>
              </a:ext>
            </a:extLst>
          </p:cNvPr>
          <p:cNvSpPr>
            <a:spLocks noChangeArrowheads="1"/>
          </p:cNvSpPr>
          <p:nvPr/>
        </p:nvSpPr>
        <p:spPr bwMode="auto">
          <a:xfrm>
            <a:off x="2730500" y="5722938"/>
            <a:ext cx="4683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en-GB" altLang="ru-RU" sz="1400">
                <a:solidFill>
                  <a:srgbClr val="660033"/>
                </a:solidFill>
                <a:latin typeface="Times New Roman" panose="02020603050405020304" pitchFamily="18" charset="0"/>
              </a:rPr>
              <a:t>MO</a:t>
            </a:r>
          </a:p>
        </p:txBody>
      </p:sp>
      <p:sp>
        <p:nvSpPr>
          <p:cNvPr id="21515" name="Rectangle 11">
            <a:extLst>
              <a:ext uri="{FF2B5EF4-FFF2-40B4-BE49-F238E27FC236}">
                <a16:creationId xmlns:a16="http://schemas.microsoft.com/office/drawing/2014/main" xmlns="" id="{200194C4-9C73-4C61-904F-F0FB9DF4065A}"/>
              </a:ext>
            </a:extLst>
          </p:cNvPr>
          <p:cNvSpPr>
            <a:spLocks noChangeArrowheads="1"/>
          </p:cNvSpPr>
          <p:nvPr/>
        </p:nvSpPr>
        <p:spPr bwMode="auto">
          <a:xfrm>
            <a:off x="3594100" y="2065338"/>
            <a:ext cx="457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en-GB" altLang="ru-RU" sz="1400">
                <a:solidFill>
                  <a:srgbClr val="660033"/>
                </a:solidFill>
                <a:latin typeface="Times New Roman" panose="02020603050405020304" pitchFamily="18" charset="0"/>
              </a:rPr>
              <a:t>ICP</a:t>
            </a:r>
          </a:p>
        </p:txBody>
      </p:sp>
      <p:sp>
        <p:nvSpPr>
          <p:cNvPr id="21516" name="Rectangle 12">
            <a:extLst>
              <a:ext uri="{FF2B5EF4-FFF2-40B4-BE49-F238E27FC236}">
                <a16:creationId xmlns:a16="http://schemas.microsoft.com/office/drawing/2014/main" xmlns="" id="{A046B6F9-F365-4520-BF26-E951999A1EAB}"/>
              </a:ext>
            </a:extLst>
          </p:cNvPr>
          <p:cNvSpPr>
            <a:spLocks noChangeArrowheads="1"/>
          </p:cNvSpPr>
          <p:nvPr/>
        </p:nvSpPr>
        <p:spPr bwMode="auto">
          <a:xfrm>
            <a:off x="3154363" y="2293938"/>
            <a:ext cx="5175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en-GB" altLang="ru-RU" sz="1400">
                <a:solidFill>
                  <a:srgbClr val="660033"/>
                </a:solidFill>
                <a:latin typeface="Times New Roman" panose="02020603050405020304" pitchFamily="18" charset="0"/>
              </a:rPr>
              <a:t>RCP</a:t>
            </a:r>
          </a:p>
        </p:txBody>
      </p:sp>
      <p:sp>
        <p:nvSpPr>
          <p:cNvPr id="21517" name="Rectangle 13">
            <a:extLst>
              <a:ext uri="{FF2B5EF4-FFF2-40B4-BE49-F238E27FC236}">
                <a16:creationId xmlns:a16="http://schemas.microsoft.com/office/drawing/2014/main" xmlns="" id="{0FF83F78-A484-42C6-9043-8B4127FE058C}"/>
              </a:ext>
            </a:extLst>
          </p:cNvPr>
          <p:cNvSpPr>
            <a:spLocks noChangeArrowheads="1"/>
          </p:cNvSpPr>
          <p:nvPr/>
        </p:nvSpPr>
        <p:spPr bwMode="auto">
          <a:xfrm>
            <a:off x="2832100" y="3379788"/>
            <a:ext cx="438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en-GB" altLang="ru-RU" sz="1400">
                <a:solidFill>
                  <a:srgbClr val="660033"/>
                </a:solidFill>
                <a:latin typeface="Times New Roman" panose="02020603050405020304" pitchFamily="18" charset="0"/>
              </a:rPr>
              <a:t>HA</a:t>
            </a:r>
          </a:p>
        </p:txBody>
      </p:sp>
      <p:sp>
        <p:nvSpPr>
          <p:cNvPr id="21518" name="Rectangle 14">
            <a:extLst>
              <a:ext uri="{FF2B5EF4-FFF2-40B4-BE49-F238E27FC236}">
                <a16:creationId xmlns:a16="http://schemas.microsoft.com/office/drawing/2014/main" xmlns="" id="{5B9FC8C0-0F2E-4B48-BA76-ECE48CF116F1}"/>
              </a:ext>
            </a:extLst>
          </p:cNvPr>
          <p:cNvSpPr>
            <a:spLocks noChangeArrowheads="1"/>
          </p:cNvSpPr>
          <p:nvPr/>
        </p:nvSpPr>
        <p:spPr bwMode="auto">
          <a:xfrm>
            <a:off x="4770438" y="4195763"/>
            <a:ext cx="2587625" cy="116522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r>
              <a:rPr lang="en-GB" altLang="ru-RU" sz="1400">
                <a:solidFill>
                  <a:srgbClr val="660033"/>
                </a:solidFill>
                <a:latin typeface="Times New Roman" panose="02020603050405020304" pitchFamily="18" charset="0"/>
              </a:rPr>
              <a:t>MP  = Maximal protrusion</a:t>
            </a:r>
          </a:p>
          <a:p>
            <a:r>
              <a:rPr lang="en-GB" altLang="ru-RU" sz="1400">
                <a:solidFill>
                  <a:srgbClr val="660033"/>
                </a:solidFill>
                <a:latin typeface="Times New Roman" panose="02020603050405020304" pitchFamily="18" charset="0"/>
              </a:rPr>
              <a:t>ICP = Intercuspal position</a:t>
            </a:r>
          </a:p>
          <a:p>
            <a:r>
              <a:rPr lang="en-GB" altLang="ru-RU" sz="1400">
                <a:solidFill>
                  <a:srgbClr val="660033"/>
                </a:solidFill>
                <a:latin typeface="Times New Roman" panose="02020603050405020304" pitchFamily="18" charset="0"/>
              </a:rPr>
              <a:t>RCP= Retruded Contact position </a:t>
            </a:r>
          </a:p>
          <a:p>
            <a:r>
              <a:rPr lang="en-GB" altLang="ru-RU" sz="1400">
                <a:solidFill>
                  <a:srgbClr val="660033"/>
                </a:solidFill>
                <a:latin typeface="Times New Roman" panose="02020603050405020304" pitchFamily="18" charset="0"/>
              </a:rPr>
              <a:t>HA  = Hinge axis</a:t>
            </a:r>
          </a:p>
          <a:p>
            <a:r>
              <a:rPr lang="en-GB" altLang="ru-RU" sz="1400">
                <a:solidFill>
                  <a:srgbClr val="660033"/>
                </a:solidFill>
                <a:latin typeface="Times New Roman" panose="02020603050405020304" pitchFamily="18" charset="0"/>
              </a:rPr>
              <a:t>MO = Maximum opening </a:t>
            </a:r>
          </a:p>
        </p:txBody>
      </p:sp>
      <p:sp>
        <p:nvSpPr>
          <p:cNvPr id="21519" name="Rectangle 15">
            <a:extLst>
              <a:ext uri="{FF2B5EF4-FFF2-40B4-BE49-F238E27FC236}">
                <a16:creationId xmlns:a16="http://schemas.microsoft.com/office/drawing/2014/main" xmlns="" id="{06676542-5094-4D91-B142-A6D57F0C59FE}"/>
              </a:ext>
            </a:extLst>
          </p:cNvPr>
          <p:cNvSpPr>
            <a:spLocks noChangeArrowheads="1"/>
          </p:cNvSpPr>
          <p:nvPr/>
        </p:nvSpPr>
        <p:spPr bwMode="auto">
          <a:xfrm>
            <a:off x="1546225" y="923925"/>
            <a:ext cx="32908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ru-RU" sz="3600">
                <a:solidFill>
                  <a:srgbClr val="660033"/>
                </a:solidFill>
                <a:latin typeface="Tahoma" panose="020B0604030504040204" pitchFamily="34" charset="0"/>
              </a:rPr>
              <a:t>Posselt’s Figure</a:t>
            </a:r>
          </a:p>
        </p:txBody>
      </p:sp>
      <p:sp>
        <p:nvSpPr>
          <p:cNvPr id="21520" name="Freeform 16">
            <a:extLst>
              <a:ext uri="{FF2B5EF4-FFF2-40B4-BE49-F238E27FC236}">
                <a16:creationId xmlns:a16="http://schemas.microsoft.com/office/drawing/2014/main" xmlns="" id="{E4E51002-E95D-4EB0-B5EA-AA9066713014}"/>
              </a:ext>
            </a:extLst>
          </p:cNvPr>
          <p:cNvSpPr>
            <a:spLocks/>
          </p:cNvSpPr>
          <p:nvPr/>
        </p:nvSpPr>
        <p:spPr bwMode="auto">
          <a:xfrm>
            <a:off x="3281363" y="2452688"/>
            <a:ext cx="354012" cy="1120775"/>
          </a:xfrm>
          <a:custGeom>
            <a:avLst/>
            <a:gdLst>
              <a:gd name="T0" fmla="*/ 530540368 w 229"/>
              <a:gd name="T1" fmla="*/ 0 h 700"/>
              <a:gd name="T2" fmla="*/ 540098689 w 229"/>
              <a:gd name="T3" fmla="*/ 281990194 h 700"/>
              <a:gd name="T4" fmla="*/ 530540368 w 229"/>
              <a:gd name="T5" fmla="*/ 676775145 h 700"/>
              <a:gd name="T6" fmla="*/ 444506199 w 229"/>
              <a:gd name="T7" fmla="*/ 1053616594 h 700"/>
              <a:gd name="T8" fmla="*/ 279609212 w 229"/>
              <a:gd name="T9" fmla="*/ 1422767728 h 700"/>
              <a:gd name="T10" fmla="*/ 0 w 229"/>
              <a:gd name="T11" fmla="*/ 1794481033 h 700"/>
              <a:gd name="T12" fmla="*/ 0 60000 65536"/>
              <a:gd name="T13" fmla="*/ 0 60000 65536"/>
              <a:gd name="T14" fmla="*/ 0 60000 65536"/>
              <a:gd name="T15" fmla="*/ 0 60000 65536"/>
              <a:gd name="T16" fmla="*/ 0 60000 65536"/>
              <a:gd name="T17" fmla="*/ 0 60000 65536"/>
              <a:gd name="T18" fmla="*/ 0 w 229"/>
              <a:gd name="T19" fmla="*/ 0 h 700"/>
              <a:gd name="T20" fmla="*/ 229 w 229"/>
              <a:gd name="T21" fmla="*/ 700 h 700"/>
            </a:gdLst>
            <a:ahLst/>
            <a:cxnLst>
              <a:cxn ang="T12">
                <a:pos x="T0" y="T1"/>
              </a:cxn>
              <a:cxn ang="T13">
                <a:pos x="T2" y="T3"/>
              </a:cxn>
              <a:cxn ang="T14">
                <a:pos x="T4" y="T5"/>
              </a:cxn>
              <a:cxn ang="T15">
                <a:pos x="T6" y="T7"/>
              </a:cxn>
              <a:cxn ang="T16">
                <a:pos x="T8" y="T9"/>
              </a:cxn>
              <a:cxn ang="T17">
                <a:pos x="T10" y="T11"/>
              </a:cxn>
            </a:cxnLst>
            <a:rect l="T18" t="T19" r="T20" b="T21"/>
            <a:pathLst>
              <a:path w="229" h="700">
                <a:moveTo>
                  <a:pt x="222" y="0"/>
                </a:moveTo>
                <a:cubicBezTo>
                  <a:pt x="223" y="19"/>
                  <a:pt x="226" y="66"/>
                  <a:pt x="226" y="110"/>
                </a:cubicBezTo>
                <a:cubicBezTo>
                  <a:pt x="226" y="154"/>
                  <a:pt x="229" y="214"/>
                  <a:pt x="222" y="264"/>
                </a:cubicBezTo>
                <a:cubicBezTo>
                  <a:pt x="215" y="314"/>
                  <a:pt x="204" y="363"/>
                  <a:pt x="186" y="411"/>
                </a:cubicBezTo>
                <a:cubicBezTo>
                  <a:pt x="168" y="459"/>
                  <a:pt x="148" y="507"/>
                  <a:pt x="117" y="555"/>
                </a:cubicBezTo>
                <a:cubicBezTo>
                  <a:pt x="86" y="603"/>
                  <a:pt x="24" y="670"/>
                  <a:pt x="0" y="700"/>
                </a:cubicBezTo>
              </a:path>
            </a:pathLst>
          </a:cu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Tree>
    <p:extLst>
      <p:ext uri="{BB962C8B-B14F-4D97-AF65-F5344CB8AC3E}">
        <p14:creationId xmlns:p14="http://schemas.microsoft.com/office/powerpoint/2010/main" val="29850007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C22177B0-80EE-4DDB-A619-5358104F5023}"/>
              </a:ext>
            </a:extLst>
          </p:cNvPr>
          <p:cNvSpPr>
            <a:spLocks noChangeArrowheads="1"/>
          </p:cNvSpPr>
          <p:nvPr/>
        </p:nvSpPr>
        <p:spPr bwMode="auto">
          <a:xfrm>
            <a:off x="1546225" y="923925"/>
            <a:ext cx="56086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ru-RU" sz="3600">
                <a:solidFill>
                  <a:srgbClr val="660033"/>
                </a:solidFill>
                <a:latin typeface="Tahoma" panose="020B0604030504040204" pitchFamily="34" charset="0"/>
              </a:rPr>
              <a:t>Posselt’s Figure – top edge</a:t>
            </a:r>
          </a:p>
        </p:txBody>
      </p:sp>
      <p:sp>
        <p:nvSpPr>
          <p:cNvPr id="22531" name="Freeform 3">
            <a:extLst>
              <a:ext uri="{FF2B5EF4-FFF2-40B4-BE49-F238E27FC236}">
                <a16:creationId xmlns:a16="http://schemas.microsoft.com/office/drawing/2014/main" xmlns="" id="{480B5BCF-B64F-43C5-BB0D-3DA1F1A9BD8E}"/>
              </a:ext>
            </a:extLst>
          </p:cNvPr>
          <p:cNvSpPr>
            <a:spLocks/>
          </p:cNvSpPr>
          <p:nvPr/>
        </p:nvSpPr>
        <p:spPr bwMode="auto">
          <a:xfrm>
            <a:off x="1676400" y="2725738"/>
            <a:ext cx="6305550" cy="4856162"/>
          </a:xfrm>
          <a:custGeom>
            <a:avLst/>
            <a:gdLst>
              <a:gd name="T0" fmla="*/ 35282191 w 3972"/>
              <a:gd name="T1" fmla="*/ 2147483647 h 3059"/>
              <a:gd name="T2" fmla="*/ 531753830 w 3972"/>
              <a:gd name="T3" fmla="*/ 2147483647 h 3059"/>
              <a:gd name="T4" fmla="*/ 221773795 w 3972"/>
              <a:gd name="T5" fmla="*/ 2147483647 h 3059"/>
              <a:gd name="T6" fmla="*/ 1859875649 w 3972"/>
              <a:gd name="T7" fmla="*/ 1169352403 h 3059"/>
              <a:gd name="T8" fmla="*/ 2147483647 w 3972"/>
              <a:gd name="T9" fmla="*/ 1935479977 h 3059"/>
              <a:gd name="T10" fmla="*/ 2147483647 w 3972"/>
              <a:gd name="T11" fmla="*/ 2147483647 h 3059"/>
              <a:gd name="T12" fmla="*/ 2147483647 w 3972"/>
              <a:gd name="T13" fmla="*/ 2147483647 h 3059"/>
              <a:gd name="T14" fmla="*/ 2147483647 w 3972"/>
              <a:gd name="T15" fmla="*/ 317539653 h 3059"/>
              <a:gd name="T16" fmla="*/ 2147483647 w 3972"/>
              <a:gd name="T17" fmla="*/ 2147483647 h 3059"/>
              <a:gd name="T18" fmla="*/ 2147483647 w 3972"/>
              <a:gd name="T19" fmla="*/ 2147483647 h 30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2"/>
              <a:gd name="T31" fmla="*/ 0 h 3059"/>
              <a:gd name="T32" fmla="*/ 3972 w 3972"/>
              <a:gd name="T33" fmla="*/ 3059 h 30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2" h="3059">
                <a:moveTo>
                  <a:pt x="14" y="2982"/>
                </a:moveTo>
                <a:cubicBezTo>
                  <a:pt x="16" y="3059"/>
                  <a:pt x="206" y="2485"/>
                  <a:pt x="211" y="2150"/>
                </a:cubicBezTo>
                <a:cubicBezTo>
                  <a:pt x="223" y="1817"/>
                  <a:pt x="0" y="1263"/>
                  <a:pt x="88" y="982"/>
                </a:cubicBezTo>
                <a:lnTo>
                  <a:pt x="738" y="464"/>
                </a:lnTo>
                <a:cubicBezTo>
                  <a:pt x="977" y="428"/>
                  <a:pt x="1298" y="579"/>
                  <a:pt x="1520" y="768"/>
                </a:cubicBezTo>
                <a:cubicBezTo>
                  <a:pt x="1742" y="957"/>
                  <a:pt x="1602" y="1163"/>
                  <a:pt x="1947" y="1163"/>
                </a:cubicBezTo>
                <a:cubicBezTo>
                  <a:pt x="2292" y="1163"/>
                  <a:pt x="2378" y="1106"/>
                  <a:pt x="2688" y="933"/>
                </a:cubicBezTo>
                <a:cubicBezTo>
                  <a:pt x="2998" y="760"/>
                  <a:pt x="3593" y="0"/>
                  <a:pt x="3807" y="126"/>
                </a:cubicBezTo>
                <a:lnTo>
                  <a:pt x="3972" y="1690"/>
                </a:lnTo>
                <a:lnTo>
                  <a:pt x="3675" y="2768"/>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22532" name="Text Box 4">
            <a:extLst>
              <a:ext uri="{FF2B5EF4-FFF2-40B4-BE49-F238E27FC236}">
                <a16:creationId xmlns:a16="http://schemas.microsoft.com/office/drawing/2014/main" xmlns="" id="{3084004F-5DB1-41C6-9B82-68CE475F4C63}"/>
              </a:ext>
            </a:extLst>
          </p:cNvPr>
          <p:cNvSpPr txBox="1">
            <a:spLocks noChangeArrowheads="1"/>
          </p:cNvSpPr>
          <p:nvPr/>
        </p:nvSpPr>
        <p:spPr bwMode="auto">
          <a:xfrm>
            <a:off x="1292225" y="399097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a:solidFill>
                  <a:schemeClr val="hlink"/>
                </a:solidFill>
              </a:rPr>
              <a:t>RCP</a:t>
            </a:r>
          </a:p>
        </p:txBody>
      </p:sp>
      <p:sp>
        <p:nvSpPr>
          <p:cNvPr id="22533" name="Text Box 5">
            <a:extLst>
              <a:ext uri="{FF2B5EF4-FFF2-40B4-BE49-F238E27FC236}">
                <a16:creationId xmlns:a16="http://schemas.microsoft.com/office/drawing/2014/main" xmlns="" id="{D19854C2-9C0F-4547-AE41-794F848FD87E}"/>
              </a:ext>
            </a:extLst>
          </p:cNvPr>
          <p:cNvSpPr txBox="1">
            <a:spLocks noChangeArrowheads="1"/>
          </p:cNvSpPr>
          <p:nvPr/>
        </p:nvSpPr>
        <p:spPr bwMode="auto">
          <a:xfrm>
            <a:off x="2520950" y="302418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a:solidFill>
                  <a:schemeClr val="hlink"/>
                </a:solidFill>
              </a:rPr>
              <a:t>ICP</a:t>
            </a:r>
          </a:p>
        </p:txBody>
      </p:sp>
      <p:sp>
        <p:nvSpPr>
          <p:cNvPr id="22534" name="Text Box 6">
            <a:extLst>
              <a:ext uri="{FF2B5EF4-FFF2-40B4-BE49-F238E27FC236}">
                <a16:creationId xmlns:a16="http://schemas.microsoft.com/office/drawing/2014/main" xmlns="" id="{6C2E57F8-F9F6-409F-AD78-64A2D6D3311F}"/>
              </a:ext>
            </a:extLst>
          </p:cNvPr>
          <p:cNvSpPr txBox="1">
            <a:spLocks noChangeArrowheads="1"/>
          </p:cNvSpPr>
          <p:nvPr/>
        </p:nvSpPr>
        <p:spPr bwMode="auto">
          <a:xfrm>
            <a:off x="3917950" y="3363913"/>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a:solidFill>
                  <a:schemeClr val="hlink"/>
                </a:solidFill>
              </a:rPr>
              <a:t>IG</a:t>
            </a:r>
          </a:p>
        </p:txBody>
      </p:sp>
      <p:sp>
        <p:nvSpPr>
          <p:cNvPr id="22535" name="Text Box 7">
            <a:extLst>
              <a:ext uri="{FF2B5EF4-FFF2-40B4-BE49-F238E27FC236}">
                <a16:creationId xmlns:a16="http://schemas.microsoft.com/office/drawing/2014/main" xmlns="" id="{78FF1CED-D086-40F5-A1A5-39A76D75A480}"/>
              </a:ext>
            </a:extLst>
          </p:cNvPr>
          <p:cNvSpPr txBox="1">
            <a:spLocks noChangeArrowheads="1"/>
          </p:cNvSpPr>
          <p:nvPr/>
        </p:nvSpPr>
        <p:spPr bwMode="auto">
          <a:xfrm>
            <a:off x="4637088" y="456565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a:solidFill>
                  <a:schemeClr val="hlink"/>
                </a:solidFill>
              </a:rPr>
              <a:t>EE</a:t>
            </a:r>
          </a:p>
        </p:txBody>
      </p:sp>
      <p:sp>
        <p:nvSpPr>
          <p:cNvPr id="22536" name="Text Box 8">
            <a:extLst>
              <a:ext uri="{FF2B5EF4-FFF2-40B4-BE49-F238E27FC236}">
                <a16:creationId xmlns:a16="http://schemas.microsoft.com/office/drawing/2014/main" xmlns="" id="{9B19B489-EDF1-4792-B4CF-0AF12141B771}"/>
              </a:ext>
            </a:extLst>
          </p:cNvPr>
          <p:cNvSpPr txBox="1">
            <a:spLocks noChangeArrowheads="1"/>
          </p:cNvSpPr>
          <p:nvPr/>
        </p:nvSpPr>
        <p:spPr bwMode="auto">
          <a:xfrm>
            <a:off x="7405688" y="246221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a:solidFill>
                  <a:schemeClr val="hlink"/>
                </a:solidFill>
              </a:rPr>
              <a:t>MP</a:t>
            </a:r>
          </a:p>
        </p:txBody>
      </p:sp>
    </p:spTree>
    <p:extLst>
      <p:ext uri="{BB962C8B-B14F-4D97-AF65-F5344CB8AC3E}">
        <p14:creationId xmlns:p14="http://schemas.microsoft.com/office/powerpoint/2010/main" val="310022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3">
            <a:extLst>
              <a:ext uri="{FF2B5EF4-FFF2-40B4-BE49-F238E27FC236}">
                <a16:creationId xmlns:a16="http://schemas.microsoft.com/office/drawing/2014/main" xmlns="" id="{482A98E5-F327-4357-A21E-19415017AC21}"/>
              </a:ext>
            </a:extLst>
          </p:cNvPr>
          <p:cNvSpPr>
            <a:spLocks noChangeArrowheads="1" noChangeShapeType="1" noTextEdit="1"/>
          </p:cNvSpPr>
          <p:nvPr/>
        </p:nvSpPr>
        <p:spPr bwMode="auto">
          <a:xfrm>
            <a:off x="1862138" y="2746375"/>
            <a:ext cx="4902200" cy="9683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107763" dir="18900000" algn="ctr" rotWithShape="0">
                    <a:srgbClr val="990000">
                      <a:alpha val="50000"/>
                    </a:srgbClr>
                  </a:outerShdw>
                </a:effectLst>
                <a:latin typeface="Impact" panose="020B0806030902050204" pitchFamily="34" charset="0"/>
              </a:rPr>
              <a:t>Articulators</a:t>
            </a:r>
            <a:endParaRPr lang="ru-RU" sz="3600" kern="10">
              <a:ln w="19050">
                <a:solidFill>
                  <a:srgbClr val="99CCFF"/>
                </a:solidFill>
                <a:round/>
                <a:headEnd/>
                <a:tailEnd/>
              </a:ln>
              <a:solidFill>
                <a:srgbClr val="0066CC"/>
              </a:solidFill>
              <a:effectLst>
                <a:outerShdw dist="107763" dir="18900000" algn="ctr" rotWithShape="0">
                  <a:srgbClr val="990000">
                    <a:alpha val="50000"/>
                  </a:srgbClr>
                </a:outerShdw>
              </a:effectLst>
              <a:latin typeface="Impact" panose="020B0806030902050204" pitchFamily="34" charset="0"/>
            </a:endParaRPr>
          </a:p>
        </p:txBody>
      </p:sp>
    </p:spTree>
    <p:extLst>
      <p:ext uri="{BB962C8B-B14F-4D97-AF65-F5344CB8AC3E}">
        <p14:creationId xmlns:p14="http://schemas.microsoft.com/office/powerpoint/2010/main" val="225277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7DDFBA27-BD0F-467D-ADDE-A11B3D18D48E}"/>
              </a:ext>
            </a:extLst>
          </p:cNvPr>
          <p:cNvSpPr>
            <a:spLocks noGrp="1" noChangeArrowheads="1"/>
          </p:cNvSpPr>
          <p:nvPr>
            <p:ph type="title"/>
          </p:nvPr>
        </p:nvSpPr>
        <p:spPr/>
        <p:txBody>
          <a:bodyPr/>
          <a:lstStyle/>
          <a:p>
            <a:pPr eaLnBrk="1" fontAlgn="auto" hangingPunct="1">
              <a:spcAft>
                <a:spcPts val="0"/>
              </a:spcAft>
              <a:defRPr/>
            </a:pPr>
            <a:r>
              <a:rPr lang="en-GB"/>
              <a:t>Definitions</a:t>
            </a:r>
          </a:p>
        </p:txBody>
      </p:sp>
      <p:sp>
        <p:nvSpPr>
          <p:cNvPr id="24579" name="Rectangle 3">
            <a:extLst>
              <a:ext uri="{FF2B5EF4-FFF2-40B4-BE49-F238E27FC236}">
                <a16:creationId xmlns:a16="http://schemas.microsoft.com/office/drawing/2014/main" xmlns="" id="{1A715338-82EF-42D7-B606-545A3ADBB338}"/>
              </a:ext>
            </a:extLst>
          </p:cNvPr>
          <p:cNvSpPr>
            <a:spLocks noGrp="1" noChangeArrowheads="1"/>
          </p:cNvSpPr>
          <p:nvPr>
            <p:ph idx="1"/>
          </p:nvPr>
        </p:nvSpPr>
        <p:spPr/>
        <p:txBody>
          <a:bodyPr/>
          <a:lstStyle/>
          <a:p>
            <a:pPr eaLnBrk="1" hangingPunct="1">
              <a:buFontTx/>
              <a:buNone/>
            </a:pPr>
            <a:r>
              <a:rPr lang="en-GB" altLang="ru-RU"/>
              <a:t>Articulators</a:t>
            </a:r>
          </a:p>
          <a:p>
            <a:pPr lvl="1" eaLnBrk="1" hangingPunct="1"/>
            <a:r>
              <a:rPr lang="en-GB" altLang="ru-RU"/>
              <a:t>A mechanical representation of the jaws and temporo-mandibular joints</a:t>
            </a:r>
          </a:p>
        </p:txBody>
      </p:sp>
    </p:spTree>
    <p:extLst>
      <p:ext uri="{BB962C8B-B14F-4D97-AF65-F5344CB8AC3E}">
        <p14:creationId xmlns:p14="http://schemas.microsoft.com/office/powerpoint/2010/main" val="20474322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E57F2C98-664D-4BD6-8C09-D571BAED2F49}"/>
              </a:ext>
            </a:extLst>
          </p:cNvPr>
          <p:cNvSpPr>
            <a:spLocks noGrp="1" noChangeArrowheads="1"/>
          </p:cNvSpPr>
          <p:nvPr>
            <p:ph type="title"/>
          </p:nvPr>
        </p:nvSpPr>
        <p:spPr>
          <a:xfrm>
            <a:off x="642938" y="304800"/>
            <a:ext cx="6869112" cy="785813"/>
          </a:xfrm>
        </p:spPr>
        <p:txBody>
          <a:bodyPr lIns="90488" tIns="44450" rIns="90488" bIns="44450"/>
          <a:lstStyle/>
          <a:p>
            <a:pPr eaLnBrk="1" fontAlgn="auto" hangingPunct="1">
              <a:spcAft>
                <a:spcPts val="0"/>
              </a:spcAft>
              <a:defRPr/>
            </a:pPr>
            <a:r>
              <a:rPr lang="en-GB"/>
              <a:t>Use of articulators</a:t>
            </a:r>
          </a:p>
        </p:txBody>
      </p:sp>
      <p:sp>
        <p:nvSpPr>
          <p:cNvPr id="25603" name="Rectangle 3">
            <a:extLst>
              <a:ext uri="{FF2B5EF4-FFF2-40B4-BE49-F238E27FC236}">
                <a16:creationId xmlns:a16="http://schemas.microsoft.com/office/drawing/2014/main" xmlns="" id="{49C7C0B8-6139-4491-B2E7-299CE55D25F7}"/>
              </a:ext>
            </a:extLst>
          </p:cNvPr>
          <p:cNvSpPr>
            <a:spLocks noGrp="1" noChangeArrowheads="1"/>
          </p:cNvSpPr>
          <p:nvPr>
            <p:ph idx="1"/>
          </p:nvPr>
        </p:nvSpPr>
        <p:spPr>
          <a:xfrm>
            <a:off x="1592263" y="2387600"/>
            <a:ext cx="6908800" cy="4114800"/>
          </a:xfrm>
        </p:spPr>
        <p:txBody>
          <a:bodyPr lIns="90488" tIns="44450" rIns="90488" bIns="44450"/>
          <a:lstStyle/>
          <a:p>
            <a:pPr eaLnBrk="1" hangingPunct="1">
              <a:buFontTx/>
              <a:buNone/>
            </a:pPr>
            <a:r>
              <a:rPr lang="en-GB" altLang="ru-RU"/>
              <a:t>Diagnosis</a:t>
            </a:r>
          </a:p>
          <a:p>
            <a:pPr lvl="1" eaLnBrk="1" hangingPunct="1">
              <a:buFontTx/>
              <a:buChar char="•"/>
            </a:pPr>
            <a:r>
              <a:rPr lang="en-GB" altLang="ru-RU"/>
              <a:t>slides and occlusal relationships</a:t>
            </a:r>
          </a:p>
          <a:p>
            <a:pPr eaLnBrk="1" hangingPunct="1">
              <a:buFontTx/>
              <a:buNone/>
            </a:pPr>
            <a:r>
              <a:rPr lang="en-GB" altLang="ru-RU"/>
              <a:t>Treatment planning </a:t>
            </a:r>
          </a:p>
          <a:p>
            <a:pPr lvl="1" eaLnBrk="1" hangingPunct="1">
              <a:buFontTx/>
              <a:buChar char="•"/>
            </a:pPr>
            <a:r>
              <a:rPr lang="en-GB" altLang="ru-RU"/>
              <a:t>Diagnostic wax - up</a:t>
            </a:r>
          </a:p>
          <a:p>
            <a:pPr lvl="1" eaLnBrk="1" hangingPunct="1">
              <a:buFontTx/>
              <a:buChar char="•"/>
            </a:pPr>
            <a:r>
              <a:rPr lang="en-GB" altLang="ru-RU"/>
              <a:t>Occlusal adjustment</a:t>
            </a:r>
          </a:p>
          <a:p>
            <a:pPr eaLnBrk="1" hangingPunct="1">
              <a:buFontTx/>
              <a:buNone/>
            </a:pPr>
            <a:r>
              <a:rPr lang="en-GB" altLang="ru-RU"/>
              <a:t>Fabrication of Splint / Prostheses</a:t>
            </a:r>
          </a:p>
        </p:txBody>
      </p:sp>
    </p:spTree>
    <p:extLst>
      <p:ext uri="{BB962C8B-B14F-4D97-AF65-F5344CB8AC3E}">
        <p14:creationId xmlns:p14="http://schemas.microsoft.com/office/powerpoint/2010/main" val="33793862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E710A45C-4028-422C-8FA2-49C8FC17F1BE}"/>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sp>
        <p:nvSpPr>
          <p:cNvPr id="26627" name="Rectangle 3">
            <a:extLst>
              <a:ext uri="{FF2B5EF4-FFF2-40B4-BE49-F238E27FC236}">
                <a16:creationId xmlns:a16="http://schemas.microsoft.com/office/drawing/2014/main" xmlns="" id="{B54ADFAF-595D-430D-BE6E-EBDDB61C6CA3}"/>
              </a:ext>
            </a:extLst>
          </p:cNvPr>
          <p:cNvSpPr>
            <a:spLocks noGrp="1" noChangeArrowheads="1"/>
          </p:cNvSpPr>
          <p:nvPr>
            <p:ph idx="1"/>
          </p:nvPr>
        </p:nvSpPr>
        <p:spPr/>
        <p:txBody>
          <a:bodyPr/>
          <a:lstStyle/>
          <a:p>
            <a:pPr eaLnBrk="1" hangingPunct="1">
              <a:buFontTx/>
              <a:buNone/>
            </a:pPr>
            <a:r>
              <a:rPr lang="en-GB" altLang="ru-RU"/>
              <a:t>Types</a:t>
            </a:r>
          </a:p>
          <a:p>
            <a:pPr eaLnBrk="1" hangingPunct="1">
              <a:buFontTx/>
              <a:buNone/>
            </a:pPr>
            <a:endParaRPr lang="en-GB" altLang="ru-RU"/>
          </a:p>
          <a:p>
            <a:pPr lvl="1" eaLnBrk="1" hangingPunct="1"/>
            <a:r>
              <a:rPr lang="en-GB" altLang="ru-RU"/>
              <a:t>Simple Hinge</a:t>
            </a:r>
          </a:p>
          <a:p>
            <a:pPr lvl="1" eaLnBrk="1" hangingPunct="1"/>
            <a:r>
              <a:rPr lang="en-GB" altLang="ru-RU"/>
              <a:t>Average Value</a:t>
            </a:r>
          </a:p>
          <a:p>
            <a:pPr lvl="1" eaLnBrk="1" hangingPunct="1"/>
            <a:r>
              <a:rPr lang="en-GB" altLang="ru-RU"/>
              <a:t>Semi-adjustable</a:t>
            </a:r>
          </a:p>
          <a:p>
            <a:pPr lvl="1" eaLnBrk="1" hangingPunct="1"/>
            <a:r>
              <a:rPr lang="en-GB" altLang="ru-RU"/>
              <a:t>Fully adjustable</a:t>
            </a:r>
          </a:p>
        </p:txBody>
      </p:sp>
    </p:spTree>
    <p:extLst>
      <p:ext uri="{BB962C8B-B14F-4D97-AF65-F5344CB8AC3E}">
        <p14:creationId xmlns:p14="http://schemas.microsoft.com/office/powerpoint/2010/main" val="39337361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jaw on Articulator">
            <a:extLst>
              <a:ext uri="{FF2B5EF4-FFF2-40B4-BE49-F238E27FC236}">
                <a16:creationId xmlns:a16="http://schemas.microsoft.com/office/drawing/2014/main" xmlns="" id="{B5E4894A-2EBA-47FD-9114-B926F82A0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804988"/>
            <a:ext cx="79533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xmlns="" id="{66EAEC43-57CA-412F-99F7-77CDED9BA4DE}"/>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pic>
        <p:nvPicPr>
          <p:cNvPr id="26628" name="Picture 4" descr="jaw on artic">
            <a:extLst>
              <a:ext uri="{FF2B5EF4-FFF2-40B4-BE49-F238E27FC236}">
                <a16:creationId xmlns:a16="http://schemas.microsoft.com/office/drawing/2014/main" xmlns="" id="{941DFBBA-20F5-4566-AF84-0D3097B7D68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38400" y="2225675"/>
            <a:ext cx="477202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036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500"/>
                                        <p:tgtEl>
                                          <p:spTgt spid="26628"/>
                                        </p:tgtEl>
                                      </p:cBhvr>
                                    </p:animEffect>
                                  </p:childTnLst>
                                </p:cTn>
                              </p:par>
                            </p:childTnLst>
                          </p:cTn>
                        </p:par>
                        <p:par>
                          <p:cTn id="8" fill="hold" nodeType="afterGroup">
                            <p:stCondLst>
                              <p:cond delay="500"/>
                            </p:stCondLst>
                            <p:childTnLst>
                              <p:par>
                                <p:cTn id="9" presetID="10" presetClass="exit" presetSubtype="0" fill="hold" nodeType="afterEffect">
                                  <p:stCondLst>
                                    <p:cond delay="2200"/>
                                  </p:stCondLst>
                                  <p:childTnLst>
                                    <p:animEffect transition="out" filter="fade">
                                      <p:cBhvr>
                                        <p:cTn id="10" dur="500"/>
                                        <p:tgtEl>
                                          <p:spTgt spid="26628"/>
                                        </p:tgtEl>
                                      </p:cBhvr>
                                    </p:animEffect>
                                    <p:set>
                                      <p:cBhvr>
                                        <p:cTn id="11" dur="1" fill="hold">
                                          <p:stCondLst>
                                            <p:cond delay="499"/>
                                          </p:stCondLst>
                                        </p:cTn>
                                        <p:tgtEl>
                                          <p:spTgt spid="266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DD3EE90B-4AFE-4446-B861-0FD5E1DCCE0C}"/>
              </a:ext>
            </a:extLst>
          </p:cNvPr>
          <p:cNvSpPr>
            <a:spLocks noGrp="1" noChangeArrowheads="1"/>
          </p:cNvSpPr>
          <p:nvPr>
            <p:ph type="title"/>
          </p:nvPr>
        </p:nvSpPr>
        <p:spPr/>
        <p:txBody>
          <a:bodyPr/>
          <a:lstStyle/>
          <a:p>
            <a:pPr eaLnBrk="1" fontAlgn="auto" hangingPunct="1">
              <a:spcAft>
                <a:spcPts val="0"/>
              </a:spcAft>
              <a:defRPr/>
            </a:pPr>
            <a:r>
              <a:rPr lang="en-GB"/>
              <a:t>Cast Holder</a:t>
            </a:r>
          </a:p>
        </p:txBody>
      </p:sp>
      <p:pic>
        <p:nvPicPr>
          <p:cNvPr id="28675" name="Picture 3" descr="P1202045">
            <a:extLst>
              <a:ext uri="{FF2B5EF4-FFF2-40B4-BE49-F238E27FC236}">
                <a16:creationId xmlns:a16="http://schemas.microsoft.com/office/drawing/2014/main" xmlns="" id="{6851894B-D3CA-41B9-A363-3D10EEBA77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6475" y="1177925"/>
            <a:ext cx="6245225" cy="4684713"/>
          </a:xfrm>
          <a:noFill/>
          <a:ln>
            <a:solidFill>
              <a:schemeClr val="bg1"/>
            </a:solidFill>
            <a:miter lim="800000"/>
            <a:headEnd/>
            <a:tailEnd/>
          </a:ln>
        </p:spPr>
      </p:pic>
    </p:spTree>
    <p:extLst>
      <p:ext uri="{BB962C8B-B14F-4D97-AF65-F5344CB8AC3E}">
        <p14:creationId xmlns:p14="http://schemas.microsoft.com/office/powerpoint/2010/main" val="26501201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DD912278-21F1-486C-B0DC-13B572747189}"/>
              </a:ext>
            </a:extLst>
          </p:cNvPr>
          <p:cNvSpPr>
            <a:spLocks noGrp="1" noChangeArrowheads="1"/>
          </p:cNvSpPr>
          <p:nvPr>
            <p:ph type="title"/>
          </p:nvPr>
        </p:nvSpPr>
        <p:spPr/>
        <p:txBody>
          <a:bodyPr/>
          <a:lstStyle/>
          <a:p>
            <a:pPr eaLnBrk="1" fontAlgn="auto" hangingPunct="1">
              <a:spcAft>
                <a:spcPts val="0"/>
              </a:spcAft>
              <a:defRPr/>
            </a:pPr>
            <a:r>
              <a:rPr lang="en-GB"/>
              <a:t>Cast Holder</a:t>
            </a:r>
          </a:p>
        </p:txBody>
      </p:sp>
      <p:pic>
        <p:nvPicPr>
          <p:cNvPr id="29699" name="Picture 3" descr="Articulators4">
            <a:extLst>
              <a:ext uri="{FF2B5EF4-FFF2-40B4-BE49-F238E27FC236}">
                <a16:creationId xmlns:a16="http://schemas.microsoft.com/office/drawing/2014/main" xmlns="" id="{62533778-7906-4EF4-AFBD-CE3374F7335F}"/>
              </a:ext>
            </a:extLst>
          </p:cNvPr>
          <p:cNvPicPr>
            <a:picLocks noGrp="1" noChangeAspect="1" noChangeArrowheads="1"/>
          </p:cNvPicPr>
          <p:nvPr>
            <p:ph idx="1"/>
          </p:nvPr>
        </p:nvPicPr>
        <p:blipFill>
          <a:blip r:embed="rId2">
            <a:lum bright="12000" contrast="24000"/>
            <a:extLst>
              <a:ext uri="{28A0092B-C50C-407E-A947-70E740481C1C}">
                <a14:useLocalDpi xmlns:a14="http://schemas.microsoft.com/office/drawing/2010/main" val="0"/>
              </a:ext>
            </a:extLst>
          </a:blip>
          <a:srcRect/>
          <a:stretch>
            <a:fillRect/>
          </a:stretch>
        </p:blipFill>
        <p:spPr>
          <a:xfrm>
            <a:off x="1731963" y="1295400"/>
            <a:ext cx="5562600" cy="4435475"/>
          </a:xfrm>
          <a:noFill/>
          <a:ln>
            <a:solidFill>
              <a:schemeClr val="bg1"/>
            </a:solidFill>
            <a:miter lim="800000"/>
            <a:headEnd/>
            <a:tailEnd/>
          </a:ln>
        </p:spPr>
      </p:pic>
    </p:spTree>
    <p:extLst>
      <p:ext uri="{BB962C8B-B14F-4D97-AF65-F5344CB8AC3E}">
        <p14:creationId xmlns:p14="http://schemas.microsoft.com/office/powerpoint/2010/main" val="10699730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9D58C3FF-1F96-4632-A9A2-78B74BDA014A}"/>
              </a:ext>
            </a:extLst>
          </p:cNvPr>
          <p:cNvSpPr>
            <a:spLocks noGrp="1" noChangeArrowheads="1"/>
          </p:cNvSpPr>
          <p:nvPr>
            <p:ph type="title"/>
          </p:nvPr>
        </p:nvSpPr>
        <p:spPr/>
        <p:txBody>
          <a:bodyPr/>
          <a:lstStyle/>
          <a:p>
            <a:pPr eaLnBrk="1" fontAlgn="auto" hangingPunct="1">
              <a:spcAft>
                <a:spcPts val="0"/>
              </a:spcAft>
              <a:defRPr/>
            </a:pPr>
            <a:r>
              <a:rPr lang="en-GB"/>
              <a:t>Average Value</a:t>
            </a:r>
          </a:p>
        </p:txBody>
      </p:sp>
      <p:sp>
        <p:nvSpPr>
          <p:cNvPr id="30723" name="Rectangle 3">
            <a:extLst>
              <a:ext uri="{FF2B5EF4-FFF2-40B4-BE49-F238E27FC236}">
                <a16:creationId xmlns:a16="http://schemas.microsoft.com/office/drawing/2014/main" xmlns="" id="{9C618D78-3A7F-4958-AED5-813F885FB623}"/>
              </a:ext>
            </a:extLst>
          </p:cNvPr>
          <p:cNvSpPr>
            <a:spLocks noGrp="1" noChangeArrowheads="1"/>
          </p:cNvSpPr>
          <p:nvPr>
            <p:ph idx="1"/>
          </p:nvPr>
        </p:nvSpPr>
        <p:spPr/>
        <p:txBody>
          <a:bodyPr/>
          <a:lstStyle/>
          <a:p>
            <a:pPr eaLnBrk="1" hangingPunct="1">
              <a:buFontTx/>
              <a:buNone/>
            </a:pPr>
            <a:endParaRPr lang="en-US" altLang="ru-RU"/>
          </a:p>
        </p:txBody>
      </p:sp>
      <p:pic>
        <p:nvPicPr>
          <p:cNvPr id="30724" name="Picture 4" descr="P1202048">
            <a:extLst>
              <a:ext uri="{FF2B5EF4-FFF2-40B4-BE49-F238E27FC236}">
                <a16:creationId xmlns:a16="http://schemas.microsoft.com/office/drawing/2014/main" xmlns="" id="{172A9F6A-9F51-479F-8141-465EE00FF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255713"/>
            <a:ext cx="5646737" cy="42719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577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Definitions</a:t>
            </a:r>
          </a:p>
        </p:txBody>
      </p:sp>
      <p:sp>
        <p:nvSpPr>
          <p:cNvPr id="3" name="Content Placeholder 2"/>
          <p:cNvSpPr>
            <a:spLocks noGrp="1"/>
          </p:cNvSpPr>
          <p:nvPr>
            <p:ph idx="1"/>
          </p:nvPr>
        </p:nvSpPr>
        <p:spPr>
          <a:xfrm>
            <a:off x="914400" y="1571233"/>
            <a:ext cx="8229600" cy="4046462"/>
          </a:xfrm>
        </p:spPr>
        <p:txBody>
          <a:bodyPr>
            <a:normAutofit fontScale="92500" lnSpcReduction="20000"/>
          </a:bodyPr>
          <a:lstStyle/>
          <a:p>
            <a:pPr marL="0" indent="0" algn="ctr">
              <a:buNone/>
            </a:pPr>
            <a:r>
              <a:rPr lang="en-US" dirty="0"/>
              <a:t>OCCLUSION</a:t>
            </a:r>
          </a:p>
          <a:p>
            <a:pPr marL="0" indent="0" algn="ctr">
              <a:buNone/>
            </a:pPr>
            <a:endParaRPr lang="en-US" dirty="0"/>
          </a:p>
          <a:p>
            <a:pPr algn="just">
              <a:buNone/>
            </a:pPr>
            <a:r>
              <a:rPr lang="en-GB" sz="2200" dirty="0">
                <a:latin typeface="Arial" charset="0"/>
              </a:rPr>
              <a:t>A  relationship between the masticatory surfaces of the </a:t>
            </a:r>
          </a:p>
          <a:p>
            <a:pPr algn="just">
              <a:buNone/>
            </a:pPr>
            <a:r>
              <a:rPr lang="en-GB" sz="2200" dirty="0">
                <a:latin typeface="Arial" charset="0"/>
              </a:rPr>
              <a:t>maxillary and mandibular teeth </a:t>
            </a:r>
          </a:p>
          <a:p>
            <a:pPr algn="just">
              <a:buNone/>
            </a:pPr>
            <a:endParaRPr lang="en-GB" sz="2200" dirty="0">
              <a:latin typeface="Arial" charset="0"/>
            </a:endParaRPr>
          </a:p>
          <a:p>
            <a:pPr algn="just">
              <a:buNone/>
            </a:pPr>
            <a:r>
              <a:rPr lang="en-GB" sz="2200" dirty="0">
                <a:latin typeface="Arial" charset="0"/>
              </a:rPr>
              <a:t>The relationship between tooth contacts and mandibular </a:t>
            </a:r>
          </a:p>
          <a:p>
            <a:pPr algn="just">
              <a:buNone/>
            </a:pPr>
            <a:r>
              <a:rPr lang="en-GB" sz="2200" dirty="0">
                <a:latin typeface="Arial" charset="0"/>
              </a:rPr>
              <a:t>movements </a:t>
            </a:r>
          </a:p>
          <a:p>
            <a:pPr>
              <a:buNone/>
            </a:pPr>
            <a:endParaRPr lang="en-GB" dirty="0">
              <a:latin typeface="Arial" charset="0"/>
            </a:endParaRP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783762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52BB5331-9771-4D0A-B016-76ACD63C18F8}"/>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pic>
        <p:nvPicPr>
          <p:cNvPr id="31747" name="Picture 3" descr="MANDIBLE">
            <a:extLst>
              <a:ext uri="{FF2B5EF4-FFF2-40B4-BE49-F238E27FC236}">
                <a16:creationId xmlns:a16="http://schemas.microsoft.com/office/drawing/2014/main" xmlns="" id="{BC79D4DE-A859-48B0-B10E-2A2003214B4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3188" y="1614488"/>
            <a:ext cx="5805487" cy="4356100"/>
          </a:xfrm>
          <a:noFill/>
          <a:ln>
            <a:solidFill>
              <a:schemeClr val="bg1"/>
            </a:solidFill>
            <a:miter lim="800000"/>
            <a:headEnd/>
            <a:tailEnd/>
          </a:ln>
        </p:spPr>
      </p:pic>
      <p:sp>
        <p:nvSpPr>
          <p:cNvPr id="30724" name="Line 4">
            <a:extLst>
              <a:ext uri="{FF2B5EF4-FFF2-40B4-BE49-F238E27FC236}">
                <a16:creationId xmlns:a16="http://schemas.microsoft.com/office/drawing/2014/main" xmlns="" id="{3C24E470-733F-4459-A6EA-4647AD15A48D}"/>
              </a:ext>
            </a:extLst>
          </p:cNvPr>
          <p:cNvSpPr>
            <a:spLocks noChangeShapeType="1"/>
          </p:cNvSpPr>
          <p:nvPr/>
        </p:nvSpPr>
        <p:spPr bwMode="auto">
          <a:xfrm>
            <a:off x="5022850" y="1658938"/>
            <a:ext cx="1336675" cy="22923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5" name="Line 5">
            <a:extLst>
              <a:ext uri="{FF2B5EF4-FFF2-40B4-BE49-F238E27FC236}">
                <a16:creationId xmlns:a16="http://schemas.microsoft.com/office/drawing/2014/main" xmlns="" id="{0ACB7D52-DD51-4A55-A116-41F097D44029}"/>
              </a:ext>
            </a:extLst>
          </p:cNvPr>
          <p:cNvSpPr>
            <a:spLocks noChangeShapeType="1"/>
          </p:cNvSpPr>
          <p:nvPr/>
        </p:nvSpPr>
        <p:spPr bwMode="auto">
          <a:xfrm flipH="1" flipV="1">
            <a:off x="2322513" y="3810000"/>
            <a:ext cx="4037012" cy="1555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6" name="Line 6">
            <a:extLst>
              <a:ext uri="{FF2B5EF4-FFF2-40B4-BE49-F238E27FC236}">
                <a16:creationId xmlns:a16="http://schemas.microsoft.com/office/drawing/2014/main" xmlns="" id="{AE61B06D-B90C-497A-8750-99E783D030C3}"/>
              </a:ext>
            </a:extLst>
          </p:cNvPr>
          <p:cNvSpPr>
            <a:spLocks noChangeShapeType="1"/>
          </p:cNvSpPr>
          <p:nvPr/>
        </p:nvSpPr>
        <p:spPr bwMode="auto">
          <a:xfrm flipV="1">
            <a:off x="2308225" y="1658938"/>
            <a:ext cx="2728913" cy="215106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7" name="Text Box 7">
            <a:extLst>
              <a:ext uri="{FF2B5EF4-FFF2-40B4-BE49-F238E27FC236}">
                <a16:creationId xmlns:a16="http://schemas.microsoft.com/office/drawing/2014/main" xmlns="" id="{8E4A8423-86E0-4746-84F5-BEC1659C84C3}"/>
              </a:ext>
            </a:extLst>
          </p:cNvPr>
          <p:cNvSpPr txBox="1">
            <a:spLocks noChangeArrowheads="1"/>
          </p:cNvSpPr>
          <p:nvPr/>
        </p:nvSpPr>
        <p:spPr bwMode="auto">
          <a:xfrm>
            <a:off x="5718175" y="2476500"/>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2000">
                <a:solidFill>
                  <a:srgbClr val="FF3300"/>
                </a:solidFill>
              </a:rPr>
              <a:t>4”</a:t>
            </a:r>
          </a:p>
        </p:txBody>
      </p:sp>
      <p:sp>
        <p:nvSpPr>
          <p:cNvPr id="30728" name="Text Box 8">
            <a:extLst>
              <a:ext uri="{FF2B5EF4-FFF2-40B4-BE49-F238E27FC236}">
                <a16:creationId xmlns:a16="http://schemas.microsoft.com/office/drawing/2014/main" xmlns="" id="{67589489-2729-476A-AA09-EE29E66BE719}"/>
              </a:ext>
            </a:extLst>
          </p:cNvPr>
          <p:cNvSpPr txBox="1">
            <a:spLocks noChangeArrowheads="1"/>
          </p:cNvSpPr>
          <p:nvPr/>
        </p:nvSpPr>
        <p:spPr bwMode="auto">
          <a:xfrm>
            <a:off x="4203700" y="3522663"/>
            <a:ext cx="56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2000">
                <a:solidFill>
                  <a:srgbClr val="FF3300"/>
                </a:solidFill>
              </a:rPr>
              <a:t>4”</a:t>
            </a:r>
          </a:p>
        </p:txBody>
      </p:sp>
      <p:sp>
        <p:nvSpPr>
          <p:cNvPr id="30729" name="Text Box 9">
            <a:extLst>
              <a:ext uri="{FF2B5EF4-FFF2-40B4-BE49-F238E27FC236}">
                <a16:creationId xmlns:a16="http://schemas.microsoft.com/office/drawing/2014/main" xmlns="" id="{92F33BCD-E5FD-4838-B8D4-1DA2E455668E}"/>
              </a:ext>
            </a:extLst>
          </p:cNvPr>
          <p:cNvSpPr txBox="1">
            <a:spLocks noChangeArrowheads="1"/>
          </p:cNvSpPr>
          <p:nvPr/>
        </p:nvSpPr>
        <p:spPr bwMode="auto">
          <a:xfrm>
            <a:off x="1398588" y="2024063"/>
            <a:ext cx="2005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2000" b="1">
                <a:solidFill>
                  <a:srgbClr val="FF3300"/>
                </a:solidFill>
              </a:rPr>
              <a:t>BONWILL 1854</a:t>
            </a:r>
          </a:p>
        </p:txBody>
      </p:sp>
    </p:spTree>
    <p:extLst>
      <p:ext uri="{BB962C8B-B14F-4D97-AF65-F5344CB8AC3E}">
        <p14:creationId xmlns:p14="http://schemas.microsoft.com/office/powerpoint/2010/main" val="850989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fade">
                                      <p:cBhvr>
                                        <p:cTn id="7" dur="1000"/>
                                        <p:tgtEl>
                                          <p:spTgt spid="30729"/>
                                        </p:tgtEl>
                                      </p:cBhvr>
                                    </p:animEffect>
                                    <p:anim calcmode="lin" valueType="num">
                                      <p:cBhvr>
                                        <p:cTn id="8" dur="1000" fill="hold"/>
                                        <p:tgtEl>
                                          <p:spTgt spid="30729"/>
                                        </p:tgtEl>
                                        <p:attrNameLst>
                                          <p:attrName>ppt_x</p:attrName>
                                        </p:attrNameLst>
                                      </p:cBhvr>
                                      <p:tavLst>
                                        <p:tav tm="0">
                                          <p:val>
                                            <p:strVal val="#ppt_x"/>
                                          </p:val>
                                        </p:tav>
                                        <p:tav tm="100000">
                                          <p:val>
                                            <p:strVal val="#ppt_x"/>
                                          </p:val>
                                        </p:tav>
                                      </p:tavLst>
                                    </p:anim>
                                    <p:anim calcmode="lin" valueType="num">
                                      <p:cBhvr>
                                        <p:cTn id="9" dur="1000" fill="hold"/>
                                        <p:tgtEl>
                                          <p:spTgt spid="3072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072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072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72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307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4345C873-9AF2-4097-BF01-A274C0E0E10E}"/>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sp>
        <p:nvSpPr>
          <p:cNvPr id="32771" name="Rectangle 3">
            <a:extLst>
              <a:ext uri="{FF2B5EF4-FFF2-40B4-BE49-F238E27FC236}">
                <a16:creationId xmlns:a16="http://schemas.microsoft.com/office/drawing/2014/main" xmlns="" id="{AA31773A-D34E-4859-BBA7-9766F803BB7E}"/>
              </a:ext>
            </a:extLst>
          </p:cNvPr>
          <p:cNvSpPr>
            <a:spLocks noGrp="1" noChangeArrowheads="1"/>
          </p:cNvSpPr>
          <p:nvPr>
            <p:ph idx="1"/>
          </p:nvPr>
        </p:nvSpPr>
        <p:spPr/>
        <p:txBody>
          <a:bodyPr/>
          <a:lstStyle/>
          <a:p>
            <a:pPr eaLnBrk="1" hangingPunct="1">
              <a:buFontTx/>
              <a:buNone/>
            </a:pPr>
            <a:r>
              <a:rPr lang="en-GB" altLang="ru-RU"/>
              <a:t>Average Value</a:t>
            </a:r>
          </a:p>
        </p:txBody>
      </p:sp>
      <p:grpSp>
        <p:nvGrpSpPr>
          <p:cNvPr id="32772" name="Group 4">
            <a:extLst>
              <a:ext uri="{FF2B5EF4-FFF2-40B4-BE49-F238E27FC236}">
                <a16:creationId xmlns:a16="http://schemas.microsoft.com/office/drawing/2014/main" xmlns="" id="{DB9ADA04-22D8-4785-9C84-A391C3ED756B}"/>
              </a:ext>
            </a:extLst>
          </p:cNvPr>
          <p:cNvGrpSpPr>
            <a:grpSpLocks/>
          </p:cNvGrpSpPr>
          <p:nvPr/>
        </p:nvGrpSpPr>
        <p:grpSpPr bwMode="auto">
          <a:xfrm>
            <a:off x="2297113" y="1646238"/>
            <a:ext cx="4051300" cy="2306637"/>
            <a:chOff x="1514" y="1247"/>
            <a:chExt cx="2552" cy="1453"/>
          </a:xfrm>
        </p:grpSpPr>
        <p:sp>
          <p:nvSpPr>
            <p:cNvPr id="32773" name="Line 5">
              <a:extLst>
                <a:ext uri="{FF2B5EF4-FFF2-40B4-BE49-F238E27FC236}">
                  <a16:creationId xmlns:a16="http://schemas.microsoft.com/office/drawing/2014/main" xmlns="" id="{675AFC74-852C-4320-8E8A-0007249C5204}"/>
                </a:ext>
              </a:extLst>
            </p:cNvPr>
            <p:cNvSpPr>
              <a:spLocks noChangeShapeType="1"/>
            </p:cNvSpPr>
            <p:nvPr/>
          </p:nvSpPr>
          <p:spPr bwMode="auto">
            <a:xfrm>
              <a:off x="3224" y="1247"/>
              <a:ext cx="842" cy="14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74" name="Line 6">
              <a:extLst>
                <a:ext uri="{FF2B5EF4-FFF2-40B4-BE49-F238E27FC236}">
                  <a16:creationId xmlns:a16="http://schemas.microsoft.com/office/drawing/2014/main" xmlns="" id="{7847183E-2505-4EDE-9630-E508C7FD984D}"/>
                </a:ext>
              </a:extLst>
            </p:cNvPr>
            <p:cNvSpPr>
              <a:spLocks noChangeShapeType="1"/>
            </p:cNvSpPr>
            <p:nvPr/>
          </p:nvSpPr>
          <p:spPr bwMode="auto">
            <a:xfrm flipH="1" flipV="1">
              <a:off x="1523" y="2602"/>
              <a:ext cx="2543" cy="9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75" name="Line 7">
              <a:extLst>
                <a:ext uri="{FF2B5EF4-FFF2-40B4-BE49-F238E27FC236}">
                  <a16:creationId xmlns:a16="http://schemas.microsoft.com/office/drawing/2014/main" xmlns="" id="{8865DF69-E0E2-474F-B4F5-3D3CEDC633E5}"/>
                </a:ext>
              </a:extLst>
            </p:cNvPr>
            <p:cNvSpPr>
              <a:spLocks noChangeShapeType="1"/>
            </p:cNvSpPr>
            <p:nvPr/>
          </p:nvSpPr>
          <p:spPr bwMode="auto">
            <a:xfrm flipV="1">
              <a:off x="1514" y="1247"/>
              <a:ext cx="1719" cy="135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76" name="Text Box 8">
              <a:extLst>
                <a:ext uri="{FF2B5EF4-FFF2-40B4-BE49-F238E27FC236}">
                  <a16:creationId xmlns:a16="http://schemas.microsoft.com/office/drawing/2014/main" xmlns="" id="{0D21C397-3700-49F7-8C71-4C0C799D5F84}"/>
                </a:ext>
              </a:extLst>
            </p:cNvPr>
            <p:cNvSpPr txBox="1">
              <a:spLocks noChangeArrowheads="1"/>
            </p:cNvSpPr>
            <p:nvPr/>
          </p:nvSpPr>
          <p:spPr bwMode="auto">
            <a:xfrm>
              <a:off x="3662" y="1762"/>
              <a:ext cx="2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2000">
                  <a:solidFill>
                    <a:srgbClr val="FF3300"/>
                  </a:solidFill>
                </a:rPr>
                <a:t>4”</a:t>
              </a:r>
            </a:p>
          </p:txBody>
        </p:sp>
        <p:sp>
          <p:nvSpPr>
            <p:cNvPr id="32777" name="Text Box 9">
              <a:extLst>
                <a:ext uri="{FF2B5EF4-FFF2-40B4-BE49-F238E27FC236}">
                  <a16:creationId xmlns:a16="http://schemas.microsoft.com/office/drawing/2014/main" xmlns="" id="{BEEF477D-ED37-462D-94C4-B31FE41F7A29}"/>
                </a:ext>
              </a:extLst>
            </p:cNvPr>
            <p:cNvSpPr txBox="1">
              <a:spLocks noChangeArrowheads="1"/>
            </p:cNvSpPr>
            <p:nvPr/>
          </p:nvSpPr>
          <p:spPr bwMode="auto">
            <a:xfrm>
              <a:off x="2708" y="2421"/>
              <a:ext cx="3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2000">
                  <a:solidFill>
                    <a:srgbClr val="FF3300"/>
                  </a:solidFill>
                </a:rPr>
                <a:t>4”</a:t>
              </a:r>
            </a:p>
          </p:txBody>
        </p:sp>
      </p:grpSp>
    </p:spTree>
    <p:extLst>
      <p:ext uri="{BB962C8B-B14F-4D97-AF65-F5344CB8AC3E}">
        <p14:creationId xmlns:p14="http://schemas.microsoft.com/office/powerpoint/2010/main" val="297143316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5642729A-EC46-4367-8089-E990DCE95D86}"/>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sp>
        <p:nvSpPr>
          <p:cNvPr id="33795" name="Rectangle 3">
            <a:extLst>
              <a:ext uri="{FF2B5EF4-FFF2-40B4-BE49-F238E27FC236}">
                <a16:creationId xmlns:a16="http://schemas.microsoft.com/office/drawing/2014/main" xmlns="" id="{80536EB0-62D4-4A67-A02C-2BC0F9B15B1A}"/>
              </a:ext>
            </a:extLst>
          </p:cNvPr>
          <p:cNvSpPr>
            <a:spLocks noGrp="1" noChangeArrowheads="1"/>
          </p:cNvSpPr>
          <p:nvPr>
            <p:ph idx="1"/>
          </p:nvPr>
        </p:nvSpPr>
        <p:spPr/>
        <p:txBody>
          <a:bodyPr/>
          <a:lstStyle/>
          <a:p>
            <a:pPr eaLnBrk="1" hangingPunct="1">
              <a:buFontTx/>
              <a:buNone/>
            </a:pPr>
            <a:r>
              <a:rPr lang="en-GB" altLang="ru-RU"/>
              <a:t>Average Value</a:t>
            </a:r>
          </a:p>
        </p:txBody>
      </p:sp>
      <p:sp>
        <p:nvSpPr>
          <p:cNvPr id="33796" name="Line 4">
            <a:extLst>
              <a:ext uri="{FF2B5EF4-FFF2-40B4-BE49-F238E27FC236}">
                <a16:creationId xmlns:a16="http://schemas.microsoft.com/office/drawing/2014/main" xmlns="" id="{CEEA842F-1EEE-4CFE-9825-B5489B2C2A94}"/>
              </a:ext>
            </a:extLst>
          </p:cNvPr>
          <p:cNvSpPr>
            <a:spLocks noChangeShapeType="1"/>
          </p:cNvSpPr>
          <p:nvPr/>
        </p:nvSpPr>
        <p:spPr bwMode="auto">
          <a:xfrm>
            <a:off x="4175125" y="2174875"/>
            <a:ext cx="1828800" cy="8572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797" name="Line 5">
            <a:extLst>
              <a:ext uri="{FF2B5EF4-FFF2-40B4-BE49-F238E27FC236}">
                <a16:creationId xmlns:a16="http://schemas.microsoft.com/office/drawing/2014/main" xmlns="" id="{0CDD6F24-8155-4391-A5AD-E7CF6766899A}"/>
              </a:ext>
            </a:extLst>
          </p:cNvPr>
          <p:cNvSpPr>
            <a:spLocks noChangeShapeType="1"/>
          </p:cNvSpPr>
          <p:nvPr/>
        </p:nvSpPr>
        <p:spPr bwMode="auto">
          <a:xfrm flipH="1">
            <a:off x="2417763" y="3074988"/>
            <a:ext cx="3643312" cy="90011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798" name="Line 6">
            <a:extLst>
              <a:ext uri="{FF2B5EF4-FFF2-40B4-BE49-F238E27FC236}">
                <a16:creationId xmlns:a16="http://schemas.microsoft.com/office/drawing/2014/main" xmlns="" id="{094B9782-2228-4D5B-AF90-E363124C460B}"/>
              </a:ext>
            </a:extLst>
          </p:cNvPr>
          <p:cNvSpPr>
            <a:spLocks noChangeShapeType="1"/>
          </p:cNvSpPr>
          <p:nvPr/>
        </p:nvSpPr>
        <p:spPr bwMode="auto">
          <a:xfrm flipV="1">
            <a:off x="2403475" y="2190750"/>
            <a:ext cx="1800225" cy="17843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83139406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D3402C9C-3B6D-4D7F-9B79-FBA45B2AC21D}"/>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pic>
        <p:nvPicPr>
          <p:cNvPr id="33795" name="Picture 3" descr="ave value artic (Large)">
            <a:extLst>
              <a:ext uri="{FF2B5EF4-FFF2-40B4-BE49-F238E27FC236}">
                <a16:creationId xmlns:a16="http://schemas.microsoft.com/office/drawing/2014/main" xmlns="" id="{C08326D3-D930-44F4-8FAC-E810797278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0725" y="1266825"/>
            <a:ext cx="6896100" cy="4897438"/>
          </a:xfrm>
          <a:noFill/>
          <a:ln>
            <a:solidFill>
              <a:schemeClr val="bg1"/>
            </a:solidFill>
            <a:miter lim="800000"/>
            <a:headEnd/>
            <a:tailEnd/>
          </a:ln>
        </p:spPr>
      </p:pic>
      <p:sp>
        <p:nvSpPr>
          <p:cNvPr id="34820" name="Line 4">
            <a:extLst>
              <a:ext uri="{FF2B5EF4-FFF2-40B4-BE49-F238E27FC236}">
                <a16:creationId xmlns:a16="http://schemas.microsoft.com/office/drawing/2014/main" xmlns="" id="{9F200815-FE44-456C-9A5E-FB826C24D9C1}"/>
              </a:ext>
            </a:extLst>
          </p:cNvPr>
          <p:cNvSpPr>
            <a:spLocks noChangeShapeType="1"/>
          </p:cNvSpPr>
          <p:nvPr/>
        </p:nvSpPr>
        <p:spPr bwMode="auto">
          <a:xfrm>
            <a:off x="4113213" y="2185988"/>
            <a:ext cx="1898650" cy="8572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4821" name="Line 5">
            <a:extLst>
              <a:ext uri="{FF2B5EF4-FFF2-40B4-BE49-F238E27FC236}">
                <a16:creationId xmlns:a16="http://schemas.microsoft.com/office/drawing/2014/main" xmlns="" id="{FCD03ED8-8145-4209-9E78-0507A483AEA8}"/>
              </a:ext>
            </a:extLst>
          </p:cNvPr>
          <p:cNvSpPr>
            <a:spLocks noChangeShapeType="1"/>
          </p:cNvSpPr>
          <p:nvPr/>
        </p:nvSpPr>
        <p:spPr bwMode="auto">
          <a:xfrm flipH="1">
            <a:off x="2438400" y="3028950"/>
            <a:ext cx="3587750" cy="95726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4822" name="Line 6">
            <a:extLst>
              <a:ext uri="{FF2B5EF4-FFF2-40B4-BE49-F238E27FC236}">
                <a16:creationId xmlns:a16="http://schemas.microsoft.com/office/drawing/2014/main" xmlns="" id="{F8AC78F3-BDA0-4244-974C-2242B61F1D8B}"/>
              </a:ext>
            </a:extLst>
          </p:cNvPr>
          <p:cNvSpPr>
            <a:spLocks noChangeShapeType="1"/>
          </p:cNvSpPr>
          <p:nvPr/>
        </p:nvSpPr>
        <p:spPr bwMode="auto">
          <a:xfrm flipV="1">
            <a:off x="2424113" y="2171700"/>
            <a:ext cx="1730375" cy="184308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1068179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0EE1B6A9-EE76-4A22-BA8F-1ED43A2D0A2A}"/>
              </a:ext>
            </a:extLst>
          </p:cNvPr>
          <p:cNvSpPr>
            <a:spLocks noGrp="1" noChangeArrowheads="1"/>
          </p:cNvSpPr>
          <p:nvPr>
            <p:ph type="title"/>
          </p:nvPr>
        </p:nvSpPr>
        <p:spPr/>
        <p:txBody>
          <a:bodyPr/>
          <a:lstStyle/>
          <a:p>
            <a:pPr eaLnBrk="1" fontAlgn="auto" hangingPunct="1">
              <a:spcAft>
                <a:spcPts val="0"/>
              </a:spcAft>
              <a:defRPr/>
            </a:pPr>
            <a:r>
              <a:rPr lang="en-GB"/>
              <a:t>Denar II - Arcon</a:t>
            </a:r>
          </a:p>
        </p:txBody>
      </p:sp>
      <p:pic>
        <p:nvPicPr>
          <p:cNvPr id="35843" name="Picture 3" descr="P1202034">
            <a:extLst>
              <a:ext uri="{FF2B5EF4-FFF2-40B4-BE49-F238E27FC236}">
                <a16:creationId xmlns:a16="http://schemas.microsoft.com/office/drawing/2014/main" xmlns="" id="{DFD6FE9D-7229-4D6D-8C8F-6AB5F7894B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2863" y="1155700"/>
            <a:ext cx="6716712" cy="4757738"/>
          </a:xfrm>
          <a:noFill/>
          <a:ln>
            <a:solidFill>
              <a:schemeClr val="bg1"/>
            </a:solidFill>
            <a:miter lim="800000"/>
            <a:headEnd/>
            <a:tailEnd/>
          </a:ln>
        </p:spPr>
      </p:pic>
    </p:spTree>
    <p:extLst>
      <p:ext uri="{BB962C8B-B14F-4D97-AF65-F5344CB8AC3E}">
        <p14:creationId xmlns:p14="http://schemas.microsoft.com/office/powerpoint/2010/main" val="19572376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D7096C38-B311-48C3-B7BA-09203861AAD7}"/>
              </a:ext>
            </a:extLst>
          </p:cNvPr>
          <p:cNvSpPr>
            <a:spLocks noGrp="1" noChangeArrowheads="1"/>
          </p:cNvSpPr>
          <p:nvPr>
            <p:ph type="title"/>
          </p:nvPr>
        </p:nvSpPr>
        <p:spPr/>
        <p:txBody>
          <a:bodyPr/>
          <a:lstStyle/>
          <a:p>
            <a:pPr eaLnBrk="1" fontAlgn="auto" hangingPunct="1">
              <a:spcAft>
                <a:spcPts val="0"/>
              </a:spcAft>
              <a:defRPr/>
            </a:pPr>
            <a:r>
              <a:rPr lang="en-GB"/>
              <a:t>Dentatus</a:t>
            </a:r>
          </a:p>
        </p:txBody>
      </p:sp>
      <p:sp>
        <p:nvSpPr>
          <p:cNvPr id="36867" name="Rectangle 3">
            <a:extLst>
              <a:ext uri="{FF2B5EF4-FFF2-40B4-BE49-F238E27FC236}">
                <a16:creationId xmlns:a16="http://schemas.microsoft.com/office/drawing/2014/main" xmlns="" id="{90318ACD-1257-40B9-87A7-BF037A14E4C9}"/>
              </a:ext>
            </a:extLst>
          </p:cNvPr>
          <p:cNvSpPr>
            <a:spLocks noGrp="1" noChangeArrowheads="1"/>
          </p:cNvSpPr>
          <p:nvPr>
            <p:ph idx="1"/>
          </p:nvPr>
        </p:nvSpPr>
        <p:spPr/>
        <p:txBody>
          <a:bodyPr/>
          <a:lstStyle/>
          <a:p>
            <a:pPr eaLnBrk="1" hangingPunct="1">
              <a:buFontTx/>
              <a:buNone/>
            </a:pPr>
            <a:r>
              <a:rPr lang="en-GB" altLang="ru-RU"/>
              <a:t>Non Arcon</a:t>
            </a:r>
          </a:p>
        </p:txBody>
      </p:sp>
      <p:pic>
        <p:nvPicPr>
          <p:cNvPr id="36868" name="Picture 4" descr="Dentatus1">
            <a:extLst>
              <a:ext uri="{FF2B5EF4-FFF2-40B4-BE49-F238E27FC236}">
                <a16:creationId xmlns:a16="http://schemas.microsoft.com/office/drawing/2014/main" xmlns="" id="{75C3C460-CEDE-4062-9EE6-D59D83DF3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1252538"/>
            <a:ext cx="5040313" cy="4730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485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77519396-8296-4A7B-82E2-90FE64DBE816}"/>
              </a:ext>
            </a:extLst>
          </p:cNvPr>
          <p:cNvSpPr>
            <a:spLocks noGrp="1" noChangeArrowheads="1"/>
          </p:cNvSpPr>
          <p:nvPr>
            <p:ph type="title"/>
          </p:nvPr>
        </p:nvSpPr>
        <p:spPr/>
        <p:txBody>
          <a:bodyPr/>
          <a:lstStyle/>
          <a:p>
            <a:pPr eaLnBrk="1" fontAlgn="auto" hangingPunct="1">
              <a:spcAft>
                <a:spcPts val="0"/>
              </a:spcAft>
              <a:defRPr/>
            </a:pPr>
            <a:r>
              <a:rPr lang="en-GB"/>
              <a:t>Denar II</a:t>
            </a:r>
          </a:p>
        </p:txBody>
      </p:sp>
      <p:sp>
        <p:nvSpPr>
          <p:cNvPr id="37891" name="Rectangle 3">
            <a:extLst>
              <a:ext uri="{FF2B5EF4-FFF2-40B4-BE49-F238E27FC236}">
                <a16:creationId xmlns:a16="http://schemas.microsoft.com/office/drawing/2014/main" xmlns="" id="{7F7EC317-1A5D-4E1E-B061-E837CB14B886}"/>
              </a:ext>
            </a:extLst>
          </p:cNvPr>
          <p:cNvSpPr>
            <a:spLocks noGrp="1" noChangeArrowheads="1"/>
          </p:cNvSpPr>
          <p:nvPr>
            <p:ph idx="1"/>
          </p:nvPr>
        </p:nvSpPr>
        <p:spPr/>
        <p:txBody>
          <a:bodyPr/>
          <a:lstStyle/>
          <a:p>
            <a:pPr eaLnBrk="1" hangingPunct="1">
              <a:buFontTx/>
              <a:buNone/>
            </a:pPr>
            <a:r>
              <a:rPr lang="en-GB" altLang="ru-RU"/>
              <a:t>Adjustable Condylar Angle, ISS &amp; PSS</a:t>
            </a:r>
          </a:p>
        </p:txBody>
      </p:sp>
      <p:pic>
        <p:nvPicPr>
          <p:cNvPr id="37892" name="Picture 4" descr="artich">
            <a:extLst>
              <a:ext uri="{FF2B5EF4-FFF2-40B4-BE49-F238E27FC236}">
                <a16:creationId xmlns:a16="http://schemas.microsoft.com/office/drawing/2014/main" xmlns="" id="{2DA83306-70D9-4BB8-8911-A0FEEE69B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2781300"/>
            <a:ext cx="3630613" cy="2755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5" descr="artici">
            <a:extLst>
              <a:ext uri="{FF2B5EF4-FFF2-40B4-BE49-F238E27FC236}">
                <a16:creationId xmlns:a16="http://schemas.microsoft.com/office/drawing/2014/main" xmlns="" id="{D61DBE75-7B3C-43A0-88D7-040AF2AB0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3049588"/>
            <a:ext cx="4319588" cy="20780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46383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B6CA9996-EA46-4158-8D87-943610CFBE6A}"/>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pic>
        <p:nvPicPr>
          <p:cNvPr id="38915" name="Picture 3" descr="denar artic (Large)">
            <a:extLst>
              <a:ext uri="{FF2B5EF4-FFF2-40B4-BE49-F238E27FC236}">
                <a16:creationId xmlns:a16="http://schemas.microsoft.com/office/drawing/2014/main" xmlns="" id="{06841498-FE52-4D60-B96D-D67135F9564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10963" t="16299" r="13652"/>
          <a:stretch>
            <a:fillRect/>
          </a:stretch>
        </p:blipFill>
        <p:spPr>
          <a:xfrm>
            <a:off x="222250" y="1350963"/>
            <a:ext cx="5405438" cy="4425950"/>
          </a:xfrm>
          <a:noFill/>
          <a:ln>
            <a:solidFill>
              <a:schemeClr val="bg1"/>
            </a:solidFill>
            <a:miter lim="800000"/>
            <a:headEnd/>
            <a:tailEnd/>
          </a:ln>
        </p:spPr>
      </p:pic>
      <p:sp>
        <p:nvSpPr>
          <p:cNvPr id="37892" name="Text Box 4">
            <a:extLst>
              <a:ext uri="{FF2B5EF4-FFF2-40B4-BE49-F238E27FC236}">
                <a16:creationId xmlns:a16="http://schemas.microsoft.com/office/drawing/2014/main" xmlns="" id="{80395526-E240-400A-A475-369A462117DD}"/>
              </a:ext>
            </a:extLst>
          </p:cNvPr>
          <p:cNvSpPr txBox="1">
            <a:spLocks noChangeArrowheads="1"/>
          </p:cNvSpPr>
          <p:nvPr/>
        </p:nvSpPr>
        <p:spPr bwMode="auto">
          <a:xfrm>
            <a:off x="5851525" y="2208213"/>
            <a:ext cx="263048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ru-RU">
                <a:solidFill>
                  <a:srgbClr val="660033"/>
                </a:solidFill>
              </a:rPr>
              <a:t>Semi-adjustable</a:t>
            </a:r>
          </a:p>
          <a:p>
            <a:pPr eaLnBrk="1" hangingPunct="1">
              <a:spcBef>
                <a:spcPct val="50000"/>
              </a:spcBef>
            </a:pPr>
            <a:endParaRPr lang="en-GB" altLang="ru-RU">
              <a:solidFill>
                <a:srgbClr val="660033"/>
              </a:solidFill>
            </a:endParaRPr>
          </a:p>
          <a:p>
            <a:pPr eaLnBrk="1" hangingPunct="1">
              <a:spcBef>
                <a:spcPct val="50000"/>
              </a:spcBef>
            </a:pPr>
            <a:r>
              <a:rPr lang="en-GB" altLang="ru-RU">
                <a:solidFill>
                  <a:srgbClr val="660033"/>
                </a:solidFill>
              </a:rPr>
              <a:t>Can alter;</a:t>
            </a:r>
          </a:p>
          <a:p>
            <a:pPr eaLnBrk="1" hangingPunct="1">
              <a:spcBef>
                <a:spcPct val="50000"/>
              </a:spcBef>
              <a:buFontTx/>
              <a:buChar char="•"/>
            </a:pPr>
            <a:r>
              <a:rPr lang="en-GB" altLang="ru-RU">
                <a:solidFill>
                  <a:srgbClr val="660033"/>
                </a:solidFill>
              </a:rPr>
              <a:t>TMJ to Incisor distance</a:t>
            </a:r>
          </a:p>
          <a:p>
            <a:pPr eaLnBrk="1" hangingPunct="1">
              <a:spcBef>
                <a:spcPct val="50000"/>
              </a:spcBef>
              <a:buFontTx/>
              <a:buChar char="•"/>
            </a:pPr>
            <a:r>
              <a:rPr lang="en-GB" altLang="ru-RU">
                <a:solidFill>
                  <a:srgbClr val="660033"/>
                </a:solidFill>
              </a:rPr>
              <a:t>Bennett Angle</a:t>
            </a:r>
          </a:p>
          <a:p>
            <a:pPr eaLnBrk="1" hangingPunct="1">
              <a:spcBef>
                <a:spcPct val="50000"/>
              </a:spcBef>
              <a:buFontTx/>
              <a:buChar char="•"/>
            </a:pPr>
            <a:r>
              <a:rPr lang="en-GB" altLang="ru-RU">
                <a:solidFill>
                  <a:srgbClr val="660033"/>
                </a:solidFill>
              </a:rPr>
              <a:t>Condylor Guidance Angle</a:t>
            </a:r>
          </a:p>
          <a:p>
            <a:pPr eaLnBrk="1" hangingPunct="1">
              <a:spcBef>
                <a:spcPct val="50000"/>
              </a:spcBef>
              <a:buFontTx/>
              <a:buChar char="•"/>
            </a:pPr>
            <a:r>
              <a:rPr lang="en-GB" altLang="ru-RU">
                <a:solidFill>
                  <a:srgbClr val="660033"/>
                </a:solidFill>
              </a:rPr>
              <a:t>Incisal guidance plate</a:t>
            </a:r>
          </a:p>
        </p:txBody>
      </p:sp>
    </p:spTree>
    <p:extLst>
      <p:ext uri="{BB962C8B-B14F-4D97-AF65-F5344CB8AC3E}">
        <p14:creationId xmlns:p14="http://schemas.microsoft.com/office/powerpoint/2010/main" val="1950323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5E357FCF-E063-4BFD-979E-447BD0C4A788}"/>
              </a:ext>
            </a:extLst>
          </p:cNvPr>
          <p:cNvSpPr>
            <a:spLocks noGrp="1" noChangeArrowheads="1"/>
          </p:cNvSpPr>
          <p:nvPr>
            <p:ph type="title"/>
          </p:nvPr>
        </p:nvSpPr>
        <p:spPr/>
        <p:txBody>
          <a:bodyPr/>
          <a:lstStyle/>
          <a:p>
            <a:pPr eaLnBrk="1" fontAlgn="auto" hangingPunct="1">
              <a:spcAft>
                <a:spcPts val="0"/>
              </a:spcAft>
              <a:defRPr/>
            </a:pPr>
            <a:r>
              <a:rPr lang="en-GB"/>
              <a:t>Articulators</a:t>
            </a:r>
          </a:p>
        </p:txBody>
      </p:sp>
      <p:pic>
        <p:nvPicPr>
          <p:cNvPr id="39939" name="Picture 4" descr="denar artic (Large)">
            <a:extLst>
              <a:ext uri="{FF2B5EF4-FFF2-40B4-BE49-F238E27FC236}">
                <a16:creationId xmlns:a16="http://schemas.microsoft.com/office/drawing/2014/main" xmlns="" id="{A2B87299-BE49-47DD-82D1-34E29828710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10963" t="16299" r="13652"/>
          <a:stretch>
            <a:fillRect/>
          </a:stretch>
        </p:blipFill>
        <p:spPr>
          <a:xfrm>
            <a:off x="222250" y="1350963"/>
            <a:ext cx="5405438" cy="4425950"/>
          </a:xfrm>
          <a:noFill/>
          <a:ln>
            <a:solidFill>
              <a:schemeClr val="bg1"/>
            </a:solidFill>
            <a:miter lim="800000"/>
            <a:headEnd/>
            <a:tailEnd/>
          </a:ln>
        </p:spPr>
      </p:pic>
      <p:sp>
        <p:nvSpPr>
          <p:cNvPr id="38915" name="Text Box 3">
            <a:extLst>
              <a:ext uri="{FF2B5EF4-FFF2-40B4-BE49-F238E27FC236}">
                <a16:creationId xmlns:a16="http://schemas.microsoft.com/office/drawing/2014/main" xmlns="" id="{E7B86CB7-6932-453E-B1C8-1CB15D062340}"/>
              </a:ext>
            </a:extLst>
          </p:cNvPr>
          <p:cNvSpPr txBox="1">
            <a:spLocks noChangeArrowheads="1"/>
          </p:cNvSpPr>
          <p:nvPr/>
        </p:nvSpPr>
        <p:spPr bwMode="auto">
          <a:xfrm>
            <a:off x="5819775" y="2901950"/>
            <a:ext cx="25796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GB" altLang="ru-RU">
                <a:solidFill>
                  <a:srgbClr val="660033"/>
                </a:solidFill>
              </a:rPr>
              <a:t>Needs Facebow recording</a:t>
            </a:r>
          </a:p>
          <a:p>
            <a:pPr eaLnBrk="1" hangingPunct="1">
              <a:spcBef>
                <a:spcPct val="50000"/>
              </a:spcBef>
              <a:buFontTx/>
              <a:buChar char="•"/>
            </a:pPr>
            <a:r>
              <a:rPr lang="en-GB" altLang="ru-RU">
                <a:solidFill>
                  <a:schemeClr val="accent2"/>
                </a:solidFill>
              </a:rPr>
              <a:t>Ideally should be used for complete denture cases</a:t>
            </a:r>
          </a:p>
        </p:txBody>
      </p:sp>
    </p:spTree>
    <p:extLst>
      <p:ext uri="{BB962C8B-B14F-4D97-AF65-F5344CB8AC3E}">
        <p14:creationId xmlns:p14="http://schemas.microsoft.com/office/powerpoint/2010/main" val="34720368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213D72D7-1743-4A54-8DCB-0F5A7C4DDEE2}"/>
              </a:ext>
            </a:extLst>
          </p:cNvPr>
          <p:cNvSpPr>
            <a:spLocks noGrp="1" noChangeArrowheads="1"/>
          </p:cNvSpPr>
          <p:nvPr>
            <p:ph type="title"/>
          </p:nvPr>
        </p:nvSpPr>
        <p:spPr/>
        <p:txBody>
          <a:bodyPr/>
          <a:lstStyle/>
          <a:p>
            <a:pPr eaLnBrk="1" fontAlgn="auto" hangingPunct="1">
              <a:spcAft>
                <a:spcPts val="0"/>
              </a:spcAft>
              <a:defRPr/>
            </a:pPr>
            <a:r>
              <a:rPr lang="en-GB"/>
              <a:t>Facebow recording</a:t>
            </a:r>
          </a:p>
        </p:txBody>
      </p:sp>
      <p:pic>
        <p:nvPicPr>
          <p:cNvPr id="40963" name="Picture 3" descr="facebow on patient (Large)">
            <a:extLst>
              <a:ext uri="{FF2B5EF4-FFF2-40B4-BE49-F238E27FC236}">
                <a16:creationId xmlns:a16="http://schemas.microsoft.com/office/drawing/2014/main" xmlns="" id="{6D4F95B0-4E03-4CD2-AB5E-87D4D79C22A9}"/>
              </a:ext>
            </a:extLst>
          </p:cNvPr>
          <p:cNvPicPr>
            <a:picLocks noGrp="1" noChangeAspect="1" noChangeArrowheads="1"/>
          </p:cNvPicPr>
          <p:nvPr>
            <p:ph idx="1"/>
          </p:nvPr>
        </p:nvPicPr>
        <p:blipFill>
          <a:blip r:embed="rId2">
            <a:lum bright="24000" contrast="12000"/>
            <a:extLst>
              <a:ext uri="{28A0092B-C50C-407E-A947-70E740481C1C}">
                <a14:useLocalDpi xmlns:a14="http://schemas.microsoft.com/office/drawing/2010/main" val="0"/>
              </a:ext>
            </a:extLst>
          </a:blip>
          <a:srcRect/>
          <a:stretch>
            <a:fillRect/>
          </a:stretch>
        </p:blipFill>
        <p:spPr>
          <a:xfrm>
            <a:off x="1444625" y="1581150"/>
            <a:ext cx="5611813" cy="4203700"/>
          </a:xfrm>
          <a:noFill/>
          <a:ln w="3175">
            <a:solidFill>
              <a:srgbClr val="000000"/>
            </a:solidFill>
            <a:miter lim="800000"/>
            <a:headEnd/>
            <a:tailEnd/>
          </a:ln>
        </p:spPr>
      </p:pic>
      <p:sp>
        <p:nvSpPr>
          <p:cNvPr id="40964" name="Text Box 4">
            <a:extLst>
              <a:ext uri="{FF2B5EF4-FFF2-40B4-BE49-F238E27FC236}">
                <a16:creationId xmlns:a16="http://schemas.microsoft.com/office/drawing/2014/main" xmlns="" id="{229D2774-8E24-4EB8-B0C3-1F5AE2E7BE93}"/>
              </a:ext>
            </a:extLst>
          </p:cNvPr>
          <p:cNvSpPr txBox="1">
            <a:spLocks noChangeArrowheads="1"/>
          </p:cNvSpPr>
          <p:nvPr/>
        </p:nvSpPr>
        <p:spPr bwMode="auto">
          <a:xfrm>
            <a:off x="2805113" y="5991225"/>
            <a:ext cx="324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a:t>For semi adjustable articulator</a:t>
            </a:r>
          </a:p>
        </p:txBody>
      </p:sp>
    </p:spTree>
    <p:extLst>
      <p:ext uri="{BB962C8B-B14F-4D97-AF65-F5344CB8AC3E}">
        <p14:creationId xmlns:p14="http://schemas.microsoft.com/office/powerpoint/2010/main" val="20394559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0"/>
            <a:ext cx="8412319" cy="5889402"/>
          </a:xfrm>
        </p:spPr>
        <p:txBody>
          <a:bodyPr/>
          <a:lstStyle/>
          <a:p>
            <a:pPr marL="0" indent="0" algn="ctr">
              <a:buNone/>
            </a:pPr>
            <a:r>
              <a:rPr lang="en-US" sz="4000" dirty="0"/>
              <a:t>Centric Occlusion</a:t>
            </a:r>
          </a:p>
          <a:p>
            <a:pPr marL="0" indent="0" algn="just">
              <a:buNone/>
            </a:pPr>
            <a:endParaRPr lang="en-US" sz="2800" dirty="0"/>
          </a:p>
          <a:p>
            <a:pPr marL="0" indent="0" algn="just">
              <a:lnSpc>
                <a:spcPct val="80000"/>
              </a:lnSpc>
              <a:buNone/>
            </a:pPr>
            <a:r>
              <a:rPr lang="en-US" sz="2800" dirty="0"/>
              <a:t>Relationship of the mandible to the maxilla when the teeth are in maximum </a:t>
            </a:r>
            <a:r>
              <a:rPr lang="en-US" sz="2800" dirty="0" err="1"/>
              <a:t>occlusal</a:t>
            </a:r>
            <a:r>
              <a:rPr lang="en-US" sz="2800" dirty="0"/>
              <a:t> contact, irrespective of the position or alignment of the condyle-disk assemblies. </a:t>
            </a:r>
          </a:p>
          <a:p>
            <a:pPr marL="0" indent="0" algn="just">
              <a:lnSpc>
                <a:spcPct val="80000"/>
              </a:lnSpc>
              <a:buNone/>
            </a:pPr>
            <a:endParaRPr lang="en-US" sz="2800" dirty="0"/>
          </a:p>
          <a:p>
            <a:pPr algn="just">
              <a:lnSpc>
                <a:spcPct val="80000"/>
              </a:lnSpc>
              <a:buNone/>
            </a:pPr>
            <a:r>
              <a:rPr lang="en-GB" sz="2800" dirty="0"/>
              <a:t>The relationship between the maxilla and mandible </a:t>
            </a:r>
          </a:p>
          <a:p>
            <a:pPr algn="just">
              <a:lnSpc>
                <a:spcPct val="80000"/>
              </a:lnSpc>
              <a:buNone/>
            </a:pPr>
            <a:r>
              <a:rPr lang="en-GB" sz="2800" dirty="0"/>
              <a:t>when the teeth are maximally meshed with the</a:t>
            </a:r>
          </a:p>
          <a:p>
            <a:pPr algn="just">
              <a:lnSpc>
                <a:spcPct val="80000"/>
              </a:lnSpc>
              <a:buNone/>
            </a:pPr>
            <a:r>
              <a:rPr lang="en-GB" sz="2800" dirty="0"/>
              <a:t>mandible in its most cranial position</a:t>
            </a:r>
          </a:p>
          <a:p>
            <a:pPr marL="0" indent="0">
              <a:buNone/>
            </a:pPr>
            <a:endParaRPr lang="en-US" dirty="0"/>
          </a:p>
        </p:txBody>
      </p:sp>
      <p:pic>
        <p:nvPicPr>
          <p:cNvPr id="4" name="Picture 3"/>
          <p:cNvPicPr>
            <a:picLocks noChangeAspect="1"/>
          </p:cNvPicPr>
          <p:nvPr/>
        </p:nvPicPr>
        <p:blipFill>
          <a:blip r:embed="rId3"/>
          <a:stretch>
            <a:fillRect/>
          </a:stretch>
        </p:blipFill>
        <p:spPr>
          <a:xfrm>
            <a:off x="2819400" y="4288315"/>
            <a:ext cx="3505200" cy="2311400"/>
          </a:xfrm>
          <a:prstGeom prst="rect">
            <a:avLst/>
          </a:prstGeom>
        </p:spPr>
      </p:pic>
    </p:spTree>
    <p:extLst>
      <p:ext uri="{BB962C8B-B14F-4D97-AF65-F5344CB8AC3E}">
        <p14:creationId xmlns:p14="http://schemas.microsoft.com/office/powerpoint/2010/main" val="1383648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2">
            <a:extLst>
              <a:ext uri="{FF2B5EF4-FFF2-40B4-BE49-F238E27FC236}">
                <a16:creationId xmlns:a16="http://schemas.microsoft.com/office/drawing/2014/main" xmlns="" id="{E8D37BD4-7BD3-469F-BDC7-5C51F51D3B59}"/>
              </a:ext>
            </a:extLst>
          </p:cNvPr>
          <p:cNvSpPr>
            <a:spLocks/>
          </p:cNvSpPr>
          <p:nvPr/>
        </p:nvSpPr>
        <p:spPr bwMode="auto">
          <a:xfrm>
            <a:off x="2108200" y="2360613"/>
            <a:ext cx="3994150" cy="4383087"/>
          </a:xfrm>
          <a:custGeom>
            <a:avLst/>
            <a:gdLst>
              <a:gd name="T0" fmla="*/ 1229836170 w 2516"/>
              <a:gd name="T1" fmla="*/ 2147483647 h 2761"/>
              <a:gd name="T2" fmla="*/ 1411287349 w 2516"/>
              <a:gd name="T3" fmla="*/ 2147483647 h 2761"/>
              <a:gd name="T4" fmla="*/ 1411287349 w 2516"/>
              <a:gd name="T5" fmla="*/ 2147483647 h 2761"/>
              <a:gd name="T6" fmla="*/ 786288643 w 2516"/>
              <a:gd name="T7" fmla="*/ 2147483647 h 2761"/>
              <a:gd name="T8" fmla="*/ 282257490 w 2516"/>
              <a:gd name="T9" fmla="*/ 2147483647 h 2761"/>
              <a:gd name="T10" fmla="*/ 0 w 2516"/>
              <a:gd name="T11" fmla="*/ 2147483647 h 2761"/>
              <a:gd name="T12" fmla="*/ 282257490 w 2516"/>
              <a:gd name="T13" fmla="*/ 1212194192 h 2761"/>
              <a:gd name="T14" fmla="*/ 1209674927 w 2516"/>
              <a:gd name="T15" fmla="*/ 425905612 h 2761"/>
              <a:gd name="T16" fmla="*/ 2147483647 w 2516"/>
              <a:gd name="T17" fmla="*/ 63003108 h 2761"/>
              <a:gd name="T18" fmla="*/ 2147483647 w 2516"/>
              <a:gd name="T19" fmla="*/ 63003108 h 2761"/>
              <a:gd name="T20" fmla="*/ 2147483647 w 2516"/>
              <a:gd name="T21" fmla="*/ 446066852 h 2761"/>
              <a:gd name="T22" fmla="*/ 2147483647 w 2516"/>
              <a:gd name="T23" fmla="*/ 1433967839 h 2761"/>
              <a:gd name="T24" fmla="*/ 2147483647 w 2516"/>
              <a:gd name="T25" fmla="*/ 2119450415 h 2761"/>
              <a:gd name="T26" fmla="*/ 2147483647 w 2516"/>
              <a:gd name="T27" fmla="*/ 2147483647 h 2761"/>
              <a:gd name="T28" fmla="*/ 2147483647 w 2516"/>
              <a:gd name="T29" fmla="*/ 2147483647 h 2761"/>
              <a:gd name="T30" fmla="*/ 2147483647 w 2516"/>
              <a:gd name="T31" fmla="*/ 2147483647 h 2761"/>
              <a:gd name="T32" fmla="*/ 2147483647 w 2516"/>
              <a:gd name="T33" fmla="*/ 2147483647 h 2761"/>
              <a:gd name="T34" fmla="*/ 2147483647 w 2516"/>
              <a:gd name="T35" fmla="*/ 2147483647 h 2761"/>
              <a:gd name="T36" fmla="*/ 2147483647 w 2516"/>
              <a:gd name="T37" fmla="*/ 2147483647 h 2761"/>
              <a:gd name="T38" fmla="*/ 2147483647 w 2516"/>
              <a:gd name="T39" fmla="*/ 2147483647 h 2761"/>
              <a:gd name="T40" fmla="*/ 2147483647 w 2516"/>
              <a:gd name="T41" fmla="*/ 2147483647 h 2761"/>
              <a:gd name="T42" fmla="*/ 2147483647 w 2516"/>
              <a:gd name="T43" fmla="*/ 2147483647 h 2761"/>
              <a:gd name="T44" fmla="*/ 2147483647 w 2516"/>
              <a:gd name="T45" fmla="*/ 2147483647 h 2761"/>
              <a:gd name="T46" fmla="*/ 2147483647 w 2516"/>
              <a:gd name="T47" fmla="*/ 2147483647 h 2761"/>
              <a:gd name="T48" fmla="*/ 2147483647 w 2516"/>
              <a:gd name="T49" fmla="*/ 2147483647 h 2761"/>
              <a:gd name="T50" fmla="*/ 2147483647 w 2516"/>
              <a:gd name="T51" fmla="*/ 2147483647 h 2761"/>
              <a:gd name="T52" fmla="*/ 2147483647 w 2516"/>
              <a:gd name="T53" fmla="*/ 2147483647 h 2761"/>
              <a:gd name="T54" fmla="*/ 2147483647 w 2516"/>
              <a:gd name="T55" fmla="*/ 2147483647 h 2761"/>
              <a:gd name="T56" fmla="*/ 2147483647 w 2516"/>
              <a:gd name="T57" fmla="*/ 2147483647 h 2761"/>
              <a:gd name="T58" fmla="*/ 2147483647 w 2516"/>
              <a:gd name="T59" fmla="*/ 2147483647 h 2761"/>
              <a:gd name="T60" fmla="*/ 2147483647 w 2516"/>
              <a:gd name="T61" fmla="*/ 2147483647 h 2761"/>
              <a:gd name="T62" fmla="*/ 2147483647 w 2516"/>
              <a:gd name="T63" fmla="*/ 2147483647 h 27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16"/>
              <a:gd name="T97" fmla="*/ 0 h 2761"/>
              <a:gd name="T98" fmla="*/ 2516 w 2516"/>
              <a:gd name="T99" fmla="*/ 2761 h 27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16" h="2761">
                <a:moveTo>
                  <a:pt x="488" y="2305"/>
                </a:moveTo>
                <a:cubicBezTo>
                  <a:pt x="518" y="2191"/>
                  <a:pt x="548" y="2078"/>
                  <a:pt x="560" y="1985"/>
                </a:cubicBezTo>
                <a:cubicBezTo>
                  <a:pt x="572" y="1892"/>
                  <a:pt x="601" y="1809"/>
                  <a:pt x="560" y="1745"/>
                </a:cubicBezTo>
                <a:cubicBezTo>
                  <a:pt x="519" y="1681"/>
                  <a:pt x="387" y="1654"/>
                  <a:pt x="312" y="1601"/>
                </a:cubicBezTo>
                <a:cubicBezTo>
                  <a:pt x="237" y="1548"/>
                  <a:pt x="164" y="1533"/>
                  <a:pt x="112" y="1425"/>
                </a:cubicBezTo>
                <a:cubicBezTo>
                  <a:pt x="60" y="1317"/>
                  <a:pt x="0" y="1110"/>
                  <a:pt x="0" y="953"/>
                </a:cubicBezTo>
                <a:cubicBezTo>
                  <a:pt x="0" y="796"/>
                  <a:pt x="32" y="612"/>
                  <a:pt x="112" y="481"/>
                </a:cubicBezTo>
                <a:cubicBezTo>
                  <a:pt x="192" y="350"/>
                  <a:pt x="344" y="245"/>
                  <a:pt x="480" y="169"/>
                </a:cubicBezTo>
                <a:cubicBezTo>
                  <a:pt x="616" y="93"/>
                  <a:pt x="769" y="49"/>
                  <a:pt x="928" y="25"/>
                </a:cubicBezTo>
                <a:cubicBezTo>
                  <a:pt x="1087" y="1"/>
                  <a:pt x="1272" y="0"/>
                  <a:pt x="1432" y="25"/>
                </a:cubicBezTo>
                <a:cubicBezTo>
                  <a:pt x="1592" y="50"/>
                  <a:pt x="1765" y="86"/>
                  <a:pt x="1888" y="177"/>
                </a:cubicBezTo>
                <a:cubicBezTo>
                  <a:pt x="2011" y="268"/>
                  <a:pt x="2113" y="458"/>
                  <a:pt x="2168" y="569"/>
                </a:cubicBezTo>
                <a:cubicBezTo>
                  <a:pt x="2223" y="680"/>
                  <a:pt x="2205" y="772"/>
                  <a:pt x="2216" y="841"/>
                </a:cubicBezTo>
                <a:cubicBezTo>
                  <a:pt x="2227" y="910"/>
                  <a:pt x="2203" y="921"/>
                  <a:pt x="2232" y="985"/>
                </a:cubicBezTo>
                <a:cubicBezTo>
                  <a:pt x="2261" y="1049"/>
                  <a:pt x="2345" y="1150"/>
                  <a:pt x="2392" y="1225"/>
                </a:cubicBezTo>
                <a:cubicBezTo>
                  <a:pt x="2439" y="1300"/>
                  <a:pt x="2508" y="1382"/>
                  <a:pt x="2512" y="1433"/>
                </a:cubicBezTo>
                <a:cubicBezTo>
                  <a:pt x="2516" y="1484"/>
                  <a:pt x="2443" y="1510"/>
                  <a:pt x="2416" y="1529"/>
                </a:cubicBezTo>
                <a:cubicBezTo>
                  <a:pt x="2389" y="1548"/>
                  <a:pt x="2359" y="1517"/>
                  <a:pt x="2352" y="1545"/>
                </a:cubicBezTo>
                <a:cubicBezTo>
                  <a:pt x="2345" y="1573"/>
                  <a:pt x="2372" y="1657"/>
                  <a:pt x="2376" y="1697"/>
                </a:cubicBezTo>
                <a:cubicBezTo>
                  <a:pt x="2380" y="1737"/>
                  <a:pt x="2384" y="1769"/>
                  <a:pt x="2376" y="1785"/>
                </a:cubicBezTo>
                <a:cubicBezTo>
                  <a:pt x="2368" y="1801"/>
                  <a:pt x="2349" y="1786"/>
                  <a:pt x="2328" y="1793"/>
                </a:cubicBezTo>
                <a:cubicBezTo>
                  <a:pt x="2307" y="1800"/>
                  <a:pt x="2268" y="1814"/>
                  <a:pt x="2248" y="1825"/>
                </a:cubicBezTo>
                <a:cubicBezTo>
                  <a:pt x="2228" y="1836"/>
                  <a:pt x="2201" y="1841"/>
                  <a:pt x="2208" y="1857"/>
                </a:cubicBezTo>
                <a:cubicBezTo>
                  <a:pt x="2215" y="1873"/>
                  <a:pt x="2264" y="1901"/>
                  <a:pt x="2288" y="1921"/>
                </a:cubicBezTo>
                <a:cubicBezTo>
                  <a:pt x="2312" y="1941"/>
                  <a:pt x="2353" y="1946"/>
                  <a:pt x="2352" y="1977"/>
                </a:cubicBezTo>
                <a:cubicBezTo>
                  <a:pt x="2351" y="2008"/>
                  <a:pt x="2291" y="2056"/>
                  <a:pt x="2280" y="2105"/>
                </a:cubicBezTo>
                <a:cubicBezTo>
                  <a:pt x="2269" y="2154"/>
                  <a:pt x="2324" y="2234"/>
                  <a:pt x="2288" y="2273"/>
                </a:cubicBezTo>
                <a:cubicBezTo>
                  <a:pt x="2252" y="2312"/>
                  <a:pt x="2122" y="2322"/>
                  <a:pt x="2064" y="2337"/>
                </a:cubicBezTo>
                <a:cubicBezTo>
                  <a:pt x="2006" y="2352"/>
                  <a:pt x="1976" y="2318"/>
                  <a:pt x="1936" y="2361"/>
                </a:cubicBezTo>
                <a:cubicBezTo>
                  <a:pt x="1896" y="2404"/>
                  <a:pt x="1849" y="2541"/>
                  <a:pt x="1824" y="2593"/>
                </a:cubicBezTo>
                <a:cubicBezTo>
                  <a:pt x="1799" y="2645"/>
                  <a:pt x="1796" y="2645"/>
                  <a:pt x="1784" y="2673"/>
                </a:cubicBezTo>
                <a:cubicBezTo>
                  <a:pt x="1772" y="2701"/>
                  <a:pt x="1759" y="2743"/>
                  <a:pt x="1752" y="2761"/>
                </a:cubicBezTo>
              </a:path>
            </a:pathLst>
          </a:custGeom>
          <a:solidFill>
            <a:schemeClr val="accent1"/>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51203" name="Rectangle 3">
            <a:extLst>
              <a:ext uri="{FF2B5EF4-FFF2-40B4-BE49-F238E27FC236}">
                <a16:creationId xmlns:a16="http://schemas.microsoft.com/office/drawing/2014/main" xmlns="" id="{B410234F-A72A-4074-8451-DF8B13E7DE09}"/>
              </a:ext>
            </a:extLst>
          </p:cNvPr>
          <p:cNvSpPr>
            <a:spLocks noGrp="1" noChangeArrowheads="1"/>
          </p:cNvSpPr>
          <p:nvPr>
            <p:ph type="title"/>
          </p:nvPr>
        </p:nvSpPr>
        <p:spPr/>
        <p:txBody>
          <a:bodyPr/>
          <a:lstStyle/>
          <a:p>
            <a:pPr eaLnBrk="1" fontAlgn="auto" hangingPunct="1">
              <a:spcAft>
                <a:spcPts val="0"/>
              </a:spcAft>
              <a:defRPr/>
            </a:pPr>
            <a:r>
              <a:rPr lang="en-GB" sz="3600"/>
              <a:t>Facebow</a:t>
            </a:r>
          </a:p>
        </p:txBody>
      </p:sp>
      <p:grpSp>
        <p:nvGrpSpPr>
          <p:cNvPr id="46084" name="Group 4">
            <a:extLst>
              <a:ext uri="{FF2B5EF4-FFF2-40B4-BE49-F238E27FC236}">
                <a16:creationId xmlns:a16="http://schemas.microsoft.com/office/drawing/2014/main" xmlns="" id="{CFB79510-C447-4A15-A8DC-22352CA127D7}"/>
              </a:ext>
            </a:extLst>
          </p:cNvPr>
          <p:cNvGrpSpPr>
            <a:grpSpLocks/>
          </p:cNvGrpSpPr>
          <p:nvPr/>
        </p:nvGrpSpPr>
        <p:grpSpPr bwMode="auto">
          <a:xfrm>
            <a:off x="3398838" y="3771900"/>
            <a:ext cx="4586287" cy="1981200"/>
            <a:chOff x="2141" y="2376"/>
            <a:chExt cx="2889" cy="1248"/>
          </a:xfrm>
        </p:grpSpPr>
        <p:sp>
          <p:nvSpPr>
            <p:cNvPr id="46086" name="Freeform 5">
              <a:extLst>
                <a:ext uri="{FF2B5EF4-FFF2-40B4-BE49-F238E27FC236}">
                  <a16:creationId xmlns:a16="http://schemas.microsoft.com/office/drawing/2014/main" xmlns="" id="{B5398E19-2737-4B30-92EF-45151CAF106A}"/>
                </a:ext>
              </a:extLst>
            </p:cNvPr>
            <p:cNvSpPr>
              <a:spLocks/>
            </p:cNvSpPr>
            <p:nvPr/>
          </p:nvSpPr>
          <p:spPr bwMode="auto">
            <a:xfrm>
              <a:off x="3131" y="2376"/>
              <a:ext cx="213" cy="328"/>
            </a:xfrm>
            <a:custGeom>
              <a:avLst/>
              <a:gdLst>
                <a:gd name="T0" fmla="*/ 189 w 213"/>
                <a:gd name="T1" fmla="*/ 0 h 328"/>
                <a:gd name="T2" fmla="*/ 101 w 213"/>
                <a:gd name="T3" fmla="*/ 96 h 328"/>
                <a:gd name="T4" fmla="*/ 5 w 213"/>
                <a:gd name="T5" fmla="*/ 160 h 328"/>
                <a:gd name="T6" fmla="*/ 133 w 213"/>
                <a:gd name="T7" fmla="*/ 248 h 328"/>
                <a:gd name="T8" fmla="*/ 213 w 213"/>
                <a:gd name="T9" fmla="*/ 328 h 328"/>
                <a:gd name="T10" fmla="*/ 0 60000 65536"/>
                <a:gd name="T11" fmla="*/ 0 60000 65536"/>
                <a:gd name="T12" fmla="*/ 0 60000 65536"/>
                <a:gd name="T13" fmla="*/ 0 60000 65536"/>
                <a:gd name="T14" fmla="*/ 0 60000 65536"/>
                <a:gd name="T15" fmla="*/ 0 w 213"/>
                <a:gd name="T16" fmla="*/ 0 h 328"/>
                <a:gd name="T17" fmla="*/ 213 w 213"/>
                <a:gd name="T18" fmla="*/ 328 h 328"/>
              </a:gdLst>
              <a:ahLst/>
              <a:cxnLst>
                <a:cxn ang="T10">
                  <a:pos x="T0" y="T1"/>
                </a:cxn>
                <a:cxn ang="T11">
                  <a:pos x="T2" y="T3"/>
                </a:cxn>
                <a:cxn ang="T12">
                  <a:pos x="T4" y="T5"/>
                </a:cxn>
                <a:cxn ang="T13">
                  <a:pos x="T6" y="T7"/>
                </a:cxn>
                <a:cxn ang="T14">
                  <a:pos x="T8" y="T9"/>
                </a:cxn>
              </a:cxnLst>
              <a:rect l="T15" t="T16" r="T17" b="T18"/>
              <a:pathLst>
                <a:path w="213" h="328">
                  <a:moveTo>
                    <a:pt x="189" y="0"/>
                  </a:moveTo>
                  <a:cubicBezTo>
                    <a:pt x="160" y="34"/>
                    <a:pt x="132" y="69"/>
                    <a:pt x="101" y="96"/>
                  </a:cubicBezTo>
                  <a:cubicBezTo>
                    <a:pt x="70" y="123"/>
                    <a:pt x="0" y="135"/>
                    <a:pt x="5" y="160"/>
                  </a:cubicBezTo>
                  <a:cubicBezTo>
                    <a:pt x="10" y="185"/>
                    <a:pt x="98" y="220"/>
                    <a:pt x="133" y="248"/>
                  </a:cubicBezTo>
                  <a:cubicBezTo>
                    <a:pt x="168" y="276"/>
                    <a:pt x="190" y="302"/>
                    <a:pt x="213" y="328"/>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87" name="Freeform 6">
              <a:extLst>
                <a:ext uri="{FF2B5EF4-FFF2-40B4-BE49-F238E27FC236}">
                  <a16:creationId xmlns:a16="http://schemas.microsoft.com/office/drawing/2014/main" xmlns="" id="{5DC3BCC7-9543-40AD-8B17-DB1EC5345DA7}"/>
                </a:ext>
              </a:extLst>
            </p:cNvPr>
            <p:cNvSpPr>
              <a:spLocks/>
            </p:cNvSpPr>
            <p:nvPr/>
          </p:nvSpPr>
          <p:spPr bwMode="auto">
            <a:xfrm>
              <a:off x="3288" y="2424"/>
              <a:ext cx="37" cy="232"/>
            </a:xfrm>
            <a:custGeom>
              <a:avLst/>
              <a:gdLst>
                <a:gd name="T0" fmla="*/ 0 w 37"/>
                <a:gd name="T1" fmla="*/ 0 h 232"/>
                <a:gd name="T2" fmla="*/ 32 w 37"/>
                <a:gd name="T3" fmla="*/ 48 h 232"/>
                <a:gd name="T4" fmla="*/ 32 w 37"/>
                <a:gd name="T5" fmla="*/ 136 h 232"/>
                <a:gd name="T6" fmla="*/ 0 w 37"/>
                <a:gd name="T7" fmla="*/ 232 h 232"/>
                <a:gd name="T8" fmla="*/ 0 60000 65536"/>
                <a:gd name="T9" fmla="*/ 0 60000 65536"/>
                <a:gd name="T10" fmla="*/ 0 60000 65536"/>
                <a:gd name="T11" fmla="*/ 0 60000 65536"/>
                <a:gd name="T12" fmla="*/ 0 w 37"/>
                <a:gd name="T13" fmla="*/ 0 h 232"/>
                <a:gd name="T14" fmla="*/ 37 w 37"/>
                <a:gd name="T15" fmla="*/ 232 h 232"/>
              </a:gdLst>
              <a:ahLst/>
              <a:cxnLst>
                <a:cxn ang="T8">
                  <a:pos x="T0" y="T1"/>
                </a:cxn>
                <a:cxn ang="T9">
                  <a:pos x="T2" y="T3"/>
                </a:cxn>
                <a:cxn ang="T10">
                  <a:pos x="T4" y="T5"/>
                </a:cxn>
                <a:cxn ang="T11">
                  <a:pos x="T6" y="T7"/>
                </a:cxn>
              </a:cxnLst>
              <a:rect l="T12" t="T13" r="T14" b="T15"/>
              <a:pathLst>
                <a:path w="37" h="232">
                  <a:moveTo>
                    <a:pt x="0" y="0"/>
                  </a:moveTo>
                  <a:cubicBezTo>
                    <a:pt x="13" y="12"/>
                    <a:pt x="27" y="25"/>
                    <a:pt x="32" y="48"/>
                  </a:cubicBezTo>
                  <a:cubicBezTo>
                    <a:pt x="37" y="71"/>
                    <a:pt x="37" y="105"/>
                    <a:pt x="32" y="136"/>
                  </a:cubicBezTo>
                  <a:cubicBezTo>
                    <a:pt x="27" y="167"/>
                    <a:pt x="13" y="199"/>
                    <a:pt x="0" y="232"/>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88" name="Freeform 7">
              <a:extLst>
                <a:ext uri="{FF2B5EF4-FFF2-40B4-BE49-F238E27FC236}">
                  <a16:creationId xmlns:a16="http://schemas.microsoft.com/office/drawing/2014/main" xmlns="" id="{3E89C96A-D85F-4C36-B2D0-DACAFDB39DF1}"/>
                </a:ext>
              </a:extLst>
            </p:cNvPr>
            <p:cNvSpPr>
              <a:spLocks/>
            </p:cNvSpPr>
            <p:nvPr/>
          </p:nvSpPr>
          <p:spPr bwMode="auto">
            <a:xfrm>
              <a:off x="2141" y="2549"/>
              <a:ext cx="443" cy="644"/>
            </a:xfrm>
            <a:custGeom>
              <a:avLst/>
              <a:gdLst>
                <a:gd name="T0" fmla="*/ 395 w 443"/>
                <a:gd name="T1" fmla="*/ 275 h 644"/>
                <a:gd name="T2" fmla="*/ 443 w 443"/>
                <a:gd name="T3" fmla="*/ 187 h 644"/>
                <a:gd name="T4" fmla="*/ 395 w 443"/>
                <a:gd name="T5" fmla="*/ 67 h 644"/>
                <a:gd name="T6" fmla="*/ 267 w 443"/>
                <a:gd name="T7" fmla="*/ 3 h 644"/>
                <a:gd name="T8" fmla="*/ 75 w 443"/>
                <a:gd name="T9" fmla="*/ 51 h 644"/>
                <a:gd name="T10" fmla="*/ 3 w 443"/>
                <a:gd name="T11" fmla="*/ 235 h 644"/>
                <a:gd name="T12" fmla="*/ 59 w 443"/>
                <a:gd name="T13" fmla="*/ 443 h 644"/>
                <a:gd name="T14" fmla="*/ 187 w 443"/>
                <a:gd name="T15" fmla="*/ 587 h 644"/>
                <a:gd name="T16" fmla="*/ 275 w 443"/>
                <a:gd name="T17" fmla="*/ 635 h 644"/>
                <a:gd name="T18" fmla="*/ 339 w 443"/>
                <a:gd name="T19" fmla="*/ 531 h 6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
                <a:gd name="T31" fmla="*/ 0 h 644"/>
                <a:gd name="T32" fmla="*/ 443 w 443"/>
                <a:gd name="T33" fmla="*/ 644 h 6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 h="644">
                  <a:moveTo>
                    <a:pt x="395" y="275"/>
                  </a:moveTo>
                  <a:cubicBezTo>
                    <a:pt x="419" y="248"/>
                    <a:pt x="443" y="222"/>
                    <a:pt x="443" y="187"/>
                  </a:cubicBezTo>
                  <a:cubicBezTo>
                    <a:pt x="443" y="152"/>
                    <a:pt x="424" y="98"/>
                    <a:pt x="395" y="67"/>
                  </a:cubicBezTo>
                  <a:cubicBezTo>
                    <a:pt x="366" y="36"/>
                    <a:pt x="320" y="6"/>
                    <a:pt x="267" y="3"/>
                  </a:cubicBezTo>
                  <a:cubicBezTo>
                    <a:pt x="214" y="0"/>
                    <a:pt x="119" y="12"/>
                    <a:pt x="75" y="51"/>
                  </a:cubicBezTo>
                  <a:cubicBezTo>
                    <a:pt x="31" y="90"/>
                    <a:pt x="6" y="170"/>
                    <a:pt x="3" y="235"/>
                  </a:cubicBezTo>
                  <a:cubicBezTo>
                    <a:pt x="0" y="300"/>
                    <a:pt x="28" y="384"/>
                    <a:pt x="59" y="443"/>
                  </a:cubicBezTo>
                  <a:cubicBezTo>
                    <a:pt x="90" y="502"/>
                    <a:pt x="151" y="555"/>
                    <a:pt x="187" y="587"/>
                  </a:cubicBezTo>
                  <a:cubicBezTo>
                    <a:pt x="223" y="619"/>
                    <a:pt x="250" y="644"/>
                    <a:pt x="275" y="635"/>
                  </a:cubicBezTo>
                  <a:cubicBezTo>
                    <a:pt x="300" y="626"/>
                    <a:pt x="319" y="578"/>
                    <a:pt x="339" y="531"/>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89" name="Freeform 8">
              <a:extLst>
                <a:ext uri="{FF2B5EF4-FFF2-40B4-BE49-F238E27FC236}">
                  <a16:creationId xmlns:a16="http://schemas.microsoft.com/office/drawing/2014/main" xmlns="" id="{7CC6FEFD-E475-4E4C-895D-948EA5810F70}"/>
                </a:ext>
              </a:extLst>
            </p:cNvPr>
            <p:cNvSpPr>
              <a:spLocks/>
            </p:cNvSpPr>
            <p:nvPr/>
          </p:nvSpPr>
          <p:spPr bwMode="auto">
            <a:xfrm>
              <a:off x="2443" y="2844"/>
              <a:ext cx="65" cy="99"/>
            </a:xfrm>
            <a:custGeom>
              <a:avLst/>
              <a:gdLst>
                <a:gd name="T0" fmla="*/ 65 w 65"/>
                <a:gd name="T1" fmla="*/ 0 h 99"/>
                <a:gd name="T2" fmla="*/ 14 w 65"/>
                <a:gd name="T3" fmla="*/ 21 h 99"/>
                <a:gd name="T4" fmla="*/ 5 w 65"/>
                <a:gd name="T5" fmla="*/ 42 h 99"/>
                <a:gd name="T6" fmla="*/ 44 w 65"/>
                <a:gd name="T7" fmla="*/ 99 h 99"/>
                <a:gd name="T8" fmla="*/ 0 60000 65536"/>
                <a:gd name="T9" fmla="*/ 0 60000 65536"/>
                <a:gd name="T10" fmla="*/ 0 60000 65536"/>
                <a:gd name="T11" fmla="*/ 0 60000 65536"/>
                <a:gd name="T12" fmla="*/ 0 w 65"/>
                <a:gd name="T13" fmla="*/ 0 h 99"/>
                <a:gd name="T14" fmla="*/ 65 w 65"/>
                <a:gd name="T15" fmla="*/ 99 h 99"/>
              </a:gdLst>
              <a:ahLst/>
              <a:cxnLst>
                <a:cxn ang="T8">
                  <a:pos x="T0" y="T1"/>
                </a:cxn>
                <a:cxn ang="T9">
                  <a:pos x="T2" y="T3"/>
                </a:cxn>
                <a:cxn ang="T10">
                  <a:pos x="T4" y="T5"/>
                </a:cxn>
                <a:cxn ang="T11">
                  <a:pos x="T6" y="T7"/>
                </a:cxn>
              </a:cxnLst>
              <a:rect l="T12" t="T13" r="T14" b="T15"/>
              <a:pathLst>
                <a:path w="65" h="99">
                  <a:moveTo>
                    <a:pt x="65" y="0"/>
                  </a:moveTo>
                  <a:cubicBezTo>
                    <a:pt x="44" y="7"/>
                    <a:pt x="24" y="14"/>
                    <a:pt x="14" y="21"/>
                  </a:cubicBezTo>
                  <a:cubicBezTo>
                    <a:pt x="4" y="28"/>
                    <a:pt x="0" y="29"/>
                    <a:pt x="5" y="42"/>
                  </a:cubicBezTo>
                  <a:cubicBezTo>
                    <a:pt x="10" y="55"/>
                    <a:pt x="27" y="77"/>
                    <a:pt x="44" y="99"/>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90" name="Freeform 9">
              <a:extLst>
                <a:ext uri="{FF2B5EF4-FFF2-40B4-BE49-F238E27FC236}">
                  <a16:creationId xmlns:a16="http://schemas.microsoft.com/office/drawing/2014/main" xmlns="" id="{E8B37C8B-70DA-47F2-9100-8710334411BA}"/>
                </a:ext>
              </a:extLst>
            </p:cNvPr>
            <p:cNvSpPr>
              <a:spLocks/>
            </p:cNvSpPr>
            <p:nvPr/>
          </p:nvSpPr>
          <p:spPr bwMode="auto">
            <a:xfrm>
              <a:off x="3512" y="2889"/>
              <a:ext cx="200" cy="63"/>
            </a:xfrm>
            <a:custGeom>
              <a:avLst/>
              <a:gdLst>
                <a:gd name="T0" fmla="*/ 200 w 200"/>
                <a:gd name="T1" fmla="*/ 23 h 63"/>
                <a:gd name="T2" fmla="*/ 56 w 200"/>
                <a:gd name="T3" fmla="*/ 7 h 63"/>
                <a:gd name="T4" fmla="*/ 0 w 200"/>
                <a:gd name="T5" fmla="*/ 63 h 63"/>
                <a:gd name="T6" fmla="*/ 0 60000 65536"/>
                <a:gd name="T7" fmla="*/ 0 60000 65536"/>
                <a:gd name="T8" fmla="*/ 0 60000 65536"/>
                <a:gd name="T9" fmla="*/ 0 w 200"/>
                <a:gd name="T10" fmla="*/ 0 h 63"/>
                <a:gd name="T11" fmla="*/ 200 w 200"/>
                <a:gd name="T12" fmla="*/ 63 h 63"/>
              </a:gdLst>
              <a:ahLst/>
              <a:cxnLst>
                <a:cxn ang="T6">
                  <a:pos x="T0" y="T1"/>
                </a:cxn>
                <a:cxn ang="T7">
                  <a:pos x="T2" y="T3"/>
                </a:cxn>
                <a:cxn ang="T8">
                  <a:pos x="T4" y="T5"/>
                </a:cxn>
              </a:cxnLst>
              <a:rect l="T9" t="T10" r="T11" b="T12"/>
              <a:pathLst>
                <a:path w="200" h="63">
                  <a:moveTo>
                    <a:pt x="200" y="23"/>
                  </a:moveTo>
                  <a:cubicBezTo>
                    <a:pt x="176" y="20"/>
                    <a:pt x="89" y="0"/>
                    <a:pt x="56" y="7"/>
                  </a:cubicBezTo>
                  <a:cubicBezTo>
                    <a:pt x="23" y="14"/>
                    <a:pt x="12" y="51"/>
                    <a:pt x="0" y="63"/>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91" name="Oval 10">
              <a:extLst>
                <a:ext uri="{FF2B5EF4-FFF2-40B4-BE49-F238E27FC236}">
                  <a16:creationId xmlns:a16="http://schemas.microsoft.com/office/drawing/2014/main" xmlns="" id="{76233433-F723-41AB-A950-D7BD27E8977A}"/>
                </a:ext>
              </a:extLst>
            </p:cNvPr>
            <p:cNvSpPr>
              <a:spLocks noChangeArrowheads="1"/>
            </p:cNvSpPr>
            <p:nvPr/>
          </p:nvSpPr>
          <p:spPr bwMode="auto">
            <a:xfrm>
              <a:off x="3616" y="2976"/>
              <a:ext cx="96" cy="56"/>
            </a:xfrm>
            <a:prstGeom prst="ellipse">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ru-RU" sz="2400">
                <a:latin typeface="Tahoma" panose="020B0604030504040204" pitchFamily="34" charset="0"/>
              </a:endParaRPr>
            </a:p>
          </p:txBody>
        </p:sp>
        <p:sp>
          <p:nvSpPr>
            <p:cNvPr id="46092" name="Line 11">
              <a:extLst>
                <a:ext uri="{FF2B5EF4-FFF2-40B4-BE49-F238E27FC236}">
                  <a16:creationId xmlns:a16="http://schemas.microsoft.com/office/drawing/2014/main" xmlns="" id="{0AF92164-9683-4608-B504-7828CB8F84BF}"/>
                </a:ext>
              </a:extLst>
            </p:cNvPr>
            <p:cNvSpPr>
              <a:spLocks noChangeShapeType="1"/>
            </p:cNvSpPr>
            <p:nvPr/>
          </p:nvSpPr>
          <p:spPr bwMode="auto">
            <a:xfrm>
              <a:off x="2352" y="2888"/>
              <a:ext cx="132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ru-RU"/>
            </a:p>
          </p:txBody>
        </p:sp>
        <p:sp>
          <p:nvSpPr>
            <p:cNvPr id="46093" name="Freeform 12">
              <a:extLst>
                <a:ext uri="{FF2B5EF4-FFF2-40B4-BE49-F238E27FC236}">
                  <a16:creationId xmlns:a16="http://schemas.microsoft.com/office/drawing/2014/main" xmlns="" id="{5C78AFA2-8E3A-45C6-8AD1-69F8C2104B66}"/>
                </a:ext>
              </a:extLst>
            </p:cNvPr>
            <p:cNvSpPr>
              <a:spLocks/>
            </p:cNvSpPr>
            <p:nvPr/>
          </p:nvSpPr>
          <p:spPr bwMode="auto">
            <a:xfrm>
              <a:off x="2368" y="2686"/>
              <a:ext cx="1826" cy="242"/>
            </a:xfrm>
            <a:custGeom>
              <a:avLst/>
              <a:gdLst>
                <a:gd name="T0" fmla="*/ 0 w 1002"/>
                <a:gd name="T1" fmla="*/ 83 h 578"/>
                <a:gd name="T2" fmla="*/ 1567 w 1002"/>
                <a:gd name="T3" fmla="*/ 97 h 578"/>
                <a:gd name="T4" fmla="*/ 2737 w 1002"/>
                <a:gd name="T5" fmla="*/ 93 h 578"/>
                <a:gd name="T6" fmla="*/ 3134 w 1002"/>
                <a:gd name="T7" fmla="*/ 46 h 578"/>
                <a:gd name="T8" fmla="*/ 3109 w 1002"/>
                <a:gd name="T9" fmla="*/ 8 h 578"/>
                <a:gd name="T10" fmla="*/ 1813 w 1002"/>
                <a:gd name="T11" fmla="*/ 2 h 578"/>
                <a:gd name="T12" fmla="*/ 292 w 1002"/>
                <a:gd name="T13" fmla="*/ 6 h 578"/>
                <a:gd name="T14" fmla="*/ 0 60000 65536"/>
                <a:gd name="T15" fmla="*/ 0 60000 65536"/>
                <a:gd name="T16" fmla="*/ 0 60000 65536"/>
                <a:gd name="T17" fmla="*/ 0 60000 65536"/>
                <a:gd name="T18" fmla="*/ 0 60000 65536"/>
                <a:gd name="T19" fmla="*/ 0 60000 65536"/>
                <a:gd name="T20" fmla="*/ 0 60000 65536"/>
                <a:gd name="T21" fmla="*/ 0 w 1002"/>
                <a:gd name="T22" fmla="*/ 0 h 578"/>
                <a:gd name="T23" fmla="*/ 1002 w 1002"/>
                <a:gd name="T24" fmla="*/ 578 h 5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2" h="578">
                  <a:moveTo>
                    <a:pt x="0" y="474"/>
                  </a:moveTo>
                  <a:cubicBezTo>
                    <a:pt x="167" y="509"/>
                    <a:pt x="335" y="545"/>
                    <a:pt x="472" y="554"/>
                  </a:cubicBezTo>
                  <a:cubicBezTo>
                    <a:pt x="609" y="563"/>
                    <a:pt x="745" y="578"/>
                    <a:pt x="824" y="530"/>
                  </a:cubicBezTo>
                  <a:cubicBezTo>
                    <a:pt x="903" y="482"/>
                    <a:pt x="925" y="347"/>
                    <a:pt x="944" y="266"/>
                  </a:cubicBezTo>
                  <a:cubicBezTo>
                    <a:pt x="963" y="185"/>
                    <a:pt x="1002" y="84"/>
                    <a:pt x="936" y="42"/>
                  </a:cubicBezTo>
                  <a:cubicBezTo>
                    <a:pt x="870" y="0"/>
                    <a:pt x="687" y="13"/>
                    <a:pt x="546" y="12"/>
                  </a:cubicBezTo>
                  <a:cubicBezTo>
                    <a:pt x="405" y="11"/>
                    <a:pt x="183" y="30"/>
                    <a:pt x="88" y="34"/>
                  </a:cubicBezTo>
                </a:path>
              </a:pathLst>
            </a:custGeom>
            <a:noFill/>
            <a:ln w="7620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94" name="Freeform 13">
              <a:extLst>
                <a:ext uri="{FF2B5EF4-FFF2-40B4-BE49-F238E27FC236}">
                  <a16:creationId xmlns:a16="http://schemas.microsoft.com/office/drawing/2014/main" xmlns="" id="{0F83DBFA-9A5E-431A-9683-35B7DE38D48F}"/>
                </a:ext>
              </a:extLst>
            </p:cNvPr>
            <p:cNvSpPr>
              <a:spLocks/>
            </p:cNvSpPr>
            <p:nvPr/>
          </p:nvSpPr>
          <p:spPr bwMode="auto">
            <a:xfrm>
              <a:off x="3936" y="2670"/>
              <a:ext cx="208" cy="226"/>
            </a:xfrm>
            <a:custGeom>
              <a:avLst/>
              <a:gdLst>
                <a:gd name="T0" fmla="*/ 65 w 208"/>
                <a:gd name="T1" fmla="*/ 0 h 226"/>
                <a:gd name="T2" fmla="*/ 194 w 208"/>
                <a:gd name="T3" fmla="*/ 0 h 226"/>
                <a:gd name="T4" fmla="*/ 152 w 208"/>
                <a:gd name="T5" fmla="*/ 226 h 226"/>
                <a:gd name="T6" fmla="*/ 0 w 208"/>
                <a:gd name="T7" fmla="*/ 218 h 226"/>
                <a:gd name="T8" fmla="*/ 65 w 208"/>
                <a:gd name="T9" fmla="*/ 0 h 226"/>
                <a:gd name="T10" fmla="*/ 0 60000 65536"/>
                <a:gd name="T11" fmla="*/ 0 60000 65536"/>
                <a:gd name="T12" fmla="*/ 0 60000 65536"/>
                <a:gd name="T13" fmla="*/ 0 60000 65536"/>
                <a:gd name="T14" fmla="*/ 0 60000 65536"/>
                <a:gd name="T15" fmla="*/ 0 w 208"/>
                <a:gd name="T16" fmla="*/ 0 h 226"/>
                <a:gd name="T17" fmla="*/ 208 w 208"/>
                <a:gd name="T18" fmla="*/ 226 h 226"/>
              </a:gdLst>
              <a:ahLst/>
              <a:cxnLst>
                <a:cxn ang="T10">
                  <a:pos x="T0" y="T1"/>
                </a:cxn>
                <a:cxn ang="T11">
                  <a:pos x="T2" y="T3"/>
                </a:cxn>
                <a:cxn ang="T12">
                  <a:pos x="T4" y="T5"/>
                </a:cxn>
                <a:cxn ang="T13">
                  <a:pos x="T6" y="T7"/>
                </a:cxn>
                <a:cxn ang="T14">
                  <a:pos x="T8" y="T9"/>
                </a:cxn>
              </a:cxnLst>
              <a:rect l="T15" t="T16" r="T17" b="T18"/>
              <a:pathLst>
                <a:path w="208" h="226">
                  <a:moveTo>
                    <a:pt x="65" y="0"/>
                  </a:moveTo>
                  <a:lnTo>
                    <a:pt x="194" y="0"/>
                  </a:lnTo>
                  <a:cubicBezTo>
                    <a:pt x="208" y="38"/>
                    <a:pt x="174" y="187"/>
                    <a:pt x="152" y="226"/>
                  </a:cubicBezTo>
                  <a:lnTo>
                    <a:pt x="0" y="218"/>
                  </a:lnTo>
                  <a:cubicBezTo>
                    <a:pt x="1" y="179"/>
                    <a:pt x="33" y="36"/>
                    <a:pt x="65" y="0"/>
                  </a:cubicBezTo>
                  <a:close/>
                </a:path>
              </a:pathLst>
            </a:custGeom>
            <a:solidFill>
              <a:schemeClr val="bg2"/>
            </a:solidFill>
            <a:ln w="9525">
              <a:solidFill>
                <a:schemeClr val="bg2"/>
              </a:solidFill>
              <a:miter lim="800000"/>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95" name="Line 14">
              <a:extLst>
                <a:ext uri="{FF2B5EF4-FFF2-40B4-BE49-F238E27FC236}">
                  <a16:creationId xmlns:a16="http://schemas.microsoft.com/office/drawing/2014/main" xmlns="" id="{209865DB-11BB-40A8-A497-52B76DFEA40C}"/>
                </a:ext>
              </a:extLst>
            </p:cNvPr>
            <p:cNvSpPr>
              <a:spLocks noChangeShapeType="1"/>
            </p:cNvSpPr>
            <p:nvPr/>
          </p:nvSpPr>
          <p:spPr bwMode="auto">
            <a:xfrm>
              <a:off x="4040" y="2896"/>
              <a:ext cx="0" cy="728"/>
            </a:xfrm>
            <a:prstGeom prst="line">
              <a:avLst/>
            </a:prstGeom>
            <a:noFill/>
            <a:ln w="57150">
              <a:solidFill>
                <a:srgbClr val="B2B2B2"/>
              </a:solidFill>
              <a:miter lim="800000"/>
              <a:headEnd/>
              <a:tailEnd/>
            </a:ln>
            <a:extLst>
              <a:ext uri="{909E8E84-426E-40DD-AFC4-6F175D3DCCD1}">
                <a14:hiddenFill xmlns:a14="http://schemas.microsoft.com/office/drawing/2010/main">
                  <a:noFill/>
                </a14:hiddenFill>
              </a:ext>
            </a:extLst>
          </p:spPr>
          <p:txBody>
            <a:bodyPr wrap="none"/>
            <a:lstStyle/>
            <a:p>
              <a:endParaRPr lang="ru-RU"/>
            </a:p>
          </p:txBody>
        </p:sp>
        <p:sp>
          <p:nvSpPr>
            <p:cNvPr id="46096" name="Rectangle 15">
              <a:extLst>
                <a:ext uri="{FF2B5EF4-FFF2-40B4-BE49-F238E27FC236}">
                  <a16:creationId xmlns:a16="http://schemas.microsoft.com/office/drawing/2014/main" xmlns="" id="{15472562-7DB1-4E86-9106-83B29B25D0C2}"/>
                </a:ext>
              </a:extLst>
            </p:cNvPr>
            <p:cNvSpPr>
              <a:spLocks noChangeArrowheads="1"/>
            </p:cNvSpPr>
            <p:nvPr/>
          </p:nvSpPr>
          <p:spPr bwMode="auto">
            <a:xfrm rot="18270513" flipV="1">
              <a:off x="3856" y="3296"/>
              <a:ext cx="256" cy="56"/>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097" name="Rectangle 16">
              <a:extLst>
                <a:ext uri="{FF2B5EF4-FFF2-40B4-BE49-F238E27FC236}">
                  <a16:creationId xmlns:a16="http://schemas.microsoft.com/office/drawing/2014/main" xmlns="" id="{816B05E1-240E-4D97-9836-0BEF2432F6C2}"/>
                </a:ext>
              </a:extLst>
            </p:cNvPr>
            <p:cNvSpPr>
              <a:spLocks noChangeArrowheads="1"/>
            </p:cNvSpPr>
            <p:nvPr/>
          </p:nvSpPr>
          <p:spPr bwMode="auto">
            <a:xfrm>
              <a:off x="4032" y="3136"/>
              <a:ext cx="104" cy="176"/>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nvGrpSpPr>
            <p:cNvPr id="46098" name="Group 17">
              <a:extLst>
                <a:ext uri="{FF2B5EF4-FFF2-40B4-BE49-F238E27FC236}">
                  <a16:creationId xmlns:a16="http://schemas.microsoft.com/office/drawing/2014/main" xmlns="" id="{40CA5975-3C16-42FE-AFF2-34CF709BE596}"/>
                </a:ext>
              </a:extLst>
            </p:cNvPr>
            <p:cNvGrpSpPr>
              <a:grpSpLocks/>
            </p:cNvGrpSpPr>
            <p:nvPr/>
          </p:nvGrpSpPr>
          <p:grpSpPr bwMode="auto">
            <a:xfrm>
              <a:off x="2878" y="3250"/>
              <a:ext cx="2152" cy="177"/>
              <a:chOff x="2878" y="3250"/>
              <a:chExt cx="2152" cy="177"/>
            </a:xfrm>
          </p:grpSpPr>
          <p:sp>
            <p:nvSpPr>
              <p:cNvPr id="46101" name="Freeform 18">
                <a:extLst>
                  <a:ext uri="{FF2B5EF4-FFF2-40B4-BE49-F238E27FC236}">
                    <a16:creationId xmlns:a16="http://schemas.microsoft.com/office/drawing/2014/main" xmlns="" id="{5089103E-3AC8-41FB-9230-47B18A6911B5}"/>
                  </a:ext>
                </a:extLst>
              </p:cNvPr>
              <p:cNvSpPr>
                <a:spLocks/>
              </p:cNvSpPr>
              <p:nvPr/>
            </p:nvSpPr>
            <p:spPr bwMode="auto">
              <a:xfrm>
                <a:off x="2878" y="3250"/>
                <a:ext cx="846" cy="157"/>
              </a:xfrm>
              <a:custGeom>
                <a:avLst/>
                <a:gdLst>
                  <a:gd name="T0" fmla="*/ 803 w 846"/>
                  <a:gd name="T1" fmla="*/ 137 h 157"/>
                  <a:gd name="T2" fmla="*/ 563 w 846"/>
                  <a:gd name="T3" fmla="*/ 149 h 157"/>
                  <a:gd name="T4" fmla="*/ 278 w 846"/>
                  <a:gd name="T5" fmla="*/ 155 h 157"/>
                  <a:gd name="T6" fmla="*/ 128 w 846"/>
                  <a:gd name="T7" fmla="*/ 134 h 157"/>
                  <a:gd name="T8" fmla="*/ 14 w 846"/>
                  <a:gd name="T9" fmla="*/ 80 h 157"/>
                  <a:gd name="T10" fmla="*/ 44 w 846"/>
                  <a:gd name="T11" fmla="*/ 8 h 157"/>
                  <a:gd name="T12" fmla="*/ 143 w 846"/>
                  <a:gd name="T13" fmla="*/ 32 h 157"/>
                  <a:gd name="T14" fmla="*/ 212 w 846"/>
                  <a:gd name="T15" fmla="*/ 47 h 157"/>
                  <a:gd name="T16" fmla="*/ 278 w 846"/>
                  <a:gd name="T17" fmla="*/ 50 h 157"/>
                  <a:gd name="T18" fmla="*/ 320 w 846"/>
                  <a:gd name="T19" fmla="*/ 59 h 157"/>
                  <a:gd name="T20" fmla="*/ 389 w 846"/>
                  <a:gd name="T21" fmla="*/ 68 h 157"/>
                  <a:gd name="T22" fmla="*/ 428 w 846"/>
                  <a:gd name="T23" fmla="*/ 65 h 157"/>
                  <a:gd name="T24" fmla="*/ 539 w 846"/>
                  <a:gd name="T25" fmla="*/ 74 h 157"/>
                  <a:gd name="T26" fmla="*/ 620 w 846"/>
                  <a:gd name="T27" fmla="*/ 77 h 157"/>
                  <a:gd name="T28" fmla="*/ 689 w 846"/>
                  <a:gd name="T29" fmla="*/ 71 h 157"/>
                  <a:gd name="T30" fmla="*/ 758 w 846"/>
                  <a:gd name="T31" fmla="*/ 56 h 157"/>
                  <a:gd name="T32" fmla="*/ 797 w 846"/>
                  <a:gd name="T33" fmla="*/ 50 h 157"/>
                  <a:gd name="T34" fmla="*/ 830 w 846"/>
                  <a:gd name="T35" fmla="*/ 65 h 157"/>
                  <a:gd name="T36" fmla="*/ 821 w 846"/>
                  <a:gd name="T37" fmla="*/ 119 h 157"/>
                  <a:gd name="T38" fmla="*/ 803 w 846"/>
                  <a:gd name="T39" fmla="*/ 137 h 1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6"/>
                  <a:gd name="T61" fmla="*/ 0 h 157"/>
                  <a:gd name="T62" fmla="*/ 846 w 846"/>
                  <a:gd name="T63" fmla="*/ 157 h 1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6" h="157">
                    <a:moveTo>
                      <a:pt x="803" y="137"/>
                    </a:moveTo>
                    <a:cubicBezTo>
                      <a:pt x="760" y="142"/>
                      <a:pt x="650" y="146"/>
                      <a:pt x="563" y="149"/>
                    </a:cubicBezTo>
                    <a:cubicBezTo>
                      <a:pt x="476" y="152"/>
                      <a:pt x="350" y="157"/>
                      <a:pt x="278" y="155"/>
                    </a:cubicBezTo>
                    <a:cubicBezTo>
                      <a:pt x="206" y="153"/>
                      <a:pt x="172" y="146"/>
                      <a:pt x="128" y="134"/>
                    </a:cubicBezTo>
                    <a:cubicBezTo>
                      <a:pt x="84" y="122"/>
                      <a:pt x="28" y="101"/>
                      <a:pt x="14" y="80"/>
                    </a:cubicBezTo>
                    <a:cubicBezTo>
                      <a:pt x="0" y="59"/>
                      <a:pt x="23" y="16"/>
                      <a:pt x="44" y="8"/>
                    </a:cubicBezTo>
                    <a:cubicBezTo>
                      <a:pt x="65" y="0"/>
                      <a:pt x="115" y="26"/>
                      <a:pt x="143" y="32"/>
                    </a:cubicBezTo>
                    <a:cubicBezTo>
                      <a:pt x="171" y="38"/>
                      <a:pt x="190" y="44"/>
                      <a:pt x="212" y="47"/>
                    </a:cubicBezTo>
                    <a:cubicBezTo>
                      <a:pt x="234" y="50"/>
                      <a:pt x="260" y="48"/>
                      <a:pt x="278" y="50"/>
                    </a:cubicBezTo>
                    <a:cubicBezTo>
                      <a:pt x="296" y="52"/>
                      <a:pt x="302" y="56"/>
                      <a:pt x="320" y="59"/>
                    </a:cubicBezTo>
                    <a:cubicBezTo>
                      <a:pt x="338" y="62"/>
                      <a:pt x="371" y="67"/>
                      <a:pt x="389" y="68"/>
                    </a:cubicBezTo>
                    <a:cubicBezTo>
                      <a:pt x="407" y="69"/>
                      <a:pt x="403" y="64"/>
                      <a:pt x="428" y="65"/>
                    </a:cubicBezTo>
                    <a:cubicBezTo>
                      <a:pt x="453" y="66"/>
                      <a:pt x="507" y="72"/>
                      <a:pt x="539" y="74"/>
                    </a:cubicBezTo>
                    <a:cubicBezTo>
                      <a:pt x="571" y="76"/>
                      <a:pt x="595" y="78"/>
                      <a:pt x="620" y="77"/>
                    </a:cubicBezTo>
                    <a:cubicBezTo>
                      <a:pt x="645" y="76"/>
                      <a:pt x="666" y="74"/>
                      <a:pt x="689" y="71"/>
                    </a:cubicBezTo>
                    <a:cubicBezTo>
                      <a:pt x="712" y="68"/>
                      <a:pt x="740" y="60"/>
                      <a:pt x="758" y="56"/>
                    </a:cubicBezTo>
                    <a:cubicBezTo>
                      <a:pt x="776" y="52"/>
                      <a:pt x="785" y="48"/>
                      <a:pt x="797" y="50"/>
                    </a:cubicBezTo>
                    <a:cubicBezTo>
                      <a:pt x="809" y="52"/>
                      <a:pt x="826" y="54"/>
                      <a:pt x="830" y="65"/>
                    </a:cubicBezTo>
                    <a:cubicBezTo>
                      <a:pt x="834" y="76"/>
                      <a:pt x="825" y="106"/>
                      <a:pt x="821" y="119"/>
                    </a:cubicBezTo>
                    <a:cubicBezTo>
                      <a:pt x="817" y="132"/>
                      <a:pt x="846" y="132"/>
                      <a:pt x="803" y="137"/>
                    </a:cubicBezTo>
                    <a:close/>
                  </a:path>
                </a:pathLst>
              </a:custGeom>
              <a:solidFill>
                <a:srgbClr val="993300"/>
              </a:solidFill>
              <a:ln w="9525">
                <a:solidFill>
                  <a:srgbClr val="993300"/>
                </a:solidFill>
                <a:miter lim="800000"/>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102" name="Freeform 19">
                <a:extLst>
                  <a:ext uri="{FF2B5EF4-FFF2-40B4-BE49-F238E27FC236}">
                    <a16:creationId xmlns:a16="http://schemas.microsoft.com/office/drawing/2014/main" xmlns="" id="{57459534-92B6-44D9-BBAA-AB2013C9ADEE}"/>
                  </a:ext>
                </a:extLst>
              </p:cNvPr>
              <p:cNvSpPr>
                <a:spLocks/>
              </p:cNvSpPr>
              <p:nvPr/>
            </p:nvSpPr>
            <p:spPr bwMode="auto">
              <a:xfrm>
                <a:off x="3560" y="3353"/>
                <a:ext cx="1470" cy="74"/>
              </a:xfrm>
              <a:custGeom>
                <a:avLst/>
                <a:gdLst>
                  <a:gd name="T0" fmla="*/ 142 w 1470"/>
                  <a:gd name="T1" fmla="*/ 1 h 74"/>
                  <a:gd name="T2" fmla="*/ 1238 w 1470"/>
                  <a:gd name="T3" fmla="*/ 3 h 74"/>
                  <a:gd name="T4" fmla="*/ 1436 w 1470"/>
                  <a:gd name="T5" fmla="*/ 17 h 74"/>
                  <a:gd name="T6" fmla="*/ 1442 w 1470"/>
                  <a:gd name="T7" fmla="*/ 53 h 74"/>
                  <a:gd name="T8" fmla="*/ 1432 w 1470"/>
                  <a:gd name="T9" fmla="*/ 61 h 74"/>
                  <a:gd name="T10" fmla="*/ 1388 w 1470"/>
                  <a:gd name="T11" fmla="*/ 67 h 74"/>
                  <a:gd name="T12" fmla="*/ 1246 w 1470"/>
                  <a:gd name="T13" fmla="*/ 67 h 74"/>
                  <a:gd name="T14" fmla="*/ 194 w 1470"/>
                  <a:gd name="T15" fmla="*/ 69 h 74"/>
                  <a:gd name="T16" fmla="*/ 84 w 1470"/>
                  <a:gd name="T17" fmla="*/ 39 h 74"/>
                  <a:gd name="T18" fmla="*/ 126 w 1470"/>
                  <a:gd name="T19" fmla="*/ 39 h 74"/>
                  <a:gd name="T20" fmla="*/ 138 w 1470"/>
                  <a:gd name="T21" fmla="*/ 33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0"/>
                  <a:gd name="T34" fmla="*/ 0 h 74"/>
                  <a:gd name="T35" fmla="*/ 1470 w 1470"/>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0" h="74">
                    <a:moveTo>
                      <a:pt x="142" y="1"/>
                    </a:moveTo>
                    <a:cubicBezTo>
                      <a:pt x="325" y="1"/>
                      <a:pt x="1022" y="0"/>
                      <a:pt x="1238" y="3"/>
                    </a:cubicBezTo>
                    <a:cubicBezTo>
                      <a:pt x="1454" y="6"/>
                      <a:pt x="1402" y="9"/>
                      <a:pt x="1436" y="17"/>
                    </a:cubicBezTo>
                    <a:cubicBezTo>
                      <a:pt x="1470" y="25"/>
                      <a:pt x="1443" y="46"/>
                      <a:pt x="1442" y="53"/>
                    </a:cubicBezTo>
                    <a:cubicBezTo>
                      <a:pt x="1441" y="60"/>
                      <a:pt x="1441" y="59"/>
                      <a:pt x="1432" y="61"/>
                    </a:cubicBezTo>
                    <a:cubicBezTo>
                      <a:pt x="1423" y="63"/>
                      <a:pt x="1419" y="66"/>
                      <a:pt x="1388" y="67"/>
                    </a:cubicBezTo>
                    <a:cubicBezTo>
                      <a:pt x="1357" y="68"/>
                      <a:pt x="1445" y="67"/>
                      <a:pt x="1246" y="67"/>
                    </a:cubicBezTo>
                    <a:cubicBezTo>
                      <a:pt x="1047" y="67"/>
                      <a:pt x="388" y="74"/>
                      <a:pt x="194" y="69"/>
                    </a:cubicBezTo>
                    <a:cubicBezTo>
                      <a:pt x="0" y="64"/>
                      <a:pt x="95" y="44"/>
                      <a:pt x="84" y="39"/>
                    </a:cubicBezTo>
                    <a:cubicBezTo>
                      <a:pt x="73" y="34"/>
                      <a:pt x="117" y="40"/>
                      <a:pt x="126" y="39"/>
                    </a:cubicBezTo>
                    <a:cubicBezTo>
                      <a:pt x="135" y="38"/>
                      <a:pt x="136" y="34"/>
                      <a:pt x="138" y="33"/>
                    </a:cubicBezTo>
                  </a:path>
                </a:pathLst>
              </a:custGeom>
              <a:solidFill>
                <a:srgbClr val="DDDDDD"/>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46099" name="Rectangle 20">
              <a:extLst>
                <a:ext uri="{FF2B5EF4-FFF2-40B4-BE49-F238E27FC236}">
                  <a16:creationId xmlns:a16="http://schemas.microsoft.com/office/drawing/2014/main" xmlns="" id="{B6C69DAE-0DE2-49BB-A7CD-02970EF4E9CF}"/>
                </a:ext>
              </a:extLst>
            </p:cNvPr>
            <p:cNvSpPr>
              <a:spLocks noChangeArrowheads="1"/>
            </p:cNvSpPr>
            <p:nvPr/>
          </p:nvSpPr>
          <p:spPr bwMode="auto">
            <a:xfrm>
              <a:off x="3896" y="3304"/>
              <a:ext cx="72" cy="184"/>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
          <p:nvSpPr>
            <p:cNvPr id="46100" name="Freeform 21">
              <a:extLst>
                <a:ext uri="{FF2B5EF4-FFF2-40B4-BE49-F238E27FC236}">
                  <a16:creationId xmlns:a16="http://schemas.microsoft.com/office/drawing/2014/main" xmlns="" id="{F188CF1D-CF6A-4E5E-951D-C7D766C0AA07}"/>
                </a:ext>
              </a:extLst>
            </p:cNvPr>
            <p:cNvSpPr>
              <a:spLocks/>
            </p:cNvSpPr>
            <p:nvPr/>
          </p:nvSpPr>
          <p:spPr bwMode="auto">
            <a:xfrm>
              <a:off x="2996" y="3156"/>
              <a:ext cx="666" cy="176"/>
            </a:xfrm>
            <a:custGeom>
              <a:avLst/>
              <a:gdLst>
                <a:gd name="T0" fmla="*/ 28 w 666"/>
                <a:gd name="T1" fmla="*/ 52 h 176"/>
                <a:gd name="T2" fmla="*/ 0 w 666"/>
                <a:gd name="T3" fmla="*/ 92 h 176"/>
                <a:gd name="T4" fmla="*/ 38 w 666"/>
                <a:gd name="T5" fmla="*/ 122 h 176"/>
                <a:gd name="T6" fmla="*/ 78 w 666"/>
                <a:gd name="T7" fmla="*/ 142 h 176"/>
                <a:gd name="T8" fmla="*/ 108 w 666"/>
                <a:gd name="T9" fmla="*/ 106 h 176"/>
                <a:gd name="T10" fmla="*/ 104 w 666"/>
                <a:gd name="T11" fmla="*/ 66 h 176"/>
                <a:gd name="T12" fmla="*/ 128 w 666"/>
                <a:gd name="T13" fmla="*/ 42 h 176"/>
                <a:gd name="T14" fmla="*/ 114 w 666"/>
                <a:gd name="T15" fmla="*/ 86 h 176"/>
                <a:gd name="T16" fmla="*/ 124 w 666"/>
                <a:gd name="T17" fmla="*/ 130 h 176"/>
                <a:gd name="T18" fmla="*/ 162 w 666"/>
                <a:gd name="T19" fmla="*/ 140 h 176"/>
                <a:gd name="T20" fmla="*/ 196 w 666"/>
                <a:gd name="T21" fmla="*/ 152 h 176"/>
                <a:gd name="T22" fmla="*/ 210 w 666"/>
                <a:gd name="T23" fmla="*/ 106 h 176"/>
                <a:gd name="T24" fmla="*/ 218 w 666"/>
                <a:gd name="T25" fmla="*/ 58 h 176"/>
                <a:gd name="T26" fmla="*/ 238 w 666"/>
                <a:gd name="T27" fmla="*/ 76 h 176"/>
                <a:gd name="T28" fmla="*/ 216 w 666"/>
                <a:gd name="T29" fmla="*/ 126 h 176"/>
                <a:gd name="T30" fmla="*/ 246 w 666"/>
                <a:gd name="T31" fmla="*/ 162 h 176"/>
                <a:gd name="T32" fmla="*/ 300 w 666"/>
                <a:gd name="T33" fmla="*/ 166 h 176"/>
                <a:gd name="T34" fmla="*/ 328 w 666"/>
                <a:gd name="T35" fmla="*/ 142 h 176"/>
                <a:gd name="T36" fmla="*/ 336 w 666"/>
                <a:gd name="T37" fmla="*/ 108 h 176"/>
                <a:gd name="T38" fmla="*/ 332 w 666"/>
                <a:gd name="T39" fmla="*/ 80 h 176"/>
                <a:gd name="T40" fmla="*/ 352 w 666"/>
                <a:gd name="T41" fmla="*/ 56 h 176"/>
                <a:gd name="T42" fmla="*/ 352 w 666"/>
                <a:gd name="T43" fmla="*/ 108 h 176"/>
                <a:gd name="T44" fmla="*/ 344 w 666"/>
                <a:gd name="T45" fmla="*/ 148 h 176"/>
                <a:gd name="T46" fmla="*/ 390 w 666"/>
                <a:gd name="T47" fmla="*/ 170 h 176"/>
                <a:gd name="T48" fmla="*/ 418 w 666"/>
                <a:gd name="T49" fmla="*/ 150 h 176"/>
                <a:gd name="T50" fmla="*/ 408 w 666"/>
                <a:gd name="T51" fmla="*/ 96 h 176"/>
                <a:gd name="T52" fmla="*/ 402 w 666"/>
                <a:gd name="T53" fmla="*/ 64 h 176"/>
                <a:gd name="T54" fmla="*/ 422 w 666"/>
                <a:gd name="T55" fmla="*/ 50 h 176"/>
                <a:gd name="T56" fmla="*/ 424 w 666"/>
                <a:gd name="T57" fmla="*/ 88 h 176"/>
                <a:gd name="T58" fmla="*/ 422 w 666"/>
                <a:gd name="T59" fmla="*/ 126 h 176"/>
                <a:gd name="T60" fmla="*/ 452 w 666"/>
                <a:gd name="T61" fmla="*/ 172 h 176"/>
                <a:gd name="T62" fmla="*/ 494 w 666"/>
                <a:gd name="T63" fmla="*/ 142 h 176"/>
                <a:gd name="T64" fmla="*/ 480 w 666"/>
                <a:gd name="T65" fmla="*/ 80 h 176"/>
                <a:gd name="T66" fmla="*/ 472 w 666"/>
                <a:gd name="T67" fmla="*/ 36 h 176"/>
                <a:gd name="T68" fmla="*/ 492 w 666"/>
                <a:gd name="T69" fmla="*/ 52 h 176"/>
                <a:gd name="T70" fmla="*/ 498 w 666"/>
                <a:gd name="T71" fmla="*/ 98 h 176"/>
                <a:gd name="T72" fmla="*/ 504 w 666"/>
                <a:gd name="T73" fmla="*/ 150 h 176"/>
                <a:gd name="T74" fmla="*/ 548 w 666"/>
                <a:gd name="T75" fmla="*/ 172 h 176"/>
                <a:gd name="T76" fmla="*/ 572 w 666"/>
                <a:gd name="T77" fmla="*/ 124 h 176"/>
                <a:gd name="T78" fmla="*/ 540 w 666"/>
                <a:gd name="T79" fmla="*/ 60 h 176"/>
                <a:gd name="T80" fmla="*/ 532 w 666"/>
                <a:gd name="T81" fmla="*/ 24 h 176"/>
                <a:gd name="T82" fmla="*/ 558 w 666"/>
                <a:gd name="T83" fmla="*/ 74 h 176"/>
                <a:gd name="T84" fmla="*/ 572 w 666"/>
                <a:gd name="T85" fmla="*/ 126 h 176"/>
                <a:gd name="T86" fmla="*/ 612 w 666"/>
                <a:gd name="T87" fmla="*/ 158 h 176"/>
                <a:gd name="T88" fmla="*/ 614 w 666"/>
                <a:gd name="T89" fmla="*/ 88 h 176"/>
                <a:gd name="T90" fmla="*/ 592 w 666"/>
                <a:gd name="T91" fmla="*/ 40 h 176"/>
                <a:gd name="T92" fmla="*/ 578 w 666"/>
                <a:gd name="T93" fmla="*/ 10 h 176"/>
                <a:gd name="T94" fmla="*/ 624 w 666"/>
                <a:gd name="T95" fmla="*/ 110 h 176"/>
                <a:gd name="T96" fmla="*/ 636 w 666"/>
                <a:gd name="T97" fmla="*/ 158 h 176"/>
                <a:gd name="T98" fmla="*/ 664 w 666"/>
                <a:gd name="T99" fmla="*/ 130 h 176"/>
                <a:gd name="T100" fmla="*/ 638 w 666"/>
                <a:gd name="T101" fmla="*/ 58 h 176"/>
                <a:gd name="T102" fmla="*/ 626 w 666"/>
                <a:gd name="T103" fmla="*/ 24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6"/>
                <a:gd name="T157" fmla="*/ 0 h 176"/>
                <a:gd name="T158" fmla="*/ 666 w 666"/>
                <a:gd name="T159" fmla="*/ 176 h 1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6" h="176">
                  <a:moveTo>
                    <a:pt x="28" y="34"/>
                  </a:moveTo>
                  <a:cubicBezTo>
                    <a:pt x="29" y="40"/>
                    <a:pt x="31" y="46"/>
                    <a:pt x="28" y="52"/>
                  </a:cubicBezTo>
                  <a:cubicBezTo>
                    <a:pt x="25" y="58"/>
                    <a:pt x="17" y="61"/>
                    <a:pt x="12" y="68"/>
                  </a:cubicBezTo>
                  <a:cubicBezTo>
                    <a:pt x="7" y="75"/>
                    <a:pt x="0" y="83"/>
                    <a:pt x="0" y="92"/>
                  </a:cubicBezTo>
                  <a:cubicBezTo>
                    <a:pt x="0" y="101"/>
                    <a:pt x="8" y="119"/>
                    <a:pt x="14" y="124"/>
                  </a:cubicBezTo>
                  <a:cubicBezTo>
                    <a:pt x="20" y="129"/>
                    <a:pt x="31" y="123"/>
                    <a:pt x="38" y="122"/>
                  </a:cubicBezTo>
                  <a:cubicBezTo>
                    <a:pt x="45" y="121"/>
                    <a:pt x="51" y="115"/>
                    <a:pt x="58" y="118"/>
                  </a:cubicBezTo>
                  <a:cubicBezTo>
                    <a:pt x="65" y="121"/>
                    <a:pt x="71" y="139"/>
                    <a:pt x="78" y="142"/>
                  </a:cubicBezTo>
                  <a:cubicBezTo>
                    <a:pt x="85" y="145"/>
                    <a:pt x="97" y="140"/>
                    <a:pt x="102" y="134"/>
                  </a:cubicBezTo>
                  <a:cubicBezTo>
                    <a:pt x="107" y="128"/>
                    <a:pt x="107" y="115"/>
                    <a:pt x="108" y="106"/>
                  </a:cubicBezTo>
                  <a:cubicBezTo>
                    <a:pt x="109" y="97"/>
                    <a:pt x="111" y="89"/>
                    <a:pt x="110" y="82"/>
                  </a:cubicBezTo>
                  <a:cubicBezTo>
                    <a:pt x="109" y="75"/>
                    <a:pt x="104" y="71"/>
                    <a:pt x="104" y="66"/>
                  </a:cubicBezTo>
                  <a:cubicBezTo>
                    <a:pt x="104" y="61"/>
                    <a:pt x="108" y="54"/>
                    <a:pt x="112" y="50"/>
                  </a:cubicBezTo>
                  <a:cubicBezTo>
                    <a:pt x="116" y="46"/>
                    <a:pt x="126" y="40"/>
                    <a:pt x="128" y="42"/>
                  </a:cubicBezTo>
                  <a:cubicBezTo>
                    <a:pt x="130" y="44"/>
                    <a:pt x="128" y="57"/>
                    <a:pt x="126" y="64"/>
                  </a:cubicBezTo>
                  <a:cubicBezTo>
                    <a:pt x="124" y="71"/>
                    <a:pt x="116" y="79"/>
                    <a:pt x="114" y="86"/>
                  </a:cubicBezTo>
                  <a:cubicBezTo>
                    <a:pt x="112" y="93"/>
                    <a:pt x="110" y="101"/>
                    <a:pt x="112" y="108"/>
                  </a:cubicBezTo>
                  <a:cubicBezTo>
                    <a:pt x="114" y="115"/>
                    <a:pt x="119" y="123"/>
                    <a:pt x="124" y="130"/>
                  </a:cubicBezTo>
                  <a:cubicBezTo>
                    <a:pt x="129" y="137"/>
                    <a:pt x="134" y="146"/>
                    <a:pt x="140" y="148"/>
                  </a:cubicBezTo>
                  <a:cubicBezTo>
                    <a:pt x="146" y="150"/>
                    <a:pt x="155" y="139"/>
                    <a:pt x="162" y="140"/>
                  </a:cubicBezTo>
                  <a:cubicBezTo>
                    <a:pt x="169" y="141"/>
                    <a:pt x="178" y="152"/>
                    <a:pt x="184" y="154"/>
                  </a:cubicBezTo>
                  <a:cubicBezTo>
                    <a:pt x="190" y="156"/>
                    <a:pt x="192" y="156"/>
                    <a:pt x="196" y="152"/>
                  </a:cubicBezTo>
                  <a:cubicBezTo>
                    <a:pt x="200" y="148"/>
                    <a:pt x="206" y="140"/>
                    <a:pt x="208" y="132"/>
                  </a:cubicBezTo>
                  <a:cubicBezTo>
                    <a:pt x="210" y="124"/>
                    <a:pt x="210" y="113"/>
                    <a:pt x="210" y="106"/>
                  </a:cubicBezTo>
                  <a:cubicBezTo>
                    <a:pt x="210" y="99"/>
                    <a:pt x="207" y="96"/>
                    <a:pt x="208" y="88"/>
                  </a:cubicBezTo>
                  <a:cubicBezTo>
                    <a:pt x="209" y="80"/>
                    <a:pt x="214" y="63"/>
                    <a:pt x="218" y="58"/>
                  </a:cubicBezTo>
                  <a:cubicBezTo>
                    <a:pt x="222" y="53"/>
                    <a:pt x="229" y="57"/>
                    <a:pt x="232" y="60"/>
                  </a:cubicBezTo>
                  <a:cubicBezTo>
                    <a:pt x="235" y="63"/>
                    <a:pt x="239" y="69"/>
                    <a:pt x="238" y="76"/>
                  </a:cubicBezTo>
                  <a:cubicBezTo>
                    <a:pt x="237" y="83"/>
                    <a:pt x="232" y="96"/>
                    <a:pt x="228" y="104"/>
                  </a:cubicBezTo>
                  <a:cubicBezTo>
                    <a:pt x="224" y="112"/>
                    <a:pt x="217" y="119"/>
                    <a:pt x="216" y="126"/>
                  </a:cubicBezTo>
                  <a:cubicBezTo>
                    <a:pt x="215" y="133"/>
                    <a:pt x="215" y="138"/>
                    <a:pt x="220" y="144"/>
                  </a:cubicBezTo>
                  <a:cubicBezTo>
                    <a:pt x="225" y="150"/>
                    <a:pt x="237" y="160"/>
                    <a:pt x="246" y="162"/>
                  </a:cubicBezTo>
                  <a:cubicBezTo>
                    <a:pt x="255" y="164"/>
                    <a:pt x="267" y="153"/>
                    <a:pt x="276" y="154"/>
                  </a:cubicBezTo>
                  <a:cubicBezTo>
                    <a:pt x="285" y="155"/>
                    <a:pt x="293" y="165"/>
                    <a:pt x="300" y="166"/>
                  </a:cubicBezTo>
                  <a:cubicBezTo>
                    <a:pt x="307" y="167"/>
                    <a:pt x="313" y="162"/>
                    <a:pt x="318" y="158"/>
                  </a:cubicBezTo>
                  <a:cubicBezTo>
                    <a:pt x="323" y="154"/>
                    <a:pt x="325" y="148"/>
                    <a:pt x="328" y="142"/>
                  </a:cubicBezTo>
                  <a:cubicBezTo>
                    <a:pt x="331" y="136"/>
                    <a:pt x="335" y="130"/>
                    <a:pt x="336" y="124"/>
                  </a:cubicBezTo>
                  <a:cubicBezTo>
                    <a:pt x="337" y="118"/>
                    <a:pt x="336" y="113"/>
                    <a:pt x="336" y="108"/>
                  </a:cubicBezTo>
                  <a:cubicBezTo>
                    <a:pt x="336" y="103"/>
                    <a:pt x="335" y="99"/>
                    <a:pt x="334" y="94"/>
                  </a:cubicBezTo>
                  <a:cubicBezTo>
                    <a:pt x="333" y="89"/>
                    <a:pt x="332" y="85"/>
                    <a:pt x="332" y="80"/>
                  </a:cubicBezTo>
                  <a:cubicBezTo>
                    <a:pt x="332" y="75"/>
                    <a:pt x="329" y="70"/>
                    <a:pt x="332" y="66"/>
                  </a:cubicBezTo>
                  <a:cubicBezTo>
                    <a:pt x="335" y="62"/>
                    <a:pt x="349" y="52"/>
                    <a:pt x="352" y="56"/>
                  </a:cubicBezTo>
                  <a:cubicBezTo>
                    <a:pt x="355" y="60"/>
                    <a:pt x="352" y="81"/>
                    <a:pt x="352" y="90"/>
                  </a:cubicBezTo>
                  <a:cubicBezTo>
                    <a:pt x="352" y="99"/>
                    <a:pt x="353" y="101"/>
                    <a:pt x="352" y="108"/>
                  </a:cubicBezTo>
                  <a:cubicBezTo>
                    <a:pt x="351" y="115"/>
                    <a:pt x="345" y="123"/>
                    <a:pt x="344" y="130"/>
                  </a:cubicBezTo>
                  <a:cubicBezTo>
                    <a:pt x="343" y="137"/>
                    <a:pt x="339" y="142"/>
                    <a:pt x="344" y="148"/>
                  </a:cubicBezTo>
                  <a:cubicBezTo>
                    <a:pt x="349" y="154"/>
                    <a:pt x="365" y="160"/>
                    <a:pt x="372" y="164"/>
                  </a:cubicBezTo>
                  <a:cubicBezTo>
                    <a:pt x="379" y="168"/>
                    <a:pt x="384" y="170"/>
                    <a:pt x="390" y="170"/>
                  </a:cubicBezTo>
                  <a:cubicBezTo>
                    <a:pt x="396" y="170"/>
                    <a:pt x="405" y="167"/>
                    <a:pt x="410" y="164"/>
                  </a:cubicBezTo>
                  <a:cubicBezTo>
                    <a:pt x="415" y="161"/>
                    <a:pt x="416" y="157"/>
                    <a:pt x="418" y="150"/>
                  </a:cubicBezTo>
                  <a:cubicBezTo>
                    <a:pt x="420" y="143"/>
                    <a:pt x="422" y="129"/>
                    <a:pt x="420" y="120"/>
                  </a:cubicBezTo>
                  <a:cubicBezTo>
                    <a:pt x="418" y="111"/>
                    <a:pt x="411" y="102"/>
                    <a:pt x="408" y="96"/>
                  </a:cubicBezTo>
                  <a:cubicBezTo>
                    <a:pt x="405" y="90"/>
                    <a:pt x="403" y="89"/>
                    <a:pt x="402" y="84"/>
                  </a:cubicBezTo>
                  <a:cubicBezTo>
                    <a:pt x="401" y="79"/>
                    <a:pt x="401" y="70"/>
                    <a:pt x="402" y="64"/>
                  </a:cubicBezTo>
                  <a:cubicBezTo>
                    <a:pt x="403" y="58"/>
                    <a:pt x="403" y="48"/>
                    <a:pt x="406" y="46"/>
                  </a:cubicBezTo>
                  <a:cubicBezTo>
                    <a:pt x="409" y="44"/>
                    <a:pt x="418" y="46"/>
                    <a:pt x="422" y="50"/>
                  </a:cubicBezTo>
                  <a:cubicBezTo>
                    <a:pt x="426" y="54"/>
                    <a:pt x="428" y="62"/>
                    <a:pt x="428" y="68"/>
                  </a:cubicBezTo>
                  <a:cubicBezTo>
                    <a:pt x="428" y="74"/>
                    <a:pt x="426" y="81"/>
                    <a:pt x="424" y="88"/>
                  </a:cubicBezTo>
                  <a:cubicBezTo>
                    <a:pt x="422" y="95"/>
                    <a:pt x="418" y="102"/>
                    <a:pt x="418" y="108"/>
                  </a:cubicBezTo>
                  <a:cubicBezTo>
                    <a:pt x="418" y="114"/>
                    <a:pt x="420" y="119"/>
                    <a:pt x="422" y="126"/>
                  </a:cubicBezTo>
                  <a:cubicBezTo>
                    <a:pt x="424" y="133"/>
                    <a:pt x="423" y="142"/>
                    <a:pt x="428" y="150"/>
                  </a:cubicBezTo>
                  <a:cubicBezTo>
                    <a:pt x="433" y="158"/>
                    <a:pt x="445" y="169"/>
                    <a:pt x="452" y="172"/>
                  </a:cubicBezTo>
                  <a:cubicBezTo>
                    <a:pt x="459" y="175"/>
                    <a:pt x="465" y="173"/>
                    <a:pt x="472" y="168"/>
                  </a:cubicBezTo>
                  <a:cubicBezTo>
                    <a:pt x="479" y="163"/>
                    <a:pt x="489" y="149"/>
                    <a:pt x="494" y="142"/>
                  </a:cubicBezTo>
                  <a:cubicBezTo>
                    <a:pt x="499" y="135"/>
                    <a:pt x="502" y="134"/>
                    <a:pt x="500" y="124"/>
                  </a:cubicBezTo>
                  <a:cubicBezTo>
                    <a:pt x="498" y="114"/>
                    <a:pt x="485" y="92"/>
                    <a:pt x="480" y="80"/>
                  </a:cubicBezTo>
                  <a:cubicBezTo>
                    <a:pt x="475" y="68"/>
                    <a:pt x="471" y="61"/>
                    <a:pt x="470" y="54"/>
                  </a:cubicBezTo>
                  <a:cubicBezTo>
                    <a:pt x="469" y="47"/>
                    <a:pt x="469" y="39"/>
                    <a:pt x="472" y="36"/>
                  </a:cubicBezTo>
                  <a:cubicBezTo>
                    <a:pt x="475" y="33"/>
                    <a:pt x="487" y="33"/>
                    <a:pt x="490" y="36"/>
                  </a:cubicBezTo>
                  <a:cubicBezTo>
                    <a:pt x="493" y="39"/>
                    <a:pt x="491" y="45"/>
                    <a:pt x="492" y="52"/>
                  </a:cubicBezTo>
                  <a:cubicBezTo>
                    <a:pt x="493" y="59"/>
                    <a:pt x="497" y="68"/>
                    <a:pt x="498" y="76"/>
                  </a:cubicBezTo>
                  <a:cubicBezTo>
                    <a:pt x="499" y="84"/>
                    <a:pt x="498" y="89"/>
                    <a:pt x="498" y="98"/>
                  </a:cubicBezTo>
                  <a:cubicBezTo>
                    <a:pt x="498" y="107"/>
                    <a:pt x="495" y="119"/>
                    <a:pt x="496" y="128"/>
                  </a:cubicBezTo>
                  <a:cubicBezTo>
                    <a:pt x="497" y="137"/>
                    <a:pt x="497" y="143"/>
                    <a:pt x="504" y="150"/>
                  </a:cubicBezTo>
                  <a:cubicBezTo>
                    <a:pt x="511" y="157"/>
                    <a:pt x="529" y="168"/>
                    <a:pt x="536" y="172"/>
                  </a:cubicBezTo>
                  <a:cubicBezTo>
                    <a:pt x="543" y="176"/>
                    <a:pt x="543" y="176"/>
                    <a:pt x="548" y="172"/>
                  </a:cubicBezTo>
                  <a:cubicBezTo>
                    <a:pt x="553" y="168"/>
                    <a:pt x="562" y="156"/>
                    <a:pt x="566" y="148"/>
                  </a:cubicBezTo>
                  <a:cubicBezTo>
                    <a:pt x="570" y="140"/>
                    <a:pt x="574" y="136"/>
                    <a:pt x="572" y="124"/>
                  </a:cubicBezTo>
                  <a:cubicBezTo>
                    <a:pt x="570" y="112"/>
                    <a:pt x="561" y="89"/>
                    <a:pt x="556" y="78"/>
                  </a:cubicBezTo>
                  <a:cubicBezTo>
                    <a:pt x="551" y="67"/>
                    <a:pt x="544" y="66"/>
                    <a:pt x="540" y="60"/>
                  </a:cubicBezTo>
                  <a:cubicBezTo>
                    <a:pt x="536" y="54"/>
                    <a:pt x="533" y="50"/>
                    <a:pt x="532" y="44"/>
                  </a:cubicBezTo>
                  <a:cubicBezTo>
                    <a:pt x="531" y="38"/>
                    <a:pt x="528" y="22"/>
                    <a:pt x="532" y="24"/>
                  </a:cubicBezTo>
                  <a:cubicBezTo>
                    <a:pt x="536" y="26"/>
                    <a:pt x="550" y="48"/>
                    <a:pt x="554" y="56"/>
                  </a:cubicBezTo>
                  <a:cubicBezTo>
                    <a:pt x="558" y="64"/>
                    <a:pt x="556" y="67"/>
                    <a:pt x="558" y="74"/>
                  </a:cubicBezTo>
                  <a:cubicBezTo>
                    <a:pt x="560" y="81"/>
                    <a:pt x="564" y="87"/>
                    <a:pt x="566" y="96"/>
                  </a:cubicBezTo>
                  <a:cubicBezTo>
                    <a:pt x="568" y="105"/>
                    <a:pt x="570" y="116"/>
                    <a:pt x="572" y="126"/>
                  </a:cubicBezTo>
                  <a:cubicBezTo>
                    <a:pt x="574" y="136"/>
                    <a:pt x="569" y="149"/>
                    <a:pt x="576" y="154"/>
                  </a:cubicBezTo>
                  <a:cubicBezTo>
                    <a:pt x="583" y="159"/>
                    <a:pt x="605" y="163"/>
                    <a:pt x="612" y="158"/>
                  </a:cubicBezTo>
                  <a:cubicBezTo>
                    <a:pt x="619" y="153"/>
                    <a:pt x="620" y="134"/>
                    <a:pt x="620" y="122"/>
                  </a:cubicBezTo>
                  <a:cubicBezTo>
                    <a:pt x="620" y="110"/>
                    <a:pt x="617" y="98"/>
                    <a:pt x="614" y="88"/>
                  </a:cubicBezTo>
                  <a:cubicBezTo>
                    <a:pt x="611" y="78"/>
                    <a:pt x="608" y="68"/>
                    <a:pt x="604" y="60"/>
                  </a:cubicBezTo>
                  <a:cubicBezTo>
                    <a:pt x="600" y="52"/>
                    <a:pt x="595" y="45"/>
                    <a:pt x="592" y="40"/>
                  </a:cubicBezTo>
                  <a:cubicBezTo>
                    <a:pt x="589" y="35"/>
                    <a:pt x="588" y="33"/>
                    <a:pt x="586" y="28"/>
                  </a:cubicBezTo>
                  <a:cubicBezTo>
                    <a:pt x="584" y="23"/>
                    <a:pt x="576" y="7"/>
                    <a:pt x="578" y="10"/>
                  </a:cubicBezTo>
                  <a:cubicBezTo>
                    <a:pt x="580" y="13"/>
                    <a:pt x="592" y="29"/>
                    <a:pt x="600" y="46"/>
                  </a:cubicBezTo>
                  <a:cubicBezTo>
                    <a:pt x="608" y="63"/>
                    <a:pt x="621" y="92"/>
                    <a:pt x="624" y="110"/>
                  </a:cubicBezTo>
                  <a:cubicBezTo>
                    <a:pt x="627" y="128"/>
                    <a:pt x="618" y="144"/>
                    <a:pt x="620" y="152"/>
                  </a:cubicBezTo>
                  <a:cubicBezTo>
                    <a:pt x="622" y="160"/>
                    <a:pt x="629" y="158"/>
                    <a:pt x="636" y="158"/>
                  </a:cubicBezTo>
                  <a:cubicBezTo>
                    <a:pt x="643" y="158"/>
                    <a:pt x="655" y="157"/>
                    <a:pt x="660" y="152"/>
                  </a:cubicBezTo>
                  <a:cubicBezTo>
                    <a:pt x="665" y="147"/>
                    <a:pt x="666" y="140"/>
                    <a:pt x="664" y="130"/>
                  </a:cubicBezTo>
                  <a:cubicBezTo>
                    <a:pt x="662" y="120"/>
                    <a:pt x="654" y="102"/>
                    <a:pt x="650" y="90"/>
                  </a:cubicBezTo>
                  <a:cubicBezTo>
                    <a:pt x="646" y="78"/>
                    <a:pt x="641" y="65"/>
                    <a:pt x="638" y="58"/>
                  </a:cubicBezTo>
                  <a:cubicBezTo>
                    <a:pt x="635" y="51"/>
                    <a:pt x="634" y="52"/>
                    <a:pt x="632" y="46"/>
                  </a:cubicBezTo>
                  <a:cubicBezTo>
                    <a:pt x="630" y="40"/>
                    <a:pt x="629" y="32"/>
                    <a:pt x="626" y="24"/>
                  </a:cubicBezTo>
                  <a:cubicBezTo>
                    <a:pt x="623" y="16"/>
                    <a:pt x="619" y="8"/>
                    <a:pt x="616" y="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grpSp>
      <p:sp>
        <p:nvSpPr>
          <p:cNvPr id="46085" name="Oval 22">
            <a:extLst>
              <a:ext uri="{FF2B5EF4-FFF2-40B4-BE49-F238E27FC236}">
                <a16:creationId xmlns:a16="http://schemas.microsoft.com/office/drawing/2014/main" xmlns="" id="{CC65A059-6070-4B9A-89C1-695CEA803E39}"/>
              </a:ext>
            </a:extLst>
          </p:cNvPr>
          <p:cNvSpPr>
            <a:spLocks noChangeArrowheads="1"/>
          </p:cNvSpPr>
          <p:nvPr/>
        </p:nvSpPr>
        <p:spPr bwMode="auto">
          <a:xfrm>
            <a:off x="5583238" y="4511675"/>
            <a:ext cx="88900" cy="889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ru-RU"/>
          </a:p>
        </p:txBody>
      </p:sp>
    </p:spTree>
    <p:extLst>
      <p:ext uri="{BB962C8B-B14F-4D97-AF65-F5344CB8AC3E}">
        <p14:creationId xmlns:p14="http://schemas.microsoft.com/office/powerpoint/2010/main" val="217697574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40C540BB-BD46-45D7-8DB4-8CDD8988E6DC}"/>
              </a:ext>
            </a:extLst>
          </p:cNvPr>
          <p:cNvSpPr>
            <a:spLocks noGrp="1" noChangeArrowheads="1"/>
          </p:cNvSpPr>
          <p:nvPr>
            <p:ph type="title"/>
          </p:nvPr>
        </p:nvSpPr>
        <p:spPr/>
        <p:txBody>
          <a:bodyPr/>
          <a:lstStyle/>
          <a:p>
            <a:pPr eaLnBrk="1" fontAlgn="auto" hangingPunct="1">
              <a:spcAft>
                <a:spcPts val="0"/>
              </a:spcAft>
              <a:defRPr/>
            </a:pPr>
            <a:endParaRPr lang="en-US"/>
          </a:p>
        </p:txBody>
      </p:sp>
      <p:pic>
        <p:nvPicPr>
          <p:cNvPr id="47107" name="Picture 3" descr="P4010291">
            <a:extLst>
              <a:ext uri="{FF2B5EF4-FFF2-40B4-BE49-F238E27FC236}">
                <a16:creationId xmlns:a16="http://schemas.microsoft.com/office/drawing/2014/main" xmlns="" id="{91D8AE25-28F2-4576-98AA-376E409035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400920915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98D8AC56-9491-4E1C-9C27-2D28606285C8}"/>
              </a:ext>
            </a:extLst>
          </p:cNvPr>
          <p:cNvSpPr>
            <a:spLocks noGrp="1" noChangeArrowheads="1"/>
          </p:cNvSpPr>
          <p:nvPr>
            <p:ph type="title"/>
          </p:nvPr>
        </p:nvSpPr>
        <p:spPr/>
        <p:txBody>
          <a:bodyPr/>
          <a:lstStyle/>
          <a:p>
            <a:pPr eaLnBrk="1" fontAlgn="auto" hangingPunct="1">
              <a:spcAft>
                <a:spcPts val="0"/>
              </a:spcAft>
              <a:defRPr/>
            </a:pPr>
            <a:endParaRPr lang="en-US"/>
          </a:p>
        </p:txBody>
      </p:sp>
      <p:pic>
        <p:nvPicPr>
          <p:cNvPr id="48131" name="Picture 3" descr="P4010293">
            <a:extLst>
              <a:ext uri="{FF2B5EF4-FFF2-40B4-BE49-F238E27FC236}">
                <a16:creationId xmlns:a16="http://schemas.microsoft.com/office/drawing/2014/main" xmlns="" id="{7F12FFE1-A804-40AE-ADCE-28B9946168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26452691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ED4674AA-B2B1-418D-9D11-A43AE966CA31}"/>
              </a:ext>
            </a:extLst>
          </p:cNvPr>
          <p:cNvSpPr>
            <a:spLocks noGrp="1" noChangeArrowheads="1"/>
          </p:cNvSpPr>
          <p:nvPr>
            <p:ph type="title"/>
          </p:nvPr>
        </p:nvSpPr>
        <p:spPr/>
        <p:txBody>
          <a:bodyPr/>
          <a:lstStyle/>
          <a:p>
            <a:pPr eaLnBrk="1" fontAlgn="auto" hangingPunct="1">
              <a:spcAft>
                <a:spcPts val="0"/>
              </a:spcAft>
              <a:defRPr/>
            </a:pPr>
            <a:endParaRPr lang="en-US"/>
          </a:p>
        </p:txBody>
      </p:sp>
      <p:sp>
        <p:nvSpPr>
          <p:cNvPr id="49155" name="Rectangle 3">
            <a:extLst>
              <a:ext uri="{FF2B5EF4-FFF2-40B4-BE49-F238E27FC236}">
                <a16:creationId xmlns:a16="http://schemas.microsoft.com/office/drawing/2014/main" xmlns="" id="{67855466-458D-42ED-8EBF-B039D6EB09D6}"/>
              </a:ext>
            </a:extLst>
          </p:cNvPr>
          <p:cNvSpPr>
            <a:spLocks noGrp="1" noChangeArrowheads="1"/>
          </p:cNvSpPr>
          <p:nvPr>
            <p:ph idx="1"/>
          </p:nvPr>
        </p:nvSpPr>
        <p:spPr/>
        <p:txBody>
          <a:bodyPr/>
          <a:lstStyle/>
          <a:p>
            <a:pPr eaLnBrk="1" hangingPunct="1">
              <a:buFontTx/>
              <a:buNone/>
            </a:pPr>
            <a:endParaRPr lang="en-US" altLang="ru-RU"/>
          </a:p>
        </p:txBody>
      </p:sp>
      <p:pic>
        <p:nvPicPr>
          <p:cNvPr id="61444" name="Picture 4" descr="DSCI0007">
            <a:extLst>
              <a:ext uri="{FF2B5EF4-FFF2-40B4-BE49-F238E27FC236}">
                <a16:creationId xmlns:a16="http://schemas.microsoft.com/office/drawing/2014/main" xmlns="" id="{6AE2EF70-F9F6-4D39-A3E5-7860411B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084263"/>
            <a:ext cx="748347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960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5F97920A-A8A0-4C33-8F71-E314B4A8240D}"/>
              </a:ext>
            </a:extLst>
          </p:cNvPr>
          <p:cNvSpPr>
            <a:spLocks noGrp="1" noChangeArrowheads="1"/>
          </p:cNvSpPr>
          <p:nvPr>
            <p:ph type="title"/>
          </p:nvPr>
        </p:nvSpPr>
        <p:spPr/>
        <p:txBody>
          <a:bodyPr/>
          <a:lstStyle/>
          <a:p>
            <a:pPr eaLnBrk="1" fontAlgn="auto" hangingPunct="1">
              <a:spcAft>
                <a:spcPts val="0"/>
              </a:spcAft>
              <a:defRPr/>
            </a:pPr>
            <a:r>
              <a:rPr lang="en-GB"/>
              <a:t>Summary</a:t>
            </a:r>
          </a:p>
        </p:txBody>
      </p:sp>
      <p:sp>
        <p:nvSpPr>
          <p:cNvPr id="61443" name="Rectangle 3">
            <a:extLst>
              <a:ext uri="{FF2B5EF4-FFF2-40B4-BE49-F238E27FC236}">
                <a16:creationId xmlns:a16="http://schemas.microsoft.com/office/drawing/2014/main" xmlns="" id="{C7F127E4-C9AF-4103-A817-58D81FD90BC1}"/>
              </a:ext>
            </a:extLst>
          </p:cNvPr>
          <p:cNvSpPr>
            <a:spLocks noGrp="1" noChangeArrowheads="1"/>
          </p:cNvSpPr>
          <p:nvPr>
            <p:ph idx="1"/>
          </p:nvPr>
        </p:nvSpPr>
        <p:spPr/>
        <p:txBody>
          <a:bodyPr>
            <a:normAutofit lnSpcReduction="10000"/>
          </a:bodyPr>
          <a:lstStyle/>
          <a:p>
            <a:pPr eaLnBrk="1" hangingPunct="1">
              <a:lnSpc>
                <a:spcPct val="90000"/>
              </a:lnSpc>
              <a:buFontTx/>
              <a:buNone/>
            </a:pPr>
            <a:r>
              <a:rPr lang="en-GB" altLang="ru-RU"/>
              <a:t>The choice of articulator depends upon such factors as;</a:t>
            </a:r>
          </a:p>
          <a:p>
            <a:pPr eaLnBrk="1" hangingPunct="1">
              <a:lnSpc>
                <a:spcPct val="90000"/>
              </a:lnSpc>
              <a:buFontTx/>
              <a:buNone/>
            </a:pPr>
            <a:endParaRPr lang="en-GB" altLang="ru-RU"/>
          </a:p>
          <a:p>
            <a:pPr marL="820738" lvl="1" eaLnBrk="1" hangingPunct="1">
              <a:lnSpc>
                <a:spcPct val="90000"/>
              </a:lnSpc>
            </a:pPr>
            <a:r>
              <a:rPr lang="en-GB" altLang="ru-RU" sz="2000">
                <a:solidFill>
                  <a:srgbClr val="660033"/>
                </a:solidFill>
              </a:rPr>
              <a:t>Intended use			- Skill of the technician</a:t>
            </a:r>
          </a:p>
          <a:p>
            <a:pPr marL="820738" lvl="1" eaLnBrk="1" hangingPunct="1">
              <a:lnSpc>
                <a:spcPct val="90000"/>
              </a:lnSpc>
            </a:pPr>
            <a:r>
              <a:rPr lang="en-GB" altLang="ru-RU" sz="2000">
                <a:solidFill>
                  <a:srgbClr val="660033"/>
                </a:solidFill>
              </a:rPr>
              <a:t>Availability of equipment		- Expense</a:t>
            </a:r>
          </a:p>
          <a:p>
            <a:pPr marL="820738" lvl="1" eaLnBrk="1" hangingPunct="1">
              <a:lnSpc>
                <a:spcPct val="90000"/>
              </a:lnSpc>
            </a:pPr>
            <a:r>
              <a:rPr lang="en-GB" altLang="ru-RU" sz="2000">
                <a:solidFill>
                  <a:srgbClr val="660033"/>
                </a:solidFill>
              </a:rPr>
              <a:t>Patient's occlusion		- Skill of the operator</a:t>
            </a:r>
          </a:p>
          <a:p>
            <a:pPr marL="820738" lvl="1" eaLnBrk="1" hangingPunct="1">
              <a:lnSpc>
                <a:spcPct val="90000"/>
              </a:lnSpc>
            </a:pPr>
            <a:endParaRPr lang="en-GB" altLang="ru-RU">
              <a:solidFill>
                <a:srgbClr val="660033"/>
              </a:solidFill>
            </a:endParaRPr>
          </a:p>
          <a:p>
            <a:pPr marL="820738" lvl="1" eaLnBrk="1" hangingPunct="1">
              <a:lnSpc>
                <a:spcPct val="90000"/>
              </a:lnSpc>
            </a:pPr>
            <a:r>
              <a:rPr lang="en-GB" altLang="ru-RU">
                <a:solidFill>
                  <a:schemeClr val="hlink"/>
                </a:solidFill>
              </a:rPr>
              <a:t>The more closely the articulator matches the patients anatomy, usually the better the outcome and the less adjustment is required at chairside on fitting prostheses.</a:t>
            </a:r>
          </a:p>
        </p:txBody>
      </p:sp>
    </p:spTree>
    <p:extLst>
      <p:ext uri="{BB962C8B-B14F-4D97-AF65-F5344CB8AC3E}">
        <p14:creationId xmlns:p14="http://schemas.microsoft.com/office/powerpoint/2010/main" val="154039436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F209A-6430-44B5-88DF-E5BE3C5EA2EE}"/>
              </a:ext>
            </a:extLst>
          </p:cNvPr>
          <p:cNvSpPr>
            <a:spLocks noGrp="1"/>
          </p:cNvSpPr>
          <p:nvPr>
            <p:ph type="title"/>
          </p:nvPr>
        </p:nvSpPr>
        <p:spPr/>
        <p:txBody>
          <a:bodyPr/>
          <a:lstStyle/>
          <a:p>
            <a:pPr eaLnBrk="1" fontAlgn="auto" hangingPunct="1">
              <a:spcAft>
                <a:spcPts val="0"/>
              </a:spcAft>
              <a:defRPr/>
            </a:pPr>
            <a:r>
              <a:rPr lang="en-IN" dirty="0">
                <a:solidFill>
                  <a:srgbClr val="002060"/>
                </a:solidFill>
              </a:rPr>
              <a:t>Key note messages</a:t>
            </a:r>
          </a:p>
        </p:txBody>
      </p:sp>
      <p:sp>
        <p:nvSpPr>
          <p:cNvPr id="62467" name="Content Placeholder 2">
            <a:extLst>
              <a:ext uri="{FF2B5EF4-FFF2-40B4-BE49-F238E27FC236}">
                <a16:creationId xmlns:a16="http://schemas.microsoft.com/office/drawing/2014/main" xmlns="" id="{E1C4D334-C3E1-4E9E-9B26-5A1C1B82F162}"/>
              </a:ext>
            </a:extLst>
          </p:cNvPr>
          <p:cNvSpPr>
            <a:spLocks noGrp="1"/>
          </p:cNvSpPr>
          <p:nvPr>
            <p:ph idx="1"/>
          </p:nvPr>
        </p:nvSpPr>
        <p:spPr>
          <a:xfrm>
            <a:off x="457200" y="1737519"/>
            <a:ext cx="8229600" cy="3382962"/>
          </a:xfrm>
        </p:spPr>
        <p:txBody>
          <a:bodyPr/>
          <a:lstStyle/>
          <a:p>
            <a:pPr eaLnBrk="1" hangingPunct="1"/>
            <a:r>
              <a:rPr lang="en-IN" altLang="ru-RU" dirty="0"/>
              <a:t>No articulator is best and no one can record all jaw movements</a:t>
            </a:r>
          </a:p>
          <a:p>
            <a:pPr eaLnBrk="1" hangingPunct="1"/>
            <a:r>
              <a:rPr lang="en-IN" altLang="ru-RU" dirty="0"/>
              <a:t>Articulator can try to record only  jaw movements not reproduced anatomy of joint. </a:t>
            </a:r>
          </a:p>
          <a:p>
            <a:pPr eaLnBrk="1" hangingPunct="1">
              <a:buFont typeface="Wingdings 2" panose="05020102010507070707" pitchFamily="18" charset="2"/>
              <a:buNone/>
            </a:pPr>
            <a:r>
              <a:rPr lang="en-IN" altLang="ru-RU" dirty="0"/>
              <a:t> </a:t>
            </a:r>
          </a:p>
        </p:txBody>
      </p:sp>
    </p:spTree>
    <p:extLst>
      <p:ext uri="{BB962C8B-B14F-4D97-AF65-F5344CB8AC3E}">
        <p14:creationId xmlns:p14="http://schemas.microsoft.com/office/powerpoint/2010/main" val="110577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FF"/>
                </a:solidFill>
              </a:rPr>
              <a:t>THANK YOU</a:t>
            </a:r>
          </a:p>
        </p:txBody>
      </p:sp>
      <p:sp>
        <p:nvSpPr>
          <p:cNvPr id="3" name="Content Placeholder 2"/>
          <p:cNvSpPr>
            <a:spLocks noGrp="1"/>
          </p:cNvSpPr>
          <p:nvPr>
            <p:ph idx="1"/>
          </p:nvPr>
        </p:nvSpPr>
        <p:spPr/>
        <p:txBody>
          <a:bodyPr/>
          <a:lstStyle/>
          <a:p>
            <a:pPr marL="0" indent="0" algn="ctr">
              <a:buNone/>
            </a:pPr>
            <a:endParaRPr lang="en-US" dirty="0">
              <a:solidFill>
                <a:srgbClr val="FFFFFF"/>
              </a:solidFill>
            </a:endParaRPr>
          </a:p>
          <a:p>
            <a:pPr marL="0" indent="0" algn="ctr">
              <a:buNone/>
            </a:pPr>
            <a:endParaRPr lang="en-US" dirty="0">
              <a:solidFill>
                <a:srgbClr val="FFFFFF"/>
              </a:solidFill>
            </a:endParaRPr>
          </a:p>
          <a:p>
            <a:pPr marL="0" indent="0" algn="ctr">
              <a:buNone/>
            </a:pP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2814817" y="2365869"/>
            <a:ext cx="3276600" cy="2476500"/>
          </a:xfrm>
          <a:prstGeom prst="rect">
            <a:avLst/>
          </a:prstGeom>
        </p:spPr>
      </p:pic>
    </p:spTree>
    <p:extLst>
      <p:ext uri="{BB962C8B-B14F-4D97-AF65-F5344CB8AC3E}">
        <p14:creationId xmlns:p14="http://schemas.microsoft.com/office/powerpoint/2010/main" val="7637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1823"/>
            <a:ext cx="8229600" cy="4525963"/>
          </a:xfrm>
        </p:spPr>
        <p:txBody>
          <a:bodyPr>
            <a:normAutofit/>
          </a:bodyPr>
          <a:lstStyle/>
          <a:p>
            <a:pPr marL="0" indent="0" algn="ctr">
              <a:buNone/>
            </a:pPr>
            <a:r>
              <a:rPr lang="en-US" sz="4000" dirty="0"/>
              <a:t>Centric Relation</a:t>
            </a:r>
          </a:p>
        </p:txBody>
      </p:sp>
      <p:sp>
        <p:nvSpPr>
          <p:cNvPr id="4" name="TextBox 3"/>
          <p:cNvSpPr txBox="1"/>
          <p:nvPr/>
        </p:nvSpPr>
        <p:spPr>
          <a:xfrm>
            <a:off x="457199" y="1377769"/>
            <a:ext cx="8449993" cy="3170099"/>
          </a:xfrm>
          <a:prstGeom prst="rect">
            <a:avLst/>
          </a:prstGeom>
          <a:noFill/>
        </p:spPr>
        <p:txBody>
          <a:bodyPr wrap="square" rtlCol="0">
            <a:spAutoFit/>
          </a:bodyPr>
          <a:lstStyle/>
          <a:p>
            <a:pPr algn="just"/>
            <a:r>
              <a:rPr lang="en-US" sz="2800" dirty="0"/>
              <a:t>A relationship of the mandible to the skull where the condyle is in an anteriorly, superiorly braced position along the articular eminence of the glenoid fossa, with the articular disc interposed between the Condyle and eminence.</a:t>
            </a:r>
          </a:p>
          <a:p>
            <a:pPr algn="just"/>
            <a:endParaRPr lang="en-US" sz="3600" baseline="30000" dirty="0"/>
          </a:p>
          <a:p>
            <a:pPr algn="just"/>
            <a:endParaRPr lang="en-US" sz="3600" dirty="0"/>
          </a:p>
        </p:txBody>
      </p:sp>
      <p:pic>
        <p:nvPicPr>
          <p:cNvPr id="5" name="Picture 4"/>
          <p:cNvPicPr>
            <a:picLocks noChangeAspect="1"/>
          </p:cNvPicPr>
          <p:nvPr/>
        </p:nvPicPr>
        <p:blipFill rotWithShape="1">
          <a:blip r:embed="rId2"/>
          <a:srcRect l="18847" t="31850" r="14277" b="7970"/>
          <a:stretch/>
        </p:blipFill>
        <p:spPr>
          <a:xfrm>
            <a:off x="3121554" y="3629439"/>
            <a:ext cx="3100026" cy="2927228"/>
          </a:xfrm>
          <a:prstGeom prst="rect">
            <a:avLst/>
          </a:prstGeom>
        </p:spPr>
      </p:pic>
    </p:spTree>
    <p:extLst>
      <p:ext uri="{BB962C8B-B14F-4D97-AF65-F5344CB8AC3E}">
        <p14:creationId xmlns:p14="http://schemas.microsoft.com/office/powerpoint/2010/main" val="37564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928"/>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a:cs typeface="Copperplate Gothic Bold"/>
              </a:rPr>
              <a:t>Ideal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a:cs typeface="Copperplate Gothic Bold"/>
              </a:rPr>
              <a:t>vs</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a:cs typeface="Copperplate Gothic Bold"/>
              </a:rPr>
              <a:t>  Pathologic</a:t>
            </a:r>
            <a:b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a:cs typeface="Copperplate Gothic Bold"/>
              </a:rPr>
            </a:b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pperplate Gothic Bold"/>
                <a:cs typeface="Copperplate Gothic Bold"/>
              </a:rPr>
              <a:t>Occlusion</a:t>
            </a:r>
          </a:p>
        </p:txBody>
      </p:sp>
    </p:spTree>
    <p:extLst>
      <p:ext uri="{BB962C8B-B14F-4D97-AF65-F5344CB8AC3E}">
        <p14:creationId xmlns:p14="http://schemas.microsoft.com/office/powerpoint/2010/main" val="303597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143000"/>
          </a:xfrm>
        </p:spPr>
        <p:txBody>
          <a:bodyPr/>
          <a:lstStyle/>
          <a:p>
            <a:r>
              <a:rPr lang="en-US" dirty="0">
                <a:latin typeface="Arial" charset="0"/>
              </a:rPr>
              <a:t>Ideal Occlusion</a:t>
            </a:r>
          </a:p>
        </p:txBody>
      </p:sp>
      <p:sp>
        <p:nvSpPr>
          <p:cNvPr id="59395" name="Content Placeholder 2"/>
          <p:cNvSpPr>
            <a:spLocks noGrp="1"/>
          </p:cNvSpPr>
          <p:nvPr>
            <p:ph idx="1"/>
          </p:nvPr>
        </p:nvSpPr>
        <p:spPr>
          <a:xfrm>
            <a:off x="457200" y="1417638"/>
            <a:ext cx="8229600" cy="4824412"/>
          </a:xfrm>
        </p:spPr>
        <p:txBody>
          <a:bodyPr>
            <a:normAutofit lnSpcReduction="10000"/>
          </a:bodyPr>
          <a:lstStyle/>
          <a:p>
            <a:pPr>
              <a:buFontTx/>
              <a:buNone/>
            </a:pPr>
            <a:r>
              <a:rPr lang="en-GB" sz="2400" dirty="0">
                <a:latin typeface="Arial" charset="0"/>
              </a:rPr>
              <a:t>   An ideal occlusion should provide comfort and function in</a:t>
            </a:r>
          </a:p>
          <a:p>
            <a:pPr>
              <a:buFontTx/>
              <a:buNone/>
            </a:pPr>
            <a:r>
              <a:rPr lang="en-GB" sz="2400" dirty="0">
                <a:latin typeface="Arial" charset="0"/>
              </a:rPr>
              <a:t>  a predictable way.</a:t>
            </a:r>
          </a:p>
          <a:p>
            <a:pPr>
              <a:buFontTx/>
              <a:buNone/>
            </a:pPr>
            <a:endParaRPr lang="en-GB" sz="2400" dirty="0">
              <a:latin typeface="Arial" charset="0"/>
            </a:endParaRPr>
          </a:p>
          <a:p>
            <a:pPr>
              <a:buFontTx/>
              <a:buNone/>
            </a:pPr>
            <a:r>
              <a:rPr lang="en-GB" sz="2000" dirty="0">
                <a:latin typeface="Arial" charset="0"/>
              </a:rPr>
              <a:t>1) Ideal occlusion at tooth level</a:t>
            </a:r>
            <a:endParaRPr lang="en-US" sz="2000" dirty="0">
              <a:latin typeface="Arial" charset="0"/>
            </a:endParaRPr>
          </a:p>
          <a:p>
            <a:pPr>
              <a:buFontTx/>
              <a:buNone/>
            </a:pPr>
            <a:r>
              <a:rPr lang="en-GB" sz="2000" dirty="0">
                <a:latin typeface="Arial" charset="0"/>
              </a:rPr>
              <a:t>     Cusp tip to fossa  or cusp to marginal ridge contact – </a:t>
            </a:r>
            <a:r>
              <a:rPr lang="en-GB" sz="2000" dirty="0" err="1">
                <a:latin typeface="Arial" charset="0"/>
              </a:rPr>
              <a:t>i.e</a:t>
            </a:r>
            <a:r>
              <a:rPr lang="en-GB" sz="2000" dirty="0">
                <a:latin typeface="Arial" charset="0"/>
              </a:rPr>
              <a:t> no incline contacts</a:t>
            </a:r>
          </a:p>
          <a:p>
            <a:pPr>
              <a:buFontTx/>
              <a:buNone/>
            </a:pPr>
            <a:endParaRPr lang="en-GB" sz="2000" dirty="0">
              <a:latin typeface="Arial" charset="0"/>
            </a:endParaRPr>
          </a:p>
          <a:p>
            <a:pPr>
              <a:buFontTx/>
              <a:buNone/>
            </a:pPr>
            <a:r>
              <a:rPr lang="en-GB" sz="2000" dirty="0">
                <a:latin typeface="Arial" charset="0"/>
              </a:rPr>
              <a:t>2) Ideal occlusion at articulatory system level</a:t>
            </a:r>
            <a:endParaRPr lang="en-US" sz="2000" dirty="0">
              <a:latin typeface="Arial" charset="0"/>
            </a:endParaRPr>
          </a:p>
          <a:p>
            <a:pPr>
              <a:buFontTx/>
              <a:buNone/>
            </a:pPr>
            <a:r>
              <a:rPr lang="en-GB" sz="2000" dirty="0">
                <a:latin typeface="Arial" charset="0"/>
              </a:rPr>
              <a:t>    Posterior stability, Anterior guidance, Lack of posterior    interferences.</a:t>
            </a:r>
          </a:p>
          <a:p>
            <a:pPr>
              <a:buFontTx/>
              <a:buNone/>
            </a:pPr>
            <a:endParaRPr lang="en-GB" sz="2000" dirty="0">
              <a:latin typeface="Arial" charset="0"/>
            </a:endParaRPr>
          </a:p>
          <a:p>
            <a:pPr>
              <a:buFontTx/>
              <a:buNone/>
            </a:pPr>
            <a:r>
              <a:rPr lang="en-GB" sz="2000" dirty="0">
                <a:latin typeface="Arial" charset="0"/>
              </a:rPr>
              <a:t>3) Ideal occlusion at patient level</a:t>
            </a:r>
            <a:endParaRPr lang="en-US" sz="2000" dirty="0">
              <a:latin typeface="Arial" charset="0"/>
            </a:endParaRPr>
          </a:p>
          <a:p>
            <a:pPr>
              <a:buFontTx/>
              <a:buNone/>
            </a:pPr>
            <a:r>
              <a:rPr lang="en-GB" sz="2000" dirty="0">
                <a:latin typeface="Arial" charset="0"/>
              </a:rPr>
              <a:t>     Within the adaptability of the rest of the articulatory system.</a:t>
            </a:r>
            <a:endParaRPr lang="en-US" sz="2000" dirty="0">
              <a:latin typeface="Arial" charset="0"/>
            </a:endParaRPr>
          </a:p>
          <a:p>
            <a:pPr>
              <a:buFontTx/>
              <a:buNone/>
            </a:pPr>
            <a:endParaRPr lang="en-US" sz="2400" dirty="0">
              <a:latin typeface="Arial" charset="0"/>
            </a:endParaRPr>
          </a:p>
          <a:p>
            <a:pPr>
              <a:buFontTx/>
              <a:buNone/>
            </a:pPr>
            <a:endParaRPr lang="en-GB" sz="2400" dirty="0">
              <a:latin typeface="Arial" charset="0"/>
            </a:endParaRPr>
          </a:p>
          <a:p>
            <a:pPr>
              <a:buFontTx/>
              <a:buNone/>
            </a:pPr>
            <a:endParaRPr lang="en-US" dirty="0">
              <a:latin typeface="Arial" charset="0"/>
            </a:endParaRPr>
          </a:p>
        </p:txBody>
      </p:sp>
    </p:spTree>
    <p:extLst>
      <p:ext uri="{BB962C8B-B14F-4D97-AF65-F5344CB8AC3E}">
        <p14:creationId xmlns:p14="http://schemas.microsoft.com/office/powerpoint/2010/main" val="211548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E46C0A"/>
                </a:solidFill>
              </a:rPr>
              <a:t>Features Of Ideal Occlusion</a:t>
            </a:r>
          </a:p>
        </p:txBody>
      </p:sp>
      <p:sp>
        <p:nvSpPr>
          <p:cNvPr id="3" name="Content Placeholder 2"/>
          <p:cNvSpPr>
            <a:spLocks noGrp="1"/>
          </p:cNvSpPr>
          <p:nvPr>
            <p:ph idx="1"/>
          </p:nvPr>
        </p:nvSpPr>
        <p:spPr/>
        <p:txBody>
          <a:bodyPr>
            <a:normAutofit fontScale="92500" lnSpcReduction="20000"/>
          </a:bodyPr>
          <a:lstStyle/>
          <a:p>
            <a:pPr marL="514350" indent="-514350">
              <a:buAutoNum type="alphaUcParenR"/>
            </a:pPr>
            <a:r>
              <a:rPr lang="en-US" dirty="0"/>
              <a:t>Anterior Guidance:</a:t>
            </a:r>
          </a:p>
          <a:p>
            <a:pPr marL="0" indent="0">
              <a:buNone/>
            </a:pPr>
            <a:endParaRPr lang="en-US" dirty="0"/>
          </a:p>
          <a:p>
            <a:r>
              <a:rPr lang="en-US" dirty="0"/>
              <a:t>In lateral excursions of the mandible, working-side contacts (preferably on the canines) </a:t>
            </a:r>
            <a:r>
              <a:rPr lang="en-US" dirty="0" err="1"/>
              <a:t>disocclude</a:t>
            </a:r>
            <a:r>
              <a:rPr lang="en-US" dirty="0"/>
              <a:t> or separate the nonworking teeth instantly.</a:t>
            </a:r>
          </a:p>
          <a:p>
            <a:endParaRPr lang="en-US" dirty="0"/>
          </a:p>
          <a:p>
            <a:r>
              <a:rPr lang="en-US" dirty="0"/>
              <a:t>In protrusive excursions, anterior tooth contacts will </a:t>
            </a:r>
            <a:r>
              <a:rPr lang="en-US" dirty="0" err="1"/>
              <a:t>disocclude</a:t>
            </a:r>
            <a:r>
              <a:rPr lang="en-US" dirty="0"/>
              <a:t> the posterior teeth.</a:t>
            </a:r>
            <a:br>
              <a:rPr lang="en-US" dirty="0"/>
            </a:br>
            <a:endParaRPr lang="en-US" dirty="0"/>
          </a:p>
          <a:p>
            <a:pPr marL="0" indent="0">
              <a:buNone/>
            </a:pPr>
            <a:endParaRPr lang="en-US" dirty="0"/>
          </a:p>
          <a:p>
            <a:pPr marL="0" indent="0">
              <a:buNone/>
            </a:pPr>
            <a:endParaRPr lang="en-GB" sz="2400" dirty="0">
              <a:latin typeface="Arial" charset="0"/>
            </a:endParaRPr>
          </a:p>
          <a:p>
            <a:endParaRPr lang="en-US" dirty="0"/>
          </a:p>
        </p:txBody>
      </p:sp>
    </p:spTree>
    <p:extLst>
      <p:ext uri="{BB962C8B-B14F-4D97-AF65-F5344CB8AC3E}">
        <p14:creationId xmlns:p14="http://schemas.microsoft.com/office/powerpoint/2010/main" val="836589487"/>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531</TotalTime>
  <Words>1030</Words>
  <Application>Microsoft Office PowerPoint</Application>
  <PresentationFormat>Экран (4:3)</PresentationFormat>
  <Paragraphs>215</Paragraphs>
  <Slides>56</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56</vt:i4>
      </vt:variant>
    </vt:vector>
  </HeadingPairs>
  <TitlesOfParts>
    <vt:vector size="65" baseType="lpstr">
      <vt:lpstr>ＭＳ Ｐゴシック</vt:lpstr>
      <vt:lpstr>Arial</vt:lpstr>
      <vt:lpstr>Calibri</vt:lpstr>
      <vt:lpstr>Copperplate Gothic Bold</vt:lpstr>
      <vt:lpstr>Impact</vt:lpstr>
      <vt:lpstr>Tahoma</vt:lpstr>
      <vt:lpstr>Times New Roman</vt:lpstr>
      <vt:lpstr>Wingdings 2</vt:lpstr>
      <vt:lpstr> Black </vt:lpstr>
      <vt:lpstr>Fundamentals Of Occlusion</vt:lpstr>
      <vt:lpstr>The Temporo-Mandibular Joints</vt:lpstr>
      <vt:lpstr>Why Is Occlusion Important ?</vt:lpstr>
      <vt:lpstr>Definitions</vt:lpstr>
      <vt:lpstr>Презентация PowerPoint</vt:lpstr>
      <vt:lpstr>Презентация PowerPoint</vt:lpstr>
      <vt:lpstr>Ideal  vs  Pathologic Occlusion</vt:lpstr>
      <vt:lpstr>Ideal Occlusion</vt:lpstr>
      <vt:lpstr>Features Of Ideal Occlusion</vt:lpstr>
      <vt:lpstr>Презентация PowerPoint</vt:lpstr>
      <vt:lpstr>Features Of Ideal Occlusion</vt:lpstr>
      <vt:lpstr>Презентация PowerPoint</vt:lpstr>
      <vt:lpstr>Features Of Ideal Occlusion</vt:lpstr>
      <vt:lpstr>Features Of Ideal Occlusion</vt:lpstr>
      <vt:lpstr>Organization Of Occlusion</vt:lpstr>
      <vt:lpstr>Bilateral Balanced Occlusion</vt:lpstr>
      <vt:lpstr>Unilateral Balanced Occlusion</vt:lpstr>
      <vt:lpstr>Mutually Protected Occlusion</vt:lpstr>
      <vt:lpstr>Guidance</vt:lpstr>
      <vt:lpstr>Protrusive Guidance</vt:lpstr>
      <vt:lpstr>Lateral Guidance </vt:lpstr>
      <vt:lpstr>Lateral Guidance</vt:lpstr>
      <vt:lpstr>Anterior Guidance</vt:lpstr>
      <vt:lpstr>Презентация PowerPoint</vt:lpstr>
      <vt:lpstr>Презентация PowerPoint</vt:lpstr>
      <vt:lpstr>Презентация PowerPoint</vt:lpstr>
      <vt:lpstr>Презентация PowerPoint</vt:lpstr>
      <vt:lpstr>Презентация PowerPoint</vt:lpstr>
      <vt:lpstr>Posselt’s Figure</vt:lpstr>
      <vt:lpstr>Презентация PowerPoint</vt:lpstr>
      <vt:lpstr>Презентация PowerPoint</vt:lpstr>
      <vt:lpstr>Презентация PowerPoint</vt:lpstr>
      <vt:lpstr>Definitions</vt:lpstr>
      <vt:lpstr>Use of articulators</vt:lpstr>
      <vt:lpstr>Articulators</vt:lpstr>
      <vt:lpstr>Articulators</vt:lpstr>
      <vt:lpstr>Cast Holder</vt:lpstr>
      <vt:lpstr>Cast Holder</vt:lpstr>
      <vt:lpstr>Average Value</vt:lpstr>
      <vt:lpstr>Articulators</vt:lpstr>
      <vt:lpstr>Articulators</vt:lpstr>
      <vt:lpstr>Articulators</vt:lpstr>
      <vt:lpstr>Articulators</vt:lpstr>
      <vt:lpstr>Denar II - Arcon</vt:lpstr>
      <vt:lpstr>Dentatus</vt:lpstr>
      <vt:lpstr>Denar II</vt:lpstr>
      <vt:lpstr>Articulators</vt:lpstr>
      <vt:lpstr>Articulators</vt:lpstr>
      <vt:lpstr>Facebow recording</vt:lpstr>
      <vt:lpstr>Facebow</vt:lpstr>
      <vt:lpstr>Презентация PowerPoint</vt:lpstr>
      <vt:lpstr>Презентация PowerPoint</vt:lpstr>
      <vt:lpstr>Презентация PowerPoint</vt:lpstr>
      <vt:lpstr>Summary</vt:lpstr>
      <vt:lpstr>Key note messages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MACBOOK AIR</dc:creator>
  <cp:lastModifiedBy>student</cp:lastModifiedBy>
  <cp:revision>45</cp:revision>
  <dcterms:created xsi:type="dcterms:W3CDTF">2013-09-09T06:01:17Z</dcterms:created>
  <dcterms:modified xsi:type="dcterms:W3CDTF">2019-03-05T02:15:26Z</dcterms:modified>
</cp:coreProperties>
</file>