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8" r:id="rId17"/>
    <p:sldId id="323" r:id="rId18"/>
    <p:sldId id="261" r:id="rId19"/>
    <p:sldId id="279" r:id="rId20"/>
    <p:sldId id="280" r:id="rId21"/>
    <p:sldId id="281" r:id="rId22"/>
    <p:sldId id="282" r:id="rId23"/>
    <p:sldId id="283" r:id="rId24"/>
    <p:sldId id="262" r:id="rId25"/>
    <p:sldId id="263" r:id="rId26"/>
    <p:sldId id="277" r:id="rId27"/>
    <p:sldId id="264" r:id="rId28"/>
    <p:sldId id="265" r:id="rId29"/>
    <p:sldId id="266" r:id="rId30"/>
    <p:sldId id="267" r:id="rId31"/>
    <p:sldId id="269" r:id="rId32"/>
    <p:sldId id="270" r:id="rId33"/>
    <p:sldId id="271" r:id="rId34"/>
    <p:sldId id="272" r:id="rId35"/>
    <p:sldId id="274" r:id="rId36"/>
    <p:sldId id="278" r:id="rId37"/>
    <p:sldId id="275" r:id="rId38"/>
    <p:sldId id="276" r:id="rId39"/>
    <p:sldId id="301" r:id="rId40"/>
    <p:sldId id="334" r:id="rId41"/>
    <p:sldId id="327" r:id="rId42"/>
    <p:sldId id="331" r:id="rId43"/>
    <p:sldId id="328" r:id="rId44"/>
    <p:sldId id="329" r:id="rId45"/>
    <p:sldId id="298" r:id="rId46"/>
    <p:sldId id="332" r:id="rId47"/>
    <p:sldId id="333" r:id="rId48"/>
    <p:sldId id="299" r:id="rId49"/>
    <p:sldId id="325" r:id="rId50"/>
    <p:sldId id="297" r:id="rId51"/>
    <p:sldId id="284" r:id="rId52"/>
    <p:sldId id="285" r:id="rId53"/>
    <p:sldId id="286" r:id="rId54"/>
    <p:sldId id="287" r:id="rId55"/>
    <p:sldId id="288" r:id="rId56"/>
    <p:sldId id="289" r:id="rId57"/>
    <p:sldId id="290" r:id="rId58"/>
    <p:sldId id="291" r:id="rId59"/>
    <p:sldId id="292" r:id="rId60"/>
    <p:sldId id="293" r:id="rId61"/>
    <p:sldId id="294" r:id="rId62"/>
    <p:sldId id="295" r:id="rId63"/>
    <p:sldId id="296" r:id="rId64"/>
    <p:sldId id="302" r:id="rId65"/>
    <p:sldId id="326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лья\Documents\i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857224" y="928670"/>
            <a:ext cx="5620390" cy="40766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3929066"/>
            <a:ext cx="7286644" cy="185738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Фрезерование керамических реставраций. Материалы. Индивидуализация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57892"/>
            <a:ext cx="6400800" cy="685808"/>
          </a:xfrm>
        </p:spPr>
        <p:txBody>
          <a:bodyPr/>
          <a:lstStyle/>
          <a:p>
            <a:pPr algn="r"/>
            <a:r>
              <a:rPr lang="ru-RU" dirty="0" smtClean="0"/>
              <a:t>Доц. Грохотов И. О.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87" y="-485"/>
            <a:ext cx="7706389" cy="6858485"/>
          </a:xfrm>
        </p:spPr>
      </p:pic>
    </p:spTree>
    <p:extLst>
      <p:ext uri="{BB962C8B-B14F-4D97-AF65-F5344CB8AC3E}">
        <p14:creationId xmlns="" xmlns:p14="http://schemas.microsoft.com/office/powerpoint/2010/main" val="1705805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london-smile-clinic.com/wp-content/uploads/2010/08/cerec-crown-desig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4929222" cy="3834715"/>
          </a:xfrm>
          <a:prstGeom prst="rect">
            <a:avLst/>
          </a:prstGeom>
          <a:noFill/>
        </p:spPr>
      </p:pic>
      <p:pic>
        <p:nvPicPr>
          <p:cNvPr id="5" name="Picture 6" descr="http://eii-lucid.s3.amazonaws.com/totalhealthdentalcare/KlimAft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143116"/>
            <a:ext cx="5857884" cy="39081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лья\Documents\1-1.jpg.02fbbf37c08641e65448b29b056337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8072494" cy="4831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1071546"/>
            <a:ext cx="7479415" cy="46434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Илья\Documents\4-2.jpg.d3be3658689ca887f359bcfb6299781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632930" cy="47149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000108"/>
            <a:ext cx="8501203" cy="457757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лья\Documents\cerec-klinischer-fall-Ehrlich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5143536" cy="2134567"/>
          </a:xfrm>
          <a:prstGeom prst="rect">
            <a:avLst/>
          </a:prstGeom>
          <a:noFill/>
        </p:spPr>
      </p:pic>
      <p:pic>
        <p:nvPicPr>
          <p:cNvPr id="4099" name="Picture 3" descr="C:\Users\Илья\Documents\cerec-klinischer-fall-Ehrlich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071678"/>
            <a:ext cx="4647773" cy="1928826"/>
          </a:xfrm>
          <a:prstGeom prst="rect">
            <a:avLst/>
          </a:prstGeom>
          <a:noFill/>
        </p:spPr>
      </p:pic>
      <p:pic>
        <p:nvPicPr>
          <p:cNvPr id="4100" name="Picture 4" descr="C:\Users\Илья\Documents\cerec-klinischer-fall-Ehrlich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429000"/>
            <a:ext cx="4647773" cy="1928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лья\Documents\cerec-speedfire-sinterofen_64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4929190" cy="2594310"/>
          </a:xfrm>
          <a:prstGeom prst="rect">
            <a:avLst/>
          </a:prstGeom>
          <a:noFill/>
        </p:spPr>
      </p:pic>
      <p:pic>
        <p:nvPicPr>
          <p:cNvPr id="7" name="Picture 2" descr="C:\Users\Илья\Documents\pi-cerec-speedfire-action_207x285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285992"/>
            <a:ext cx="2857520" cy="3934267"/>
          </a:xfrm>
          <a:prstGeom prst="rect">
            <a:avLst/>
          </a:prstGeom>
          <a:noFill/>
        </p:spPr>
      </p:pic>
      <p:pic>
        <p:nvPicPr>
          <p:cNvPr id="8" name="Picture 3" descr="C:\Users\Илья\Documents\cerec-speedfire-sintern-abgeschlossen_394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357562"/>
            <a:ext cx="4574648" cy="31813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969" y="232271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Современные материалы для </a:t>
            </a:r>
            <a:r>
              <a:rPr lang="ru-RU" b="1" dirty="0" smtClean="0"/>
              <a:t>фрезерования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07937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Полевошпатная (</a:t>
            </a:r>
            <a:r>
              <a:rPr lang="ru-RU" dirty="0" err="1" smtClean="0"/>
              <a:t>лейцитная</a:t>
            </a:r>
            <a:r>
              <a:rPr lang="ru-RU" dirty="0" smtClean="0"/>
              <a:t>) керамика</a:t>
            </a:r>
            <a:endParaRPr lang="ru-RU" dirty="0"/>
          </a:p>
        </p:txBody>
      </p:sp>
      <p:pic>
        <p:nvPicPr>
          <p:cNvPr id="6146" name="Picture 2" descr="C:\Users\Илья\Documents\prepless-cerec-622x4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6804476" cy="4671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/>
          <a:lstStyle/>
          <a:p>
            <a:r>
              <a:rPr lang="ru-RU" dirty="0" smtClean="0"/>
              <a:t>Сложность?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285728"/>
            <a:ext cx="9144000" cy="2857496"/>
          </a:xfrm>
          <a:prstGeom prst="rect">
            <a:avLst/>
          </a:prstGeom>
        </p:spPr>
        <p:txBody>
          <a:bodyPr/>
          <a:lstStyle/>
          <a:p>
            <a:pPr marL="45720" indent="0" algn="just">
              <a:buNone/>
            </a:pPr>
            <a:r>
              <a:rPr lang="ru-RU" sz="2000" b="1" dirty="0">
                <a:latin typeface="Verdana"/>
              </a:rPr>
              <a:t>CEREC </a:t>
            </a:r>
            <a:r>
              <a:rPr lang="ru-RU" sz="2000" b="1" dirty="0" err="1">
                <a:latin typeface="Verdana"/>
              </a:rPr>
              <a:t>Blocs</a:t>
            </a:r>
            <a:r>
              <a:rPr lang="ru-RU" sz="2000" dirty="0">
                <a:latin typeface="Verdana"/>
              </a:rPr>
              <a:t> - мелкоструктурная керамика на основе полевого шпата для изготовления одиночных </a:t>
            </a:r>
            <a:r>
              <a:rPr lang="ru-RU" sz="2000" dirty="0" smtClean="0">
                <a:latin typeface="Verdana"/>
              </a:rPr>
              <a:t>реставраций Схожие </a:t>
            </a:r>
            <a:r>
              <a:rPr lang="ru-RU" sz="2000" dirty="0">
                <a:latin typeface="Verdana"/>
              </a:rPr>
              <a:t>с эмалью абразивные </a:t>
            </a:r>
            <a:r>
              <a:rPr lang="ru-RU" sz="2000" dirty="0" smtClean="0">
                <a:latin typeface="Verdana"/>
              </a:rPr>
              <a:t>характеристики.</a:t>
            </a:r>
            <a:endParaRPr lang="ru-RU" sz="2000" dirty="0">
              <a:latin typeface="Verdana"/>
            </a:endParaRPr>
          </a:p>
          <a:p>
            <a:pPr algn="just">
              <a:buFont typeface="Arial"/>
              <a:buChar char="•"/>
            </a:pPr>
            <a:r>
              <a:rPr lang="ru-RU" sz="2000" dirty="0">
                <a:latin typeface="Verdana"/>
              </a:rPr>
              <a:t>Высокая прозрачность и ярко выраженный эффект «хамелеон»</a:t>
            </a:r>
          </a:p>
          <a:p>
            <a:pPr algn="just">
              <a:buFont typeface="Arial"/>
              <a:buChar char="•"/>
            </a:pPr>
            <a:r>
              <a:rPr lang="ru-RU" sz="2000" dirty="0">
                <a:latin typeface="Verdana"/>
              </a:rPr>
              <a:t>Очень простая полировка</a:t>
            </a:r>
          </a:p>
          <a:p>
            <a:pPr algn="just">
              <a:buFont typeface="Arial"/>
              <a:buChar char="•"/>
            </a:pPr>
            <a:r>
              <a:rPr lang="ru-RU" sz="2000" dirty="0">
                <a:latin typeface="Verdana"/>
              </a:rPr>
              <a:t>Различные цветовые оттенки</a:t>
            </a:r>
          </a:p>
          <a:p>
            <a:pPr algn="just">
              <a:buFont typeface="Arial"/>
              <a:buChar char="•"/>
            </a:pPr>
            <a:r>
              <a:rPr lang="ru-RU" sz="2000" dirty="0">
                <a:latin typeface="Verdana"/>
              </a:rPr>
              <a:t>Полихроматические варианты блоков</a:t>
            </a:r>
          </a:p>
          <a:p>
            <a:pPr marL="4572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36" y="3429000"/>
            <a:ext cx="3998303" cy="292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8734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marL="45720" indent="0" algn="just">
              <a:buNone/>
            </a:pPr>
            <a:r>
              <a:rPr lang="ru-RU" sz="2000" b="1" dirty="0" smtClean="0">
                <a:latin typeface="Verdana"/>
              </a:rPr>
              <a:t>                                  </a:t>
            </a:r>
            <a:r>
              <a:rPr lang="ru-RU" sz="2000" b="1" dirty="0" err="1" smtClean="0">
                <a:latin typeface="Verdana"/>
              </a:rPr>
              <a:t>Мультиблоки</a:t>
            </a:r>
            <a:endParaRPr lang="ru-RU" sz="2000" dirty="0">
              <a:latin typeface="Verdana"/>
            </a:endParaRPr>
          </a:p>
          <a:p>
            <a:pPr marL="45720" indent="0" algn="just">
              <a:buNone/>
            </a:pPr>
            <a:r>
              <a:rPr lang="ru-RU" sz="2000" dirty="0" err="1">
                <a:latin typeface="Verdana"/>
              </a:rPr>
              <a:t>Мультиблоки</a:t>
            </a:r>
            <a:r>
              <a:rPr lang="ru-RU" sz="2000" dirty="0">
                <a:latin typeface="Verdana"/>
              </a:rPr>
              <a:t> имеют плавный переход цвета и </a:t>
            </a:r>
            <a:r>
              <a:rPr lang="ru-RU" sz="2000" dirty="0" err="1">
                <a:latin typeface="Verdana"/>
              </a:rPr>
              <a:t>флюоресцентности</a:t>
            </a:r>
            <a:r>
              <a:rPr lang="ru-RU" sz="2000" dirty="0">
                <a:latin typeface="Verdana"/>
              </a:rPr>
              <a:t> от дентина к режущему краю. Выпускаются в 5 ходовых цветах A-D и 2 цветах </a:t>
            </a:r>
            <a:r>
              <a:rPr lang="ru-RU" sz="2000" dirty="0" err="1">
                <a:latin typeface="Verdana"/>
              </a:rPr>
              <a:t>Bleach</a:t>
            </a:r>
            <a:r>
              <a:rPr lang="ru-RU" sz="2000" dirty="0">
                <a:latin typeface="Verdana"/>
              </a:rPr>
              <a:t> BL. Даже без дополнительной индивидуализации эти блоки оптимальны для изготовления одиночных и частичных коронок, а также </a:t>
            </a:r>
            <a:r>
              <a:rPr lang="ru-RU" sz="2000" dirty="0" err="1">
                <a:latin typeface="Verdana"/>
              </a:rPr>
              <a:t>виниров</a:t>
            </a:r>
            <a:r>
              <a:rPr lang="ru-RU" sz="2000" dirty="0">
                <a:latin typeface="Verdana"/>
              </a:rPr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27"/>
          <a:stretch>
            <a:fillRect/>
          </a:stretch>
        </p:blipFill>
        <p:spPr>
          <a:xfrm>
            <a:off x="2071670" y="2643182"/>
            <a:ext cx="6672160" cy="324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73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8786842" cy="6858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ru-RU" b="1" dirty="0" smtClean="0">
                <a:latin typeface="Verdana"/>
              </a:rPr>
              <a:t>                              Преимущества</a:t>
            </a:r>
            <a:endParaRPr lang="ru-RU" dirty="0">
              <a:latin typeface="Verdana"/>
            </a:endParaRPr>
          </a:p>
          <a:p>
            <a:pPr algn="just">
              <a:buFont typeface="Arial"/>
              <a:buChar char="•"/>
            </a:pPr>
            <a:r>
              <a:rPr lang="ru-RU" dirty="0" smtClean="0">
                <a:latin typeface="Verdana"/>
              </a:rPr>
              <a:t>Широкий </a:t>
            </a:r>
            <a:r>
              <a:rPr lang="ru-RU" dirty="0">
                <a:latin typeface="Verdana"/>
              </a:rPr>
              <a:t>диапазон комбинаций размеров блоков и цветов позволяет применить их к любой клинической ситуации во рту у пациента.</a:t>
            </a:r>
          </a:p>
          <a:p>
            <a:pPr algn="just">
              <a:buFont typeface="Arial"/>
              <a:buChar char="•"/>
            </a:pPr>
            <a:r>
              <a:rPr lang="ru-RU" dirty="0">
                <a:latin typeface="Verdana"/>
              </a:rPr>
              <a:t>3 различных типа блоков для каждой клинической ситуации (вкладки </a:t>
            </a:r>
            <a:r>
              <a:rPr lang="ru-RU" dirty="0" err="1">
                <a:latin typeface="Verdana"/>
              </a:rPr>
              <a:t>Inlay</a:t>
            </a:r>
            <a:r>
              <a:rPr lang="ru-RU" dirty="0">
                <a:latin typeface="Verdana"/>
              </a:rPr>
              <a:t>/</a:t>
            </a:r>
            <a:r>
              <a:rPr lang="ru-RU" dirty="0" err="1">
                <a:latin typeface="Verdana"/>
              </a:rPr>
              <a:t>Onlay</a:t>
            </a:r>
            <a:r>
              <a:rPr lang="ru-RU" dirty="0">
                <a:latin typeface="Verdana"/>
              </a:rPr>
              <a:t>, частичные коронки, полные коронки, </a:t>
            </a:r>
            <a:r>
              <a:rPr lang="ru-RU" dirty="0" err="1">
                <a:latin typeface="Verdana"/>
              </a:rPr>
              <a:t>виниры</a:t>
            </a:r>
            <a:r>
              <a:rPr lang="ru-RU" dirty="0">
                <a:latin typeface="Verdana"/>
              </a:rPr>
              <a:t>)</a:t>
            </a:r>
          </a:p>
          <a:p>
            <a:pPr algn="just">
              <a:buFont typeface="Arial"/>
              <a:buChar char="•"/>
            </a:pPr>
            <a:r>
              <a:rPr lang="ru-RU" dirty="0" smtClean="0">
                <a:latin typeface="Verdana"/>
              </a:rPr>
              <a:t>Прочность </a:t>
            </a:r>
            <a:r>
              <a:rPr lang="ru-RU" dirty="0">
                <a:latin typeface="Verdana"/>
              </a:rPr>
              <a:t>на изгиб около 160 МПа. По параметрам данная прочность близка к прочности естественной эмали зуба, что обеспечивает не только высокую эстетику реставрации, но и превосходную функцию при контакте реставрации с собственными зубами пациента, а также при температурном расширении/сжатии</a:t>
            </a:r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2095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0"/>
            <a:ext cx="7350711" cy="551516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3000372"/>
          </a:xfrm>
          <a:prstGeom prst="rect">
            <a:avLst/>
          </a:prstGeom>
        </p:spPr>
        <p:txBody>
          <a:bodyPr/>
          <a:lstStyle/>
          <a:p>
            <a:pPr marL="45720" indent="0" algn="just">
              <a:buNone/>
            </a:pPr>
            <a:r>
              <a:rPr lang="ru-RU" b="1" dirty="0" smtClean="0">
                <a:latin typeface="Verdana"/>
              </a:rPr>
              <a:t>                                  Показания</a:t>
            </a:r>
            <a:endParaRPr lang="ru-RU" dirty="0">
              <a:latin typeface="Verdana"/>
            </a:endParaRPr>
          </a:p>
          <a:p>
            <a:pPr marL="45720" indent="0" algn="just">
              <a:buNone/>
            </a:pPr>
            <a:r>
              <a:rPr lang="ru-RU" dirty="0">
                <a:latin typeface="Verdana"/>
              </a:rPr>
              <a:t>Одиночные реставрации (</a:t>
            </a:r>
            <a:r>
              <a:rPr lang="ru-RU" dirty="0" err="1">
                <a:latin typeface="Verdana"/>
              </a:rPr>
              <a:t>виниры</a:t>
            </a:r>
            <a:r>
              <a:rPr lang="ru-RU" dirty="0">
                <a:latin typeface="Verdana"/>
              </a:rPr>
              <a:t>, вкладки </a:t>
            </a:r>
            <a:r>
              <a:rPr lang="ru-RU" dirty="0" err="1">
                <a:latin typeface="Verdana"/>
              </a:rPr>
              <a:t>Inlay</a:t>
            </a:r>
            <a:r>
              <a:rPr lang="ru-RU" dirty="0">
                <a:latin typeface="Verdana"/>
              </a:rPr>
              <a:t>/</a:t>
            </a:r>
            <a:r>
              <a:rPr lang="ru-RU" dirty="0" err="1">
                <a:latin typeface="Verdana"/>
              </a:rPr>
              <a:t>Onlay</a:t>
            </a:r>
            <a:r>
              <a:rPr lang="ru-RU" dirty="0">
                <a:latin typeface="Verdana"/>
              </a:rPr>
              <a:t>, фронтальные и боковые частичные и полные коронки).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2500306"/>
            <a:ext cx="2968778" cy="3449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2500306"/>
            <a:ext cx="3036690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9432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Диоксид Циркония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ZrO</a:t>
            </a:r>
            <a:r>
              <a:rPr lang="ru-RU" sz="36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циркониевый ангидрид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1643050"/>
            <a:ext cx="5572164" cy="461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39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диоксида циркония 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ZrO2):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Высокий коэффициент теплового расширения (α=11 x 10-6/K, аналогично с некоторыми видами стали)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Отличная теплоизоляция/низкая теплопроводность (от 2,5 до 3 Вт/(м*K))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Очень высокая устойчивость к распространению трещин, высокая ударная вязкость (от 6,5 до 8 МПа*м1/2)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Обладает способностью проводить ионы кислорода.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6947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3643314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ru-RU" sz="1800" b="1" dirty="0" err="1">
                <a:latin typeface="Verdana"/>
              </a:rPr>
              <a:t>inCoris</a:t>
            </a:r>
            <a:r>
              <a:rPr lang="ru-RU" sz="1800" b="1" dirty="0">
                <a:latin typeface="Verdana"/>
              </a:rPr>
              <a:t> ZI</a:t>
            </a:r>
            <a:r>
              <a:rPr lang="ru-RU" sz="1800" dirty="0">
                <a:latin typeface="Verdana"/>
              </a:rPr>
              <a:t> - керамика на основе двуокиси циркония для </a:t>
            </a:r>
            <a:r>
              <a:rPr lang="ru-RU" sz="1800" dirty="0" err="1" smtClean="0">
                <a:latin typeface="Verdana"/>
              </a:rPr>
              <a:t>высокопрочныхкаркасовмостовидных</a:t>
            </a:r>
            <a:r>
              <a:rPr lang="ru-RU" sz="1800" dirty="0" smtClean="0">
                <a:latin typeface="Verdana"/>
              </a:rPr>
              <a:t> протезов. Высокотехнологичный </a:t>
            </a:r>
            <a:r>
              <a:rPr lang="ru-RU" sz="1800" dirty="0">
                <a:latin typeface="Verdana"/>
              </a:rPr>
              <a:t>керамический материал пяти различных оттенков, разработан для долговечных реставраций и мелкоструктурных зубных </a:t>
            </a:r>
            <a:r>
              <a:rPr lang="ru-RU" sz="1800" dirty="0" smtClean="0">
                <a:latin typeface="Verdana"/>
              </a:rPr>
              <a:t>протезов</a:t>
            </a:r>
          </a:p>
          <a:p>
            <a:pPr marL="45720" indent="0">
              <a:buNone/>
            </a:pPr>
            <a:endParaRPr lang="ru-RU" sz="1800" dirty="0">
              <a:latin typeface="Verdana"/>
            </a:endParaRPr>
          </a:p>
          <a:p>
            <a:pPr>
              <a:buFont typeface="Arial"/>
              <a:buChar char="•"/>
            </a:pPr>
            <a:r>
              <a:rPr lang="ru-RU" sz="1800" dirty="0">
                <a:latin typeface="Verdana"/>
              </a:rPr>
              <a:t>Соответствует высочайшим требованиям к эстетике</a:t>
            </a:r>
          </a:p>
          <a:p>
            <a:pPr>
              <a:buFont typeface="Arial"/>
              <a:buChar char="•"/>
            </a:pPr>
            <a:r>
              <a:rPr lang="ru-RU" sz="1800" dirty="0">
                <a:latin typeface="Verdana"/>
              </a:rPr>
              <a:t>Высокая стойкость к старению и прочность структуры</a:t>
            </a:r>
          </a:p>
          <a:p>
            <a:pPr>
              <a:buFont typeface="Arial"/>
              <a:buChar char="•"/>
            </a:pPr>
            <a:r>
              <a:rPr lang="ru-RU" sz="1800" dirty="0">
                <a:latin typeface="Verdana"/>
              </a:rPr>
              <a:t>Отличная </a:t>
            </a:r>
            <a:r>
              <a:rPr lang="ru-RU" sz="1800" dirty="0" err="1">
                <a:latin typeface="Verdana"/>
              </a:rPr>
              <a:t>биосовместимость</a:t>
            </a:r>
            <a:endParaRPr lang="ru-RU" sz="1800" dirty="0">
              <a:latin typeface="Verdana"/>
            </a:endParaRPr>
          </a:p>
          <a:p>
            <a:pPr>
              <a:buFont typeface="Arial"/>
              <a:buChar char="•"/>
            </a:pPr>
            <a:r>
              <a:rPr lang="ru-RU" sz="1800" dirty="0">
                <a:latin typeface="Verdana"/>
              </a:rPr>
              <a:t>Высокая плотность и </a:t>
            </a:r>
            <a:r>
              <a:rPr lang="ru-RU" sz="1800" dirty="0" err="1">
                <a:latin typeface="Verdana"/>
              </a:rPr>
              <a:t>мелкозернистость</a:t>
            </a:r>
            <a:endParaRPr lang="ru-RU" sz="1800" dirty="0">
              <a:latin typeface="Verdana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298" y="3571876"/>
            <a:ext cx="410445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3871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8408" y="2803302"/>
            <a:ext cx="6152654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500042"/>
            <a:ext cx="4786346" cy="387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053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2428868"/>
            <a:ext cx="3959349" cy="35088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714356"/>
            <a:ext cx="4223917" cy="375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3822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2245090"/>
            <a:ext cx="3961011" cy="40666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4423" y="592429"/>
            <a:ext cx="4829577" cy="428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753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08"/>
            <a:ext cx="9144000" cy="4915356"/>
          </a:xfrm>
        </p:spPr>
      </p:pic>
    </p:spTree>
    <p:extLst>
      <p:ext uri="{BB962C8B-B14F-4D97-AF65-F5344CB8AC3E}">
        <p14:creationId xmlns="" xmlns:p14="http://schemas.microsoft.com/office/powerpoint/2010/main" val="3583832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571480"/>
            <a:ext cx="7219642" cy="5763643"/>
          </a:xfrm>
        </p:spPr>
      </p:pic>
    </p:spTree>
    <p:extLst>
      <p:ext uri="{BB962C8B-B14F-4D97-AF65-F5344CB8AC3E}">
        <p14:creationId xmlns:p14="http://schemas.microsoft.com/office/powerpoint/2010/main" xmlns="" val="427845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Дисиликат лития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(LS2)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1428736"/>
            <a:ext cx="6939326" cy="4680279"/>
          </a:xfrm>
        </p:spPr>
      </p:pic>
    </p:spTree>
    <p:extLst>
      <p:ext uri="{BB962C8B-B14F-4D97-AF65-F5344CB8AC3E}">
        <p14:creationId xmlns:p14="http://schemas.microsoft.com/office/powerpoint/2010/main" xmlns="" val="454276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914" y="2018808"/>
            <a:ext cx="434978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8661" y="498618"/>
            <a:ext cx="4051935" cy="30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73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923" y="2121839"/>
            <a:ext cx="493685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2945" y="984418"/>
            <a:ext cx="3966089" cy="29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6733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426" y="347074"/>
            <a:ext cx="4000322" cy="35596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9087" y="4314661"/>
            <a:ext cx="5715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8139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Диоксид алюминия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067" y="2601633"/>
            <a:ext cx="4026934" cy="35676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1515" y="1690689"/>
            <a:ext cx="2770014" cy="429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282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307181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ru-RU" sz="1800" b="1" dirty="0" err="1">
                <a:latin typeface="Verdana"/>
              </a:rPr>
              <a:t>inCoris</a:t>
            </a:r>
            <a:r>
              <a:rPr lang="ru-RU" sz="1800" b="1" dirty="0">
                <a:latin typeface="Verdana"/>
              </a:rPr>
              <a:t> AL</a:t>
            </a:r>
            <a:r>
              <a:rPr lang="ru-RU" sz="1800" dirty="0">
                <a:latin typeface="Verdana"/>
              </a:rPr>
              <a:t> - керамика на основе двуокиси алюминия для изготовления конкурентоспособных колпачков </a:t>
            </a:r>
            <a:r>
              <a:rPr lang="ru-RU" sz="1800" dirty="0" smtClean="0">
                <a:latin typeface="Verdana"/>
              </a:rPr>
              <a:t>коронок Высокопрочный </a:t>
            </a:r>
            <a:r>
              <a:rPr lang="ru-RU" sz="1800" dirty="0">
                <a:latin typeface="Verdana"/>
              </a:rPr>
              <a:t>материал для каркасов мостовидных протезов</a:t>
            </a:r>
          </a:p>
          <a:p>
            <a:pPr algn="just">
              <a:buFont typeface="Arial"/>
              <a:buChar char="•"/>
            </a:pPr>
            <a:r>
              <a:rPr lang="ru-RU" sz="1800" dirty="0">
                <a:latin typeface="Verdana"/>
              </a:rPr>
              <a:t>Отличная </a:t>
            </a:r>
            <a:r>
              <a:rPr lang="ru-RU" sz="1800" dirty="0" err="1">
                <a:latin typeface="Verdana"/>
              </a:rPr>
              <a:t>биосовместимость</a:t>
            </a:r>
            <a:endParaRPr lang="ru-RU" sz="1800" dirty="0">
              <a:latin typeface="Verdana"/>
            </a:endParaRPr>
          </a:p>
          <a:p>
            <a:pPr algn="just">
              <a:buFont typeface="Arial"/>
              <a:buChar char="•"/>
            </a:pPr>
            <a:r>
              <a:rPr lang="ru-RU" sz="1800" dirty="0">
                <a:latin typeface="Verdana"/>
              </a:rPr>
              <a:t>Безупречная эстетика</a:t>
            </a:r>
          </a:p>
          <a:p>
            <a:pPr algn="just">
              <a:buFont typeface="Arial"/>
              <a:buChar char="•"/>
            </a:pPr>
            <a:r>
              <a:rPr lang="ru-RU" sz="1800" dirty="0">
                <a:latin typeface="Verdana"/>
              </a:rPr>
              <a:t>Подходит для вытачивания без охлаждения после обжига</a:t>
            </a:r>
          </a:p>
          <a:p>
            <a:pPr algn="just">
              <a:buFont typeface="Arial"/>
              <a:buChar char="•"/>
            </a:pPr>
            <a:r>
              <a:rPr lang="ru-RU" sz="1800" dirty="0">
                <a:latin typeface="Verdana"/>
              </a:rPr>
              <a:t>Цвет слоновой кости - идеально подходит материал для телескопических коронок</a:t>
            </a:r>
          </a:p>
          <a:p>
            <a:pPr marL="45720" indent="0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3143248"/>
            <a:ext cx="561662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4854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851" y="284314"/>
            <a:ext cx="3488062" cy="63808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0444" y="2039941"/>
            <a:ext cx="3586967" cy="28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1929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827" y="657080"/>
            <a:ext cx="5216346" cy="5350098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0715" t="15152" r="21603" b="10663"/>
          <a:stretch>
            <a:fillRect/>
          </a:stretch>
        </p:blipFill>
        <p:spPr bwMode="auto">
          <a:xfrm>
            <a:off x="285720" y="285728"/>
            <a:ext cx="8637918" cy="624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44162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928934"/>
            <a:ext cx="8229600" cy="1143000"/>
          </a:xfrm>
        </p:spPr>
        <p:txBody>
          <a:bodyPr/>
          <a:lstStyle/>
          <a:p>
            <a:r>
              <a:rPr lang="ru-RU" dirty="0" smtClean="0"/>
              <a:t>Фрезерование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618"/>
          <a:stretch/>
        </p:blipFill>
        <p:spPr>
          <a:xfrm>
            <a:off x="0" y="642918"/>
            <a:ext cx="9144000" cy="5364296"/>
          </a:xfrm>
        </p:spPr>
      </p:pic>
    </p:spTree>
    <p:extLst>
      <p:ext uri="{BB962C8B-B14F-4D97-AF65-F5344CB8AC3E}">
        <p14:creationId xmlns="" xmlns:p14="http://schemas.microsoft.com/office/powerpoint/2010/main" val="292125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Любая CAD/CAM технология предусматривает применение фрезерного станка для вытачивания каркаса из блока стандартной заготовки. В станке используются алмазные и твердосплавные фрезы. Кончик сверла имеет определенный диаметр: наименьший (во всех системах) – 1 мм. Это значит, что кончик культи </a:t>
            </a:r>
            <a:r>
              <a:rPr lang="ru-RU" dirty="0" err="1" smtClean="0"/>
              <a:t>отпрепарированного</a:t>
            </a:r>
            <a:r>
              <a:rPr lang="ru-RU" dirty="0" smtClean="0"/>
              <a:t> зуба должен иметь размер не менее 1,2-1, 5 мм в толщину.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Уменьшить </a:t>
            </a:r>
            <a:r>
              <a:rPr lang="ru-RU" dirty="0" smtClean="0"/>
              <a:t>размер сверла производителям фрезерных станков пока не удается, сверла даже такого размера часто ломаются. </a:t>
            </a:r>
            <a:endParaRPr lang="ru-RU" dirty="0"/>
          </a:p>
        </p:txBody>
      </p:sp>
      <p:pic>
        <p:nvPicPr>
          <p:cNvPr id="4" name="Picture 2" descr="C:\Users\Илья\Documents\dig4.jpg"/>
          <p:cNvPicPr>
            <a:picLocks noChangeAspect="1" noChangeArrowheads="1"/>
          </p:cNvPicPr>
          <p:nvPr/>
        </p:nvPicPr>
        <p:blipFill>
          <a:blip r:embed="rId2"/>
          <a:srcRect t="22120"/>
          <a:stretch>
            <a:fillRect/>
          </a:stretch>
        </p:blipFill>
        <p:spPr bwMode="auto">
          <a:xfrm>
            <a:off x="1428728" y="3714752"/>
            <a:ext cx="6181725" cy="2210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лья\Documents\di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1137" y="2443956"/>
            <a:ext cx="6181725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Последние поколения фрезерных станков имеют 5 осей вращения, что позволяет вытачивать более сложные формы. Однако, для получения наилучших результатов необходимо создавать условия для облегчения процесса фрезеровки: сглаживание всех острых углов, округлые очертания культи, плавные переходы одной поверхности в другую, отказ от дополнительных </a:t>
            </a:r>
            <a:r>
              <a:rPr lang="ru-RU" dirty="0" err="1" smtClean="0"/>
              <a:t>ретенционных</a:t>
            </a:r>
            <a:r>
              <a:rPr lang="ru-RU" dirty="0" smtClean="0"/>
              <a:t> элементов в виде бороздок, желобков. 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/>
          <a:lstStyle/>
          <a:p>
            <a:r>
              <a:rPr lang="ru-RU" dirty="0" smtClean="0"/>
              <a:t>В системе </a:t>
            </a:r>
            <a:r>
              <a:rPr lang="ru-RU" dirty="0" err="1" smtClean="0"/>
              <a:t>Cerec</a:t>
            </a:r>
            <a:r>
              <a:rPr lang="ru-RU" dirty="0" smtClean="0"/>
              <a:t> используется </a:t>
            </a:r>
            <a:r>
              <a:rPr lang="ru-RU" dirty="0" smtClean="0"/>
              <a:t>2 </a:t>
            </a:r>
            <a:r>
              <a:rPr lang="ru-RU" dirty="0" smtClean="0"/>
              <a:t>алмазных сверла диаметром 1,2 и 1,6 мм и двух форм – конической и цилиндрической. </a:t>
            </a:r>
            <a:endParaRPr lang="ru-RU" dirty="0"/>
          </a:p>
        </p:txBody>
      </p:sp>
      <p:pic>
        <p:nvPicPr>
          <p:cNvPr id="1026" name="Picture 2" descr="C:\Users\Илья\Documents\dig2.jpg"/>
          <p:cNvPicPr>
            <a:picLocks noChangeAspect="1" noChangeArrowheads="1"/>
          </p:cNvPicPr>
          <p:nvPr/>
        </p:nvPicPr>
        <p:blipFill>
          <a:blip r:embed="rId2"/>
          <a:srcRect b="12341"/>
          <a:stretch>
            <a:fillRect/>
          </a:stretch>
        </p:blipFill>
        <p:spPr bwMode="auto">
          <a:xfrm>
            <a:off x="1254202" y="2643182"/>
            <a:ext cx="5941924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CEREC MC XL Premium Package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166" y="1571612"/>
            <a:ext cx="6357982" cy="4751395"/>
          </a:xfrm>
        </p:spPr>
      </p:pic>
    </p:spTree>
    <p:extLst>
      <p:ext uri="{BB962C8B-B14F-4D97-AF65-F5344CB8AC3E}">
        <p14:creationId xmlns:p14="http://schemas.microsoft.com/office/powerpoint/2010/main" xmlns="" val="8982896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9113" t="27780" r="23377" b="29603"/>
          <a:stretch>
            <a:fillRect/>
          </a:stretch>
        </p:blipFill>
        <p:spPr bwMode="auto">
          <a:xfrm>
            <a:off x="1357290" y="714356"/>
            <a:ext cx="6286544" cy="547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15" t="21466" r="21603" b="32760"/>
          <a:stretch>
            <a:fillRect/>
          </a:stretch>
        </p:blipFill>
        <p:spPr bwMode="auto">
          <a:xfrm>
            <a:off x="-27129" y="1428736"/>
            <a:ext cx="9171129" cy="4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166" y="1643050"/>
            <a:ext cx="6395644" cy="4066974"/>
          </a:xfrm>
        </p:spPr>
      </p:pic>
    </p:spTree>
    <p:extLst>
      <p:ext uri="{BB962C8B-B14F-4D97-AF65-F5344CB8AC3E}">
        <p14:creationId xmlns:p14="http://schemas.microsoft.com/office/powerpoint/2010/main" xmlns="" val="24369148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лья\Documents\cerec-zirkonia-krone-ungesintert-beautyshot_31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5259148" cy="3500462"/>
          </a:xfrm>
          <a:prstGeom prst="rect">
            <a:avLst/>
          </a:prstGeom>
          <a:noFill/>
        </p:spPr>
      </p:pic>
      <p:pic>
        <p:nvPicPr>
          <p:cNvPr id="9219" name="Picture 3" descr="C:\Users\Илья\Documents\cerec-zirkonia-krone-gesintert-beautyshot_311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6568" y="2357430"/>
            <a:ext cx="5323525" cy="35433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571744"/>
            <a:ext cx="7671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Технологии изготовления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/>
          <a:lstStyle/>
          <a:p>
            <a:r>
              <a:rPr lang="ru-RU" dirty="0" smtClean="0"/>
              <a:t>Индивидуализация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641475"/>
          </a:xfrm>
        </p:spPr>
        <p:txBody>
          <a:bodyPr/>
          <a:lstStyle/>
          <a:p>
            <a:pPr eaLnBrk="1" hangingPunct="1"/>
            <a:r>
              <a:rPr lang="ru-RU" smtClean="0"/>
              <a:t>Прессованный и очищенный каркас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931" y="2772569"/>
            <a:ext cx="4095750" cy="265747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Подготовка каркаса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1428736"/>
            <a:ext cx="6716453" cy="5079671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Обработанный каркас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1785926"/>
            <a:ext cx="6825473" cy="3448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Обжиг плечевой массы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046651"/>
            <a:ext cx="7652454" cy="2542589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827088" y="1628775"/>
            <a:ext cx="7705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/>
              <a:t>Техник моделирует керамическое плечо так, как это необходимо, и подсушивает.</a:t>
            </a:r>
          </a:p>
          <a:p>
            <a:pPr algn="ctr" eaLnBrk="1" hangingPunct="1"/>
            <a:r>
              <a:rPr lang="ru-RU"/>
              <a:t>Аккуратно снимает каркас со штампика, помещает на лоток для обжига и обжигает.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Грунтовый обжиг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724400"/>
            <a:ext cx="7777163" cy="2017713"/>
          </a:xfrm>
        </p:spPr>
        <p:txBody>
          <a:bodyPr rtlCol="0">
            <a:normAutofit/>
          </a:bodyPr>
          <a:lstStyle/>
          <a:p>
            <a:pPr marL="13716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 обжига техник наносит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тонким равномерным слоем дентин или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дипдентин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всю облицовываемую поверхность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13716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Конструкция снова помещается в печь и обжигается.</a:t>
            </a:r>
          </a:p>
          <a:p>
            <a:pPr marL="13716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1484313"/>
            <a:ext cx="80645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1-й обжиг дентина и массы режущего края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00808"/>
            <a:ext cx="4676924" cy="470852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5276850" y="2133600"/>
            <a:ext cx="360045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/>
              <a:t>На нижнюю поверхность промежуточной  части мостовидного протеза техник наносит дипдентин;</a:t>
            </a:r>
          </a:p>
          <a:p>
            <a:pPr algn="ctr" eaLnBrk="1" hangingPunct="1"/>
            <a:r>
              <a:rPr lang="ru-RU" sz="2400"/>
              <a:t>Продолжает наслоение дентином;</a:t>
            </a:r>
          </a:p>
          <a:p>
            <a:pPr algn="ctr" eaLnBrk="1" hangingPunct="1"/>
            <a:r>
              <a:rPr lang="ru-RU" sz="2400"/>
              <a:t>Монтирует основной объем зуба  используя дентиновые массы.</a:t>
            </a:r>
          </a:p>
          <a:p>
            <a:pPr algn="ctr" eaLnBrk="1" hangingPunct="1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160" y="476672"/>
            <a:ext cx="4653592" cy="470852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82575" y="654050"/>
            <a:ext cx="3744913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/>
              <a:t>Зубной техник редуцирует сформированный дентин и обеспечивает необходимое пространство для масс режущего края;</a:t>
            </a:r>
          </a:p>
          <a:p>
            <a:pPr algn="ctr" eaLnBrk="1" hangingPunct="1"/>
            <a:r>
              <a:rPr lang="ru-RU" sz="2400"/>
              <a:t>Наносит на реставрацию прозрачную импульс массу и покрывает режущий край эмалью;</a:t>
            </a:r>
          </a:p>
          <a:p>
            <a:pPr algn="ctr" eaLnBrk="1" hangingPunct="1"/>
            <a:r>
              <a:rPr lang="ru-RU" sz="2400"/>
              <a:t>Далее снимает реставрацию с модели и дополняет массой контакты.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4324350" y="5589588"/>
            <a:ext cx="43926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>
                <a:solidFill>
                  <a:srgbClr val="000000"/>
                </a:solidFill>
              </a:rPr>
              <a:t>Необходимо просепорировать межзубные области до каркаса.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20748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Реставрация после первого обжига дентина и массы режущего края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2357430"/>
            <a:ext cx="8034366" cy="2595917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2-й обжиг дентина и массы режущего края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163" y="1557338"/>
            <a:ext cx="3683000" cy="4751387"/>
          </a:xfrm>
        </p:spPr>
        <p:txBody>
          <a:bodyPr rtlCol="0">
            <a:normAutofit fontScale="55000" lnSpcReduction="20000"/>
          </a:bodyPr>
          <a:lstStyle/>
          <a:p>
            <a:pPr marL="13716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Техник вносит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необходимые поправки и полностью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очищает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реставрацию в ультразвуковой ванне или с помощью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струи пара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Пескоструйная обработка поверхности частицами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2O3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(оксид алюминия)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размером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 микрон под давлением 1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атм. необходима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только в случае случайного загрязнения поверхности после чистки. Тщательно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высушивает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реставрацию</a:t>
            </a:r>
          </a:p>
          <a:p>
            <a:pPr marL="13716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смоделирует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недостающие области.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Уделяя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особое внимание межзубным областям и контактным пунктам.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36" y="1815169"/>
            <a:ext cx="5472608" cy="3645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928670"/>
            <a:ext cx="9089136" cy="5572141"/>
          </a:xfrm>
        </p:spPr>
      </p:pic>
    </p:spTree>
    <p:extLst>
      <p:ext uri="{BB962C8B-B14F-4D97-AF65-F5344CB8AC3E}">
        <p14:creationId xmlns="" xmlns:p14="http://schemas.microsoft.com/office/powerpoint/2010/main" val="995483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511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Финишная обработка и подготовка к обжигу красителей и глазури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1419225"/>
          </a:xfrm>
        </p:spPr>
        <p:txBody>
          <a:bodyPr rtlCol="0">
            <a:normAutofit fontScale="62500" lnSpcReduction="20000"/>
          </a:bodyPr>
          <a:lstStyle/>
          <a:p>
            <a:pPr marL="13716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Перед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обжигом красителей и глазури реставрация должна быть окончательно обработана 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отполирована  следующим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образом:</a:t>
            </a:r>
          </a:p>
          <a:p>
            <a:pPr marL="13716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Техник использует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финишные алмазные боры для придания естественной формы и текстуры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поверхности реставрации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в том числе линий роста, выпуклых и вогнутых областей.</a:t>
            </a:r>
          </a:p>
          <a:p>
            <a:pPr marL="13716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987" y="3140968"/>
            <a:ext cx="7468429" cy="3598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Обжиг красителей и глазури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340768"/>
            <a:ext cx="6984776" cy="4349080"/>
          </a:xfrm>
          <a:effectLst>
            <a:softEdge rad="112500"/>
          </a:effectLst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385763" y="5949950"/>
            <a:ext cx="8066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/>
              <a:t>Техник наносит глазурь на всю поверхность реставрации, индивидуализирует фиссуры порошковым красителем и корректирует контактные пункты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2357430"/>
            <a:ext cx="8177242" cy="2987838"/>
          </a:xfrm>
          <a:effectLst>
            <a:softEdge rad="112500"/>
          </a:effectLst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539750" y="704850"/>
            <a:ext cx="828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/>
              <a:t>Полностью откорректированная, окрашивая и покрытая глазурью реставрация готова к обжигу.</a:t>
            </a:r>
          </a:p>
          <a:p>
            <a:pPr algn="ctr" eaLnBrk="1" hangingPunct="1"/>
            <a:r>
              <a:rPr lang="ru-RU" sz="2400"/>
              <a:t>После обжига техник полирует добавленные области до блеска.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07950" y="19050"/>
            <a:ext cx="5976938" cy="1143000"/>
          </a:xfrm>
        </p:spPr>
        <p:txBody>
          <a:bodyPr/>
          <a:lstStyle/>
          <a:p>
            <a:pPr eaLnBrk="1" hangingPunct="1"/>
            <a:r>
              <a:rPr lang="ru-RU" smtClean="0"/>
              <a:t>Готовая реставрация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70" y="1428736"/>
            <a:ext cx="5286412" cy="44733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" y="949191"/>
            <a:ext cx="9134201" cy="4528065"/>
          </a:xfrm>
        </p:spPr>
      </p:pic>
    </p:spTree>
    <p:extLst>
      <p:ext uri="{BB962C8B-B14F-4D97-AF65-F5344CB8AC3E}">
        <p14:creationId xmlns="" xmlns:p14="http://schemas.microsoft.com/office/powerpoint/2010/main" val="4122249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0"/>
            <a:ext cx="7667925" cy="6784317"/>
          </a:xfrm>
        </p:spPr>
      </p:pic>
      <p:sp>
        <p:nvSpPr>
          <p:cNvPr id="3" name="Прямоугольник 2"/>
          <p:cNvSpPr/>
          <p:nvPr/>
        </p:nvSpPr>
        <p:spPr>
          <a:xfrm>
            <a:off x="928662" y="2786058"/>
            <a:ext cx="7307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Благодарю за внимание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3384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32"/>
            <a:ext cx="8964210" cy="5500702"/>
          </a:xfrm>
        </p:spPr>
      </p:pic>
    </p:spTree>
    <p:extLst>
      <p:ext uri="{BB962C8B-B14F-4D97-AF65-F5344CB8AC3E}">
        <p14:creationId xmlns="" xmlns:p14="http://schemas.microsoft.com/office/powerpoint/2010/main" val="2210309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480"/>
            <a:ext cx="9144000" cy="5429264"/>
          </a:xfrm>
        </p:spPr>
      </p:pic>
    </p:spTree>
    <p:extLst>
      <p:ext uri="{BB962C8B-B14F-4D97-AF65-F5344CB8AC3E}">
        <p14:creationId xmlns="" xmlns:p14="http://schemas.microsoft.com/office/powerpoint/2010/main" val="4014338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503" t="21466" r="15391" b="7506"/>
          <a:stretch>
            <a:fillRect/>
          </a:stretch>
        </p:blipFill>
        <p:spPr bwMode="auto">
          <a:xfrm>
            <a:off x="214282" y="785794"/>
            <a:ext cx="8702736" cy="49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663</Words>
  <PresentationFormat>Экран (4:3)</PresentationFormat>
  <Paragraphs>82</Paragraphs>
  <Slides>65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Фрезерование керамических реставраций. Материалы. Индивидуализация</vt:lpstr>
      <vt:lpstr>Сложность?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Современные материалы для фрезерования</vt:lpstr>
      <vt:lpstr>Полевошпатная (лейцитная) керамика</vt:lpstr>
      <vt:lpstr>         </vt:lpstr>
      <vt:lpstr>         </vt:lpstr>
      <vt:lpstr>         </vt:lpstr>
      <vt:lpstr>                   </vt:lpstr>
      <vt:lpstr>Диоксид Циркония ZrO2, циркониевый ангидрид</vt:lpstr>
      <vt:lpstr>Свойства диоксида циркония (ZrO2):</vt:lpstr>
      <vt:lpstr>         </vt:lpstr>
      <vt:lpstr>Слайд 27</vt:lpstr>
      <vt:lpstr>Слайд 28</vt:lpstr>
      <vt:lpstr>Слайд 29</vt:lpstr>
      <vt:lpstr>Слайд 30</vt:lpstr>
      <vt:lpstr>Дисиликат лития(LS2)  </vt:lpstr>
      <vt:lpstr>Слайд 32</vt:lpstr>
      <vt:lpstr>Слайд 33</vt:lpstr>
      <vt:lpstr>Слайд 34</vt:lpstr>
      <vt:lpstr>Диоксид алюминия</vt:lpstr>
      <vt:lpstr>                </vt:lpstr>
      <vt:lpstr>Слайд 37</vt:lpstr>
      <vt:lpstr>Слайд 38</vt:lpstr>
      <vt:lpstr>Фрезерование</vt:lpstr>
      <vt:lpstr>Слайд 40</vt:lpstr>
      <vt:lpstr>Слайд 41</vt:lpstr>
      <vt:lpstr>Слайд 42</vt:lpstr>
      <vt:lpstr>Слайд 43</vt:lpstr>
      <vt:lpstr>Слайд 44</vt:lpstr>
      <vt:lpstr>CEREC MC XL Premium Package</vt:lpstr>
      <vt:lpstr>Слайд 46</vt:lpstr>
      <vt:lpstr>Слайд 47</vt:lpstr>
      <vt:lpstr>Слайд 48</vt:lpstr>
      <vt:lpstr>Слайд 49</vt:lpstr>
      <vt:lpstr>Индивидуализация</vt:lpstr>
      <vt:lpstr>Прессованный и очищенный каркас </vt:lpstr>
      <vt:lpstr>Подготовка каркаса</vt:lpstr>
      <vt:lpstr>Обработанный каркас</vt:lpstr>
      <vt:lpstr>Обжиг плечевой массы</vt:lpstr>
      <vt:lpstr>Грунтовый обжиг</vt:lpstr>
      <vt:lpstr>1-й обжиг дентина и массы режущего края</vt:lpstr>
      <vt:lpstr>Слайд 57</vt:lpstr>
      <vt:lpstr>Реставрация после первого обжига дентина и массы режущего края</vt:lpstr>
      <vt:lpstr>2-й обжиг дентина и массы режущего края</vt:lpstr>
      <vt:lpstr>Финишная обработка и подготовка к обжигу красителей и глазури </vt:lpstr>
      <vt:lpstr>Обжиг красителей и глазури</vt:lpstr>
      <vt:lpstr>Слайд 62</vt:lpstr>
      <vt:lpstr>Готовая реставрация</vt:lpstr>
      <vt:lpstr>Слайд 64</vt:lpstr>
      <vt:lpstr>Слайд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Фрезерование керамических реставраций. Материалы. Индивидуализация</dc:title>
  <dc:creator>Илья</dc:creator>
  <cp:lastModifiedBy>Илья</cp:lastModifiedBy>
  <cp:revision>6</cp:revision>
  <dcterms:created xsi:type="dcterms:W3CDTF">2017-10-17T13:07:15Z</dcterms:created>
  <dcterms:modified xsi:type="dcterms:W3CDTF">2017-10-17T13:52:21Z</dcterms:modified>
</cp:coreProperties>
</file>