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0" r:id="rId4"/>
    <p:sldId id="258" r:id="rId5"/>
    <p:sldId id="299"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83" r:id="rId20"/>
    <p:sldId id="314" r:id="rId21"/>
    <p:sldId id="384" r:id="rId22"/>
    <p:sldId id="315" r:id="rId23"/>
    <p:sldId id="316" r:id="rId24"/>
    <p:sldId id="317" r:id="rId25"/>
    <p:sldId id="318" r:id="rId26"/>
    <p:sldId id="319" r:id="rId27"/>
    <p:sldId id="320" r:id="rId28"/>
    <p:sldId id="295" r:id="rId29"/>
    <p:sldId id="385" r:id="rId30"/>
    <p:sldId id="296" r:id="rId31"/>
    <p:sldId id="386" r:id="rId32"/>
    <p:sldId id="297" r:id="rId33"/>
    <p:sldId id="387" r:id="rId34"/>
    <p:sldId id="298" r:id="rId35"/>
    <p:sldId id="391" r:id="rId36"/>
    <p:sldId id="392" r:id="rId37"/>
    <p:sldId id="393" r:id="rId38"/>
    <p:sldId id="394" r:id="rId39"/>
    <p:sldId id="395" r:id="rId40"/>
    <p:sldId id="397" r:id="rId41"/>
    <p:sldId id="398" r:id="rId42"/>
    <p:sldId id="399" r:id="rId43"/>
    <p:sldId id="402" r:id="rId44"/>
    <p:sldId id="403" r:id="rId45"/>
    <p:sldId id="405" r:id="rId46"/>
    <p:sldId id="407" r:id="rId47"/>
    <p:sldId id="408" r:id="rId48"/>
    <p:sldId id="411" r:id="rId49"/>
    <p:sldId id="412" r:id="rId50"/>
    <p:sldId id="413" r:id="rId51"/>
    <p:sldId id="415" r:id="rId52"/>
    <p:sldId id="418" r:id="rId53"/>
    <p:sldId id="419" r:id="rId54"/>
    <p:sldId id="420" r:id="rId55"/>
    <p:sldId id="421" r:id="rId56"/>
    <p:sldId id="422" r:id="rId57"/>
    <p:sldId id="423" r:id="rId58"/>
    <p:sldId id="261" r:id="rId59"/>
    <p:sldId id="321" r:id="rId60"/>
    <p:sldId id="329" r:id="rId61"/>
    <p:sldId id="328" r:id="rId62"/>
    <p:sldId id="322" r:id="rId63"/>
    <p:sldId id="327" r:id="rId64"/>
    <p:sldId id="326" r:id="rId65"/>
    <p:sldId id="325" r:id="rId66"/>
    <p:sldId id="340" r:id="rId67"/>
    <p:sldId id="351" r:id="rId68"/>
    <p:sldId id="352" r:id="rId69"/>
    <p:sldId id="353" r:id="rId70"/>
    <p:sldId id="354" r:id="rId71"/>
    <p:sldId id="355" r:id="rId72"/>
    <p:sldId id="357" r:id="rId73"/>
    <p:sldId id="358" r:id="rId74"/>
    <p:sldId id="359" r:id="rId75"/>
    <p:sldId id="360" r:id="rId76"/>
    <p:sldId id="361" r:id="rId77"/>
    <p:sldId id="362" r:id="rId78"/>
    <p:sldId id="363" r:id="rId79"/>
    <p:sldId id="364" r:id="rId80"/>
    <p:sldId id="365" r:id="rId81"/>
    <p:sldId id="366" r:id="rId82"/>
    <p:sldId id="367" r:id="rId83"/>
    <p:sldId id="368" r:id="rId84"/>
    <p:sldId id="369" r:id="rId85"/>
    <p:sldId id="370" r:id="rId86"/>
    <p:sldId id="372" r:id="rId87"/>
    <p:sldId id="374" r:id="rId88"/>
    <p:sldId id="262" r:id="rId89"/>
    <p:sldId id="265" r:id="rId90"/>
    <p:sldId id="266" r:id="rId91"/>
    <p:sldId id="389" r:id="rId92"/>
    <p:sldId id="375" r:id="rId93"/>
    <p:sldId id="379" r:id="rId94"/>
    <p:sldId id="376" r:id="rId95"/>
    <p:sldId id="377" r:id="rId96"/>
    <p:sldId id="378" r:id="rId97"/>
    <p:sldId id="380" r:id="rId98"/>
    <p:sldId id="381" r:id="rId99"/>
    <p:sldId id="272" r:id="rId100"/>
    <p:sldId id="274" r:id="rId101"/>
    <p:sldId id="275" r:id="rId102"/>
    <p:sldId id="277" r:id="rId103"/>
    <p:sldId id="390" r:id="rId104"/>
    <p:sldId id="285" r:id="rId105"/>
    <p:sldId id="330" r:id="rId106"/>
    <p:sldId id="331" r:id="rId107"/>
    <p:sldId id="332" r:id="rId108"/>
    <p:sldId id="333" r:id="rId109"/>
    <p:sldId id="334" r:id="rId110"/>
    <p:sldId id="339" r:id="rId111"/>
    <p:sldId id="335" r:id="rId112"/>
    <p:sldId id="288" r:id="rId1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4" autoAdjust="0"/>
    <p:restoredTop sz="94086" autoAdjust="0"/>
  </p:normalViewPr>
  <p:slideViewPr>
    <p:cSldViewPr>
      <p:cViewPr varScale="1">
        <p:scale>
          <a:sx n="65" d="100"/>
          <a:sy n="65" d="100"/>
        </p:scale>
        <p:origin x="-1440" y="-96"/>
      </p:cViewPr>
      <p:guideLst>
        <p:guide orient="horz" pos="2160"/>
        <p:guide pos="2880"/>
      </p:guideLst>
    </p:cSldViewPr>
  </p:slideViewPr>
  <p:outlineViewPr>
    <p:cViewPr>
      <p:scale>
        <a:sx n="33" d="100"/>
        <a:sy n="33" d="100"/>
      </p:scale>
      <p:origin x="48" y="171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EBAF5-5D18-4846-B60C-D2C26A78D46B}" type="doc">
      <dgm:prSet loTypeId="urn:microsoft.com/office/officeart/2005/8/layout/vList3" loCatId="list" qsTypeId="urn:microsoft.com/office/officeart/2005/8/quickstyle/simple5" qsCatId="simple" csTypeId="urn:microsoft.com/office/officeart/2005/8/colors/colorful2" csCatId="colorful" phldr="1"/>
      <dgm:spPr/>
    </dgm:pt>
    <dgm:pt modelId="{4847BF90-71F3-4A8B-A3FF-B2AF1905C6B5}">
      <dgm:prSet phldrT="[Текст]"/>
      <dgm:spPr/>
      <dgm:t>
        <a:bodyPr/>
        <a:lstStyle/>
        <a:p>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Препарирование полостей всех классов, лечение кариеса;</a:t>
          </a:r>
          <a:endParaRPr lang="ru-RU"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4ED9F87-90CE-4F3D-B1D6-0918D8B1598C}" type="parTrans" cxnId="{222C7FB9-BE52-46EC-B783-BE4505BA7808}">
      <dgm:prSet/>
      <dgm:spPr/>
      <dgm:t>
        <a:bodyPr/>
        <a:lstStyle/>
        <a:p>
          <a:endParaRPr lang="ru-RU"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4C63703-09D0-4A6A-A0B8-CF09C38AA98B}" type="sibTrans" cxnId="{222C7FB9-BE52-46EC-B783-BE4505BA7808}">
      <dgm:prSet/>
      <dgm:spPr/>
      <dgm:t>
        <a:bodyPr/>
        <a:lstStyle/>
        <a:p>
          <a:endParaRPr lang="ru-RU"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C3283EE-E8B9-4877-8751-BBD95061B3B9}">
      <dgm:prSet phldrT="[Текст]"/>
      <dgm:spPr/>
      <dgm:t>
        <a:bodyPr/>
        <a:lstStyle/>
        <a:p>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Обработка (протравливание) эмали;</a:t>
          </a:r>
          <a:endParaRPr lang="ru-RU"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286901F-82EC-4616-BCE1-98EEEE73E879}" type="parTrans" cxnId="{3C68E2FB-350F-4CCA-AEED-106023D10FCE}">
      <dgm:prSet/>
      <dgm:spPr/>
      <dgm:t>
        <a:bodyPr/>
        <a:lstStyle/>
        <a:p>
          <a:endParaRPr lang="ru-RU"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53BAEF2-DA9A-4450-A235-A8676B849DB7}" type="sibTrans" cxnId="{3C68E2FB-350F-4CCA-AEED-106023D10FCE}">
      <dgm:prSet/>
      <dgm:spPr/>
      <dgm:t>
        <a:bodyPr/>
        <a:lstStyle/>
        <a:p>
          <a:endParaRPr lang="ru-RU"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83D8AAB-C419-4879-B40C-DBF23EAA1A58}">
      <dgm:prSet phldrT="[Текст]"/>
      <dgm:spPr/>
      <dgm:t>
        <a:bodyPr/>
        <a:lstStyle/>
        <a:p>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Стерилизация корневого канала, воздействие на апикальный очаг инфекции;</a:t>
          </a:r>
          <a:endParaRPr lang="ru-RU"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B4A2FA3-B672-4ABD-90FF-7FFF6066EDE9}" type="parTrans" cxnId="{FA423AEF-8047-4602-A711-9E28BCE3FC25}">
      <dgm:prSet/>
      <dgm:spPr/>
      <dgm:t>
        <a:bodyPr/>
        <a:lstStyle/>
        <a:p>
          <a:endParaRPr lang="ru-RU"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1BAE97A-5FC3-4E52-88E1-97C17F58BA61}" type="sibTrans" cxnId="{FA423AEF-8047-4602-A711-9E28BCE3FC25}">
      <dgm:prSet/>
      <dgm:spPr/>
      <dgm:t>
        <a:bodyPr/>
        <a:lstStyle/>
        <a:p>
          <a:endParaRPr lang="ru-RU"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849345E-62C4-49E3-96A8-551339DDAFF4}">
      <dgm:prSet phldrT="[Текст]"/>
      <dgm:spPr/>
      <dgm:t>
        <a:bodyPr/>
        <a:lstStyle/>
        <a:p>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Пульпотомия</a:t>
          </a:r>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6CA68D7-9A1E-44F9-AD9B-7CCE39B63096}" type="parTrans" cxnId="{79C903D6-E41F-42F0-BE81-2810212724A8}">
      <dgm:prSet/>
      <dgm:spPr/>
      <dgm:t>
        <a:bodyPr/>
        <a:lstStyle/>
        <a:p>
          <a:endParaRPr lang="ru-RU"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2FD7B81-FA36-4A90-8F35-502AB96A7D4F}" type="sibTrans" cxnId="{79C903D6-E41F-42F0-BE81-2810212724A8}">
      <dgm:prSet/>
      <dgm:spPr/>
      <dgm:t>
        <a:bodyPr/>
        <a:lstStyle/>
        <a:p>
          <a:endParaRPr lang="ru-RU"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0C80E82-AF81-430E-8D87-9920B6F6C22C}">
      <dgm:prSet phldrT="[Текст]"/>
      <dgm:spPr/>
      <dgm:t>
        <a:bodyPr/>
        <a:lstStyle/>
        <a:p>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Обработка </a:t>
          </a:r>
          <a:r>
            <a:rPr lang="ru-RU"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пародонтальных</a:t>
          </a:r>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карманов;</a:t>
          </a:r>
          <a:endParaRPr lang="ru-RU"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A8CBDC6-99DC-4A97-8F1E-559DF185F619}" type="parTrans" cxnId="{C04E53A7-3F1D-456E-9ADF-F3700E39A242}">
      <dgm:prSet/>
      <dgm:spPr/>
      <dgm:t>
        <a:bodyPr/>
        <a:lstStyle/>
        <a:p>
          <a:endParaRPr lang="ru-RU"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FF8FC3F-8E9C-4D4D-978E-9D455BDC8216}" type="sibTrans" cxnId="{C04E53A7-3F1D-456E-9ADF-F3700E39A242}">
      <dgm:prSet/>
      <dgm:spPr/>
      <dgm:t>
        <a:bodyPr/>
        <a:lstStyle/>
        <a:p>
          <a:endParaRPr lang="ru-RU"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F7EF278-CBD0-44CC-A973-0B6C759D7E29}">
      <dgm:prSet phldrT="[Текст]"/>
      <dgm:spPr/>
      <dgm:t>
        <a:bodyPr/>
        <a:lstStyle/>
        <a:p>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Экспозиция </a:t>
          </a:r>
          <a:r>
            <a:rPr lang="ru-RU"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эмплантов</a:t>
          </a:r>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5D6E4AF-E875-415F-B7C1-C08D6D191E50}" type="parTrans" cxnId="{3A2153A0-2BFB-4575-A623-FD616A50577A}">
      <dgm:prSet/>
      <dgm:spPr/>
      <dgm:t>
        <a:bodyPr/>
        <a:lstStyle/>
        <a:p>
          <a:endParaRPr lang="ru-RU"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9FA5F71-E444-4379-99A4-5EC1880ADF9D}" type="sibTrans" cxnId="{3A2153A0-2BFB-4575-A623-FD616A50577A}">
      <dgm:prSet/>
      <dgm:spPr/>
      <dgm:t>
        <a:bodyPr/>
        <a:lstStyle/>
        <a:p>
          <a:endParaRPr lang="ru-RU"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2BD6EE4-54B0-4148-BB1E-977A4461FE0B}" type="pres">
      <dgm:prSet presAssocID="{F62EBAF5-5D18-4846-B60C-D2C26A78D46B}" presName="linearFlow" presStyleCnt="0">
        <dgm:presLayoutVars>
          <dgm:dir/>
          <dgm:resizeHandles val="exact"/>
        </dgm:presLayoutVars>
      </dgm:prSet>
      <dgm:spPr/>
    </dgm:pt>
    <dgm:pt modelId="{F364C8AD-8520-4856-9CC7-ECEB9D16B1DB}" type="pres">
      <dgm:prSet presAssocID="{4847BF90-71F3-4A8B-A3FF-B2AF1905C6B5}" presName="composite" presStyleCnt="0"/>
      <dgm:spPr/>
    </dgm:pt>
    <dgm:pt modelId="{C12912DB-BF21-44AC-A17B-85856A5826FA}" type="pres">
      <dgm:prSet presAssocID="{4847BF90-71F3-4A8B-A3FF-B2AF1905C6B5}" presName="imgShp" presStyleLbl="fgImgPlace1" presStyleIdx="0" presStyleCnt="6"/>
      <dgm:spPr/>
    </dgm:pt>
    <dgm:pt modelId="{DD1E0FDC-7798-4522-BAE3-DEEFF53E7E98}" type="pres">
      <dgm:prSet presAssocID="{4847BF90-71F3-4A8B-A3FF-B2AF1905C6B5}" presName="txShp" presStyleLbl="node1" presStyleIdx="0" presStyleCnt="6">
        <dgm:presLayoutVars>
          <dgm:bulletEnabled val="1"/>
        </dgm:presLayoutVars>
      </dgm:prSet>
      <dgm:spPr/>
      <dgm:t>
        <a:bodyPr/>
        <a:lstStyle/>
        <a:p>
          <a:endParaRPr lang="ru-RU"/>
        </a:p>
      </dgm:t>
    </dgm:pt>
    <dgm:pt modelId="{1932F21B-E59E-443E-87A1-A0FF79637FDD}" type="pres">
      <dgm:prSet presAssocID="{14C63703-09D0-4A6A-A0B8-CF09C38AA98B}" presName="spacing" presStyleCnt="0"/>
      <dgm:spPr/>
    </dgm:pt>
    <dgm:pt modelId="{6091A49A-5C4B-4B22-9ED2-2498BD3BEFCA}" type="pres">
      <dgm:prSet presAssocID="{5C3283EE-E8B9-4877-8751-BBD95061B3B9}" presName="composite" presStyleCnt="0"/>
      <dgm:spPr/>
    </dgm:pt>
    <dgm:pt modelId="{46E86EB4-3287-450F-8D1A-3E01120E8638}" type="pres">
      <dgm:prSet presAssocID="{5C3283EE-E8B9-4877-8751-BBD95061B3B9}" presName="imgShp" presStyleLbl="fgImgPlace1" presStyleIdx="1" presStyleCnt="6"/>
      <dgm:spPr/>
    </dgm:pt>
    <dgm:pt modelId="{3C15DF8C-FEB6-4A83-B23D-E5134D1C2095}" type="pres">
      <dgm:prSet presAssocID="{5C3283EE-E8B9-4877-8751-BBD95061B3B9}" presName="txShp" presStyleLbl="node1" presStyleIdx="1" presStyleCnt="6">
        <dgm:presLayoutVars>
          <dgm:bulletEnabled val="1"/>
        </dgm:presLayoutVars>
      </dgm:prSet>
      <dgm:spPr/>
      <dgm:t>
        <a:bodyPr/>
        <a:lstStyle/>
        <a:p>
          <a:endParaRPr lang="ru-RU"/>
        </a:p>
      </dgm:t>
    </dgm:pt>
    <dgm:pt modelId="{E508EC76-DBB4-4201-97CE-F0F93AC5DF6D}" type="pres">
      <dgm:prSet presAssocID="{F53BAEF2-DA9A-4450-A235-A8676B849DB7}" presName="spacing" presStyleCnt="0"/>
      <dgm:spPr/>
    </dgm:pt>
    <dgm:pt modelId="{7C2804B1-1802-454E-893C-444A86D193FB}" type="pres">
      <dgm:prSet presAssocID="{083D8AAB-C419-4879-B40C-DBF23EAA1A58}" presName="composite" presStyleCnt="0"/>
      <dgm:spPr/>
    </dgm:pt>
    <dgm:pt modelId="{70BFE1CE-1109-49DC-9E1A-566E32206C05}" type="pres">
      <dgm:prSet presAssocID="{083D8AAB-C419-4879-B40C-DBF23EAA1A58}" presName="imgShp" presStyleLbl="fgImgPlace1" presStyleIdx="2" presStyleCnt="6"/>
      <dgm:spPr/>
    </dgm:pt>
    <dgm:pt modelId="{A4464734-5F70-4CFD-9667-8B012B93D262}" type="pres">
      <dgm:prSet presAssocID="{083D8AAB-C419-4879-B40C-DBF23EAA1A58}" presName="txShp" presStyleLbl="node1" presStyleIdx="2" presStyleCnt="6">
        <dgm:presLayoutVars>
          <dgm:bulletEnabled val="1"/>
        </dgm:presLayoutVars>
      </dgm:prSet>
      <dgm:spPr/>
      <dgm:t>
        <a:bodyPr/>
        <a:lstStyle/>
        <a:p>
          <a:endParaRPr lang="ru-RU"/>
        </a:p>
      </dgm:t>
    </dgm:pt>
    <dgm:pt modelId="{E6718B72-0911-4DB5-8055-7B32EA7978C6}" type="pres">
      <dgm:prSet presAssocID="{41BAE97A-5FC3-4E52-88E1-97C17F58BA61}" presName="spacing" presStyleCnt="0"/>
      <dgm:spPr/>
    </dgm:pt>
    <dgm:pt modelId="{5F722017-8EB5-453A-A4C2-392BC2F1C6A5}" type="pres">
      <dgm:prSet presAssocID="{D849345E-62C4-49E3-96A8-551339DDAFF4}" presName="composite" presStyleCnt="0"/>
      <dgm:spPr/>
    </dgm:pt>
    <dgm:pt modelId="{06E1A527-9662-4DDF-80A2-594DB8D3C9B3}" type="pres">
      <dgm:prSet presAssocID="{D849345E-62C4-49E3-96A8-551339DDAFF4}" presName="imgShp" presStyleLbl="fgImgPlace1" presStyleIdx="3" presStyleCnt="6"/>
      <dgm:spPr/>
    </dgm:pt>
    <dgm:pt modelId="{75FA2491-3C7F-4A93-80B7-D05F347A7A33}" type="pres">
      <dgm:prSet presAssocID="{D849345E-62C4-49E3-96A8-551339DDAFF4}" presName="txShp" presStyleLbl="node1" presStyleIdx="3" presStyleCnt="6">
        <dgm:presLayoutVars>
          <dgm:bulletEnabled val="1"/>
        </dgm:presLayoutVars>
      </dgm:prSet>
      <dgm:spPr/>
      <dgm:t>
        <a:bodyPr/>
        <a:lstStyle/>
        <a:p>
          <a:endParaRPr lang="ru-RU"/>
        </a:p>
      </dgm:t>
    </dgm:pt>
    <dgm:pt modelId="{4DF18BB7-B8FF-44CE-B5FE-3DF2DF5285DE}" type="pres">
      <dgm:prSet presAssocID="{92FD7B81-FA36-4A90-8F35-502AB96A7D4F}" presName="spacing" presStyleCnt="0"/>
      <dgm:spPr/>
    </dgm:pt>
    <dgm:pt modelId="{28496B00-351E-4B44-890A-AE6F7F097201}" type="pres">
      <dgm:prSet presAssocID="{40C80E82-AF81-430E-8D87-9920B6F6C22C}" presName="composite" presStyleCnt="0"/>
      <dgm:spPr/>
    </dgm:pt>
    <dgm:pt modelId="{2FEF1F72-6336-4E96-941E-E8FB809F71B4}" type="pres">
      <dgm:prSet presAssocID="{40C80E82-AF81-430E-8D87-9920B6F6C22C}" presName="imgShp" presStyleLbl="fgImgPlace1" presStyleIdx="4" presStyleCnt="6"/>
      <dgm:spPr/>
    </dgm:pt>
    <dgm:pt modelId="{019C2979-8638-41A1-AC28-F2ADA91720FE}" type="pres">
      <dgm:prSet presAssocID="{40C80E82-AF81-430E-8D87-9920B6F6C22C}" presName="txShp" presStyleLbl="node1" presStyleIdx="4" presStyleCnt="6">
        <dgm:presLayoutVars>
          <dgm:bulletEnabled val="1"/>
        </dgm:presLayoutVars>
      </dgm:prSet>
      <dgm:spPr/>
      <dgm:t>
        <a:bodyPr/>
        <a:lstStyle/>
        <a:p>
          <a:endParaRPr lang="ru-RU"/>
        </a:p>
      </dgm:t>
    </dgm:pt>
    <dgm:pt modelId="{31FB0EF7-F88C-4734-BEBF-06EB2FF6C858}" type="pres">
      <dgm:prSet presAssocID="{CFF8FC3F-8E9C-4D4D-978E-9D455BDC8216}" presName="spacing" presStyleCnt="0"/>
      <dgm:spPr/>
    </dgm:pt>
    <dgm:pt modelId="{A34AB8FF-AFC4-4BC5-AC67-AFAD59F518E4}" type="pres">
      <dgm:prSet presAssocID="{4F7EF278-CBD0-44CC-A973-0B6C759D7E29}" presName="composite" presStyleCnt="0"/>
      <dgm:spPr/>
    </dgm:pt>
    <dgm:pt modelId="{A5FEE044-17B5-4C52-BF23-E4537D0AC89E}" type="pres">
      <dgm:prSet presAssocID="{4F7EF278-CBD0-44CC-A973-0B6C759D7E29}" presName="imgShp" presStyleLbl="fgImgPlace1" presStyleIdx="5" presStyleCnt="6"/>
      <dgm:spPr/>
    </dgm:pt>
    <dgm:pt modelId="{55FCF385-DD09-4CB7-8BF1-C7187D209C51}" type="pres">
      <dgm:prSet presAssocID="{4F7EF278-CBD0-44CC-A973-0B6C759D7E29}" presName="txShp" presStyleLbl="node1" presStyleIdx="5" presStyleCnt="6">
        <dgm:presLayoutVars>
          <dgm:bulletEnabled val="1"/>
        </dgm:presLayoutVars>
      </dgm:prSet>
      <dgm:spPr/>
      <dgm:t>
        <a:bodyPr/>
        <a:lstStyle/>
        <a:p>
          <a:endParaRPr lang="ru-RU"/>
        </a:p>
      </dgm:t>
    </dgm:pt>
  </dgm:ptLst>
  <dgm:cxnLst>
    <dgm:cxn modelId="{EBB7AC02-1E42-4EAF-9730-B47124A4185F}" type="presOf" srcId="{083D8AAB-C419-4879-B40C-DBF23EAA1A58}" destId="{A4464734-5F70-4CFD-9667-8B012B93D262}" srcOrd="0" destOrd="0" presId="urn:microsoft.com/office/officeart/2005/8/layout/vList3"/>
    <dgm:cxn modelId="{222C7FB9-BE52-46EC-B783-BE4505BA7808}" srcId="{F62EBAF5-5D18-4846-B60C-D2C26A78D46B}" destId="{4847BF90-71F3-4A8B-A3FF-B2AF1905C6B5}" srcOrd="0" destOrd="0" parTransId="{D4ED9F87-90CE-4F3D-B1D6-0918D8B1598C}" sibTransId="{14C63703-09D0-4A6A-A0B8-CF09C38AA98B}"/>
    <dgm:cxn modelId="{3A2153A0-2BFB-4575-A623-FD616A50577A}" srcId="{F62EBAF5-5D18-4846-B60C-D2C26A78D46B}" destId="{4F7EF278-CBD0-44CC-A973-0B6C759D7E29}" srcOrd="5" destOrd="0" parTransId="{25D6E4AF-E875-415F-B7C1-C08D6D191E50}" sibTransId="{59FA5F71-E444-4379-99A4-5EC1880ADF9D}"/>
    <dgm:cxn modelId="{3C68E2FB-350F-4CCA-AEED-106023D10FCE}" srcId="{F62EBAF5-5D18-4846-B60C-D2C26A78D46B}" destId="{5C3283EE-E8B9-4877-8751-BBD95061B3B9}" srcOrd="1" destOrd="0" parTransId="{F286901F-82EC-4616-BCE1-98EEEE73E879}" sibTransId="{F53BAEF2-DA9A-4450-A235-A8676B849DB7}"/>
    <dgm:cxn modelId="{79C903D6-E41F-42F0-BE81-2810212724A8}" srcId="{F62EBAF5-5D18-4846-B60C-D2C26A78D46B}" destId="{D849345E-62C4-49E3-96A8-551339DDAFF4}" srcOrd="3" destOrd="0" parTransId="{96CA68D7-9A1E-44F9-AD9B-7CCE39B63096}" sibTransId="{92FD7B81-FA36-4A90-8F35-502AB96A7D4F}"/>
    <dgm:cxn modelId="{C04E53A7-3F1D-456E-9ADF-F3700E39A242}" srcId="{F62EBAF5-5D18-4846-B60C-D2C26A78D46B}" destId="{40C80E82-AF81-430E-8D87-9920B6F6C22C}" srcOrd="4" destOrd="0" parTransId="{9A8CBDC6-99DC-4A97-8F1E-559DF185F619}" sibTransId="{CFF8FC3F-8E9C-4D4D-978E-9D455BDC8216}"/>
    <dgm:cxn modelId="{A2E9329C-3298-439B-A0B8-FF6F6B45D75F}" type="presOf" srcId="{40C80E82-AF81-430E-8D87-9920B6F6C22C}" destId="{019C2979-8638-41A1-AC28-F2ADA91720FE}" srcOrd="0" destOrd="0" presId="urn:microsoft.com/office/officeart/2005/8/layout/vList3"/>
    <dgm:cxn modelId="{FA423AEF-8047-4602-A711-9E28BCE3FC25}" srcId="{F62EBAF5-5D18-4846-B60C-D2C26A78D46B}" destId="{083D8AAB-C419-4879-B40C-DBF23EAA1A58}" srcOrd="2" destOrd="0" parTransId="{6B4A2FA3-B672-4ABD-90FF-7FFF6066EDE9}" sibTransId="{41BAE97A-5FC3-4E52-88E1-97C17F58BA61}"/>
    <dgm:cxn modelId="{14711366-316B-4F7A-9694-011756126927}" type="presOf" srcId="{5C3283EE-E8B9-4877-8751-BBD95061B3B9}" destId="{3C15DF8C-FEB6-4A83-B23D-E5134D1C2095}" srcOrd="0" destOrd="0" presId="urn:microsoft.com/office/officeart/2005/8/layout/vList3"/>
    <dgm:cxn modelId="{34ADA0DD-E595-43C3-B90C-08637108D329}" type="presOf" srcId="{D849345E-62C4-49E3-96A8-551339DDAFF4}" destId="{75FA2491-3C7F-4A93-80B7-D05F347A7A33}" srcOrd="0" destOrd="0" presId="urn:microsoft.com/office/officeart/2005/8/layout/vList3"/>
    <dgm:cxn modelId="{78136BE4-99C7-40D4-B17C-B577CD1E63A3}" type="presOf" srcId="{4847BF90-71F3-4A8B-A3FF-B2AF1905C6B5}" destId="{DD1E0FDC-7798-4522-BAE3-DEEFF53E7E98}" srcOrd="0" destOrd="0" presId="urn:microsoft.com/office/officeart/2005/8/layout/vList3"/>
    <dgm:cxn modelId="{D0D42825-36A5-453F-89C1-066E63C1643E}" type="presOf" srcId="{F62EBAF5-5D18-4846-B60C-D2C26A78D46B}" destId="{12BD6EE4-54B0-4148-BB1E-977A4461FE0B}" srcOrd="0" destOrd="0" presId="urn:microsoft.com/office/officeart/2005/8/layout/vList3"/>
    <dgm:cxn modelId="{FF171012-6235-479E-A79E-7828670CD15B}" type="presOf" srcId="{4F7EF278-CBD0-44CC-A973-0B6C759D7E29}" destId="{55FCF385-DD09-4CB7-8BF1-C7187D209C51}" srcOrd="0" destOrd="0" presId="urn:microsoft.com/office/officeart/2005/8/layout/vList3"/>
    <dgm:cxn modelId="{0134CD04-3DD6-44E8-B041-6F9FFB083E2B}" type="presParOf" srcId="{12BD6EE4-54B0-4148-BB1E-977A4461FE0B}" destId="{F364C8AD-8520-4856-9CC7-ECEB9D16B1DB}" srcOrd="0" destOrd="0" presId="urn:microsoft.com/office/officeart/2005/8/layout/vList3"/>
    <dgm:cxn modelId="{9AC5F6BF-9548-4A42-BE79-B2E65904F008}" type="presParOf" srcId="{F364C8AD-8520-4856-9CC7-ECEB9D16B1DB}" destId="{C12912DB-BF21-44AC-A17B-85856A5826FA}" srcOrd="0" destOrd="0" presId="urn:microsoft.com/office/officeart/2005/8/layout/vList3"/>
    <dgm:cxn modelId="{088F186B-83FF-4945-9CCC-57D90DF07733}" type="presParOf" srcId="{F364C8AD-8520-4856-9CC7-ECEB9D16B1DB}" destId="{DD1E0FDC-7798-4522-BAE3-DEEFF53E7E98}" srcOrd="1" destOrd="0" presId="urn:microsoft.com/office/officeart/2005/8/layout/vList3"/>
    <dgm:cxn modelId="{89A70850-AE9A-443F-B6C2-E42ACC6EC8EE}" type="presParOf" srcId="{12BD6EE4-54B0-4148-BB1E-977A4461FE0B}" destId="{1932F21B-E59E-443E-87A1-A0FF79637FDD}" srcOrd="1" destOrd="0" presId="urn:microsoft.com/office/officeart/2005/8/layout/vList3"/>
    <dgm:cxn modelId="{931981B7-F72F-4B80-8BDF-93FEE52D6337}" type="presParOf" srcId="{12BD6EE4-54B0-4148-BB1E-977A4461FE0B}" destId="{6091A49A-5C4B-4B22-9ED2-2498BD3BEFCA}" srcOrd="2" destOrd="0" presId="urn:microsoft.com/office/officeart/2005/8/layout/vList3"/>
    <dgm:cxn modelId="{873E480A-82A9-496C-86C2-3B1B44322012}" type="presParOf" srcId="{6091A49A-5C4B-4B22-9ED2-2498BD3BEFCA}" destId="{46E86EB4-3287-450F-8D1A-3E01120E8638}" srcOrd="0" destOrd="0" presId="urn:microsoft.com/office/officeart/2005/8/layout/vList3"/>
    <dgm:cxn modelId="{664B64D6-2EF9-4B34-966D-DDA620060BDB}" type="presParOf" srcId="{6091A49A-5C4B-4B22-9ED2-2498BD3BEFCA}" destId="{3C15DF8C-FEB6-4A83-B23D-E5134D1C2095}" srcOrd="1" destOrd="0" presId="urn:microsoft.com/office/officeart/2005/8/layout/vList3"/>
    <dgm:cxn modelId="{FE37C063-7ABC-4130-84A5-209AFBFC104B}" type="presParOf" srcId="{12BD6EE4-54B0-4148-BB1E-977A4461FE0B}" destId="{E508EC76-DBB4-4201-97CE-F0F93AC5DF6D}" srcOrd="3" destOrd="0" presId="urn:microsoft.com/office/officeart/2005/8/layout/vList3"/>
    <dgm:cxn modelId="{DF3A7CDA-0AAB-4921-BE49-2D7C97AD4E8B}" type="presParOf" srcId="{12BD6EE4-54B0-4148-BB1E-977A4461FE0B}" destId="{7C2804B1-1802-454E-893C-444A86D193FB}" srcOrd="4" destOrd="0" presId="urn:microsoft.com/office/officeart/2005/8/layout/vList3"/>
    <dgm:cxn modelId="{17ABD279-BA61-4C10-A271-CC180BF2F774}" type="presParOf" srcId="{7C2804B1-1802-454E-893C-444A86D193FB}" destId="{70BFE1CE-1109-49DC-9E1A-566E32206C05}" srcOrd="0" destOrd="0" presId="urn:microsoft.com/office/officeart/2005/8/layout/vList3"/>
    <dgm:cxn modelId="{26752832-D49C-42B6-B35D-7109E0438D82}" type="presParOf" srcId="{7C2804B1-1802-454E-893C-444A86D193FB}" destId="{A4464734-5F70-4CFD-9667-8B012B93D262}" srcOrd="1" destOrd="0" presId="urn:microsoft.com/office/officeart/2005/8/layout/vList3"/>
    <dgm:cxn modelId="{43670E08-CFCF-45B1-8D42-D74B304742C2}" type="presParOf" srcId="{12BD6EE4-54B0-4148-BB1E-977A4461FE0B}" destId="{E6718B72-0911-4DB5-8055-7B32EA7978C6}" srcOrd="5" destOrd="0" presId="urn:microsoft.com/office/officeart/2005/8/layout/vList3"/>
    <dgm:cxn modelId="{79924956-F36A-479F-B890-54BCD0432831}" type="presParOf" srcId="{12BD6EE4-54B0-4148-BB1E-977A4461FE0B}" destId="{5F722017-8EB5-453A-A4C2-392BC2F1C6A5}" srcOrd="6" destOrd="0" presId="urn:microsoft.com/office/officeart/2005/8/layout/vList3"/>
    <dgm:cxn modelId="{818B3881-708A-4201-BDC2-EA6CA29373D8}" type="presParOf" srcId="{5F722017-8EB5-453A-A4C2-392BC2F1C6A5}" destId="{06E1A527-9662-4DDF-80A2-594DB8D3C9B3}" srcOrd="0" destOrd="0" presId="urn:microsoft.com/office/officeart/2005/8/layout/vList3"/>
    <dgm:cxn modelId="{B92CC200-78ED-4D2A-B9A7-135C84CD17C4}" type="presParOf" srcId="{5F722017-8EB5-453A-A4C2-392BC2F1C6A5}" destId="{75FA2491-3C7F-4A93-80B7-D05F347A7A33}" srcOrd="1" destOrd="0" presId="urn:microsoft.com/office/officeart/2005/8/layout/vList3"/>
    <dgm:cxn modelId="{9CB7CF74-6C73-42EC-9A99-3E24DD59D18E}" type="presParOf" srcId="{12BD6EE4-54B0-4148-BB1E-977A4461FE0B}" destId="{4DF18BB7-B8FF-44CE-B5FE-3DF2DF5285DE}" srcOrd="7" destOrd="0" presId="urn:microsoft.com/office/officeart/2005/8/layout/vList3"/>
    <dgm:cxn modelId="{B106AC61-E7B5-4850-AB54-F26A31E639C4}" type="presParOf" srcId="{12BD6EE4-54B0-4148-BB1E-977A4461FE0B}" destId="{28496B00-351E-4B44-890A-AE6F7F097201}" srcOrd="8" destOrd="0" presId="urn:microsoft.com/office/officeart/2005/8/layout/vList3"/>
    <dgm:cxn modelId="{EE4C4A14-BBB7-496E-A5D9-78E9F3D6E1F9}" type="presParOf" srcId="{28496B00-351E-4B44-890A-AE6F7F097201}" destId="{2FEF1F72-6336-4E96-941E-E8FB809F71B4}" srcOrd="0" destOrd="0" presId="urn:microsoft.com/office/officeart/2005/8/layout/vList3"/>
    <dgm:cxn modelId="{EFD0AC42-AA22-412F-AEB9-E4A98CE56546}" type="presParOf" srcId="{28496B00-351E-4B44-890A-AE6F7F097201}" destId="{019C2979-8638-41A1-AC28-F2ADA91720FE}" srcOrd="1" destOrd="0" presId="urn:microsoft.com/office/officeart/2005/8/layout/vList3"/>
    <dgm:cxn modelId="{7EB6F526-9BD9-4F37-B872-ADCCF09E469E}" type="presParOf" srcId="{12BD6EE4-54B0-4148-BB1E-977A4461FE0B}" destId="{31FB0EF7-F88C-4734-BEBF-06EB2FF6C858}" srcOrd="9" destOrd="0" presId="urn:microsoft.com/office/officeart/2005/8/layout/vList3"/>
    <dgm:cxn modelId="{C421DA24-656D-408B-90A9-54DC0A780ED2}" type="presParOf" srcId="{12BD6EE4-54B0-4148-BB1E-977A4461FE0B}" destId="{A34AB8FF-AFC4-4BC5-AC67-AFAD59F518E4}" srcOrd="10" destOrd="0" presId="urn:microsoft.com/office/officeart/2005/8/layout/vList3"/>
    <dgm:cxn modelId="{11E920BB-88F5-4865-93EB-975E3A19F20A}" type="presParOf" srcId="{A34AB8FF-AFC4-4BC5-AC67-AFAD59F518E4}" destId="{A5FEE044-17B5-4C52-BF23-E4537D0AC89E}" srcOrd="0" destOrd="0" presId="urn:microsoft.com/office/officeart/2005/8/layout/vList3"/>
    <dgm:cxn modelId="{8B7CBFEB-75ED-4284-9058-56720AF06FA9}" type="presParOf" srcId="{A34AB8FF-AFC4-4BC5-AC67-AFAD59F518E4}" destId="{55FCF385-DD09-4CB7-8BF1-C7187D209C51}"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F62EBAF5-5D18-4846-B60C-D2C26A78D46B}" type="doc">
      <dgm:prSet loTypeId="urn:microsoft.com/office/officeart/2005/8/layout/vList3" loCatId="list" qsTypeId="urn:microsoft.com/office/officeart/2005/8/quickstyle/simple5" qsCatId="simple" csTypeId="urn:microsoft.com/office/officeart/2005/8/colors/colorful2" csCatId="colorful" phldr="1"/>
      <dgm:spPr/>
      <dgm:t>
        <a:bodyPr/>
        <a:lstStyle/>
        <a:p>
          <a:endParaRPr lang="ru-RU"/>
        </a:p>
      </dgm:t>
    </dgm:pt>
    <dgm:pt modelId="{2C7A2F88-5696-4D85-9A03-B0B8F5A4509C}">
      <dgm:prSet/>
      <dgm:spPr/>
      <dgm:t>
        <a:bodyPr/>
        <a:lstStyle/>
        <a:p>
          <a:r>
            <a:rPr lang="ru-RU"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Гингивотомия</a:t>
          </a:r>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 </a:t>
          </a:r>
          <a:r>
            <a:rPr lang="ru-RU"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гингивопластика</a:t>
          </a:r>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C07C943-EBEF-4E7A-88B4-6636019EB791}" type="parTrans" cxnId="{91450CA1-0CB8-40D8-999D-17AD2433D9A7}">
      <dgm:prSet/>
      <dgm:spPr/>
      <dgm:t>
        <a:bodyPr/>
        <a:lstStyle/>
        <a:p>
          <a:endParaRPr lang="ru-RU"/>
        </a:p>
      </dgm:t>
    </dgm:pt>
    <dgm:pt modelId="{3C4C0FAD-D445-4B80-A3B8-BE093788FA44}" type="sibTrans" cxnId="{91450CA1-0CB8-40D8-999D-17AD2433D9A7}">
      <dgm:prSet/>
      <dgm:spPr/>
      <dgm:t>
        <a:bodyPr/>
        <a:lstStyle/>
        <a:p>
          <a:endParaRPr lang="ru-RU"/>
        </a:p>
      </dgm:t>
    </dgm:pt>
    <dgm:pt modelId="{EDC86439-A9B4-462C-92E7-A8CDE5B002DC}">
      <dgm:prSet/>
      <dgm:spPr/>
      <dgm:t>
        <a:bodyPr/>
        <a:lstStyle/>
        <a:p>
          <a:r>
            <a:rPr lang="ru-RU"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Френэктомия</a:t>
          </a:r>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C10F8B1-ABF1-411D-A527-DDDE098DFE31}" type="parTrans" cxnId="{35A777F0-84F9-4E4D-B6C9-1FF05ACDD815}">
      <dgm:prSet/>
      <dgm:spPr/>
      <dgm:t>
        <a:bodyPr/>
        <a:lstStyle/>
        <a:p>
          <a:endParaRPr lang="ru-RU"/>
        </a:p>
      </dgm:t>
    </dgm:pt>
    <dgm:pt modelId="{D367ABC5-06CD-46B6-AB2F-177E4F02AFD8}" type="sibTrans" cxnId="{35A777F0-84F9-4E4D-B6C9-1FF05ACDD815}">
      <dgm:prSet/>
      <dgm:spPr/>
      <dgm:t>
        <a:bodyPr/>
        <a:lstStyle/>
        <a:p>
          <a:endParaRPr lang="ru-RU"/>
        </a:p>
      </dgm:t>
    </dgm:pt>
    <dgm:pt modelId="{6159429E-6267-44FA-AC3F-B415A7333F30}">
      <dgm:prSet/>
      <dgm:spPr/>
      <dgm:t>
        <a:bodyPr/>
        <a:lstStyle/>
        <a:p>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Лечение заболеваний слизистой;</a:t>
          </a:r>
          <a:endParaRPr lang="ru-RU"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C55B494-8390-4A04-9102-AE231877AB92}" type="parTrans" cxnId="{B8081E90-AAD1-4E4D-9299-CB83255FF332}">
      <dgm:prSet/>
      <dgm:spPr/>
      <dgm:t>
        <a:bodyPr/>
        <a:lstStyle/>
        <a:p>
          <a:endParaRPr lang="ru-RU"/>
        </a:p>
      </dgm:t>
    </dgm:pt>
    <dgm:pt modelId="{97B230D2-5239-46EB-85DB-F3FF8D9ADFA6}" type="sibTrans" cxnId="{B8081E90-AAD1-4E4D-9299-CB83255FF332}">
      <dgm:prSet/>
      <dgm:spPr/>
      <dgm:t>
        <a:bodyPr/>
        <a:lstStyle/>
        <a:p>
          <a:endParaRPr lang="ru-RU"/>
        </a:p>
      </dgm:t>
    </dgm:pt>
    <dgm:pt modelId="{E8179A91-089E-4A01-BB62-AF4E1312CE4F}">
      <dgm:prSet/>
      <dgm:spPr/>
      <dgm:t>
        <a:bodyPr/>
        <a:lstStyle/>
        <a:p>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Реконструктивные и гранулематозные поражения;</a:t>
          </a:r>
          <a:endParaRPr lang="ru-RU"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91C6E47-21A4-4F5F-AB34-BFAB2832BB0E}" type="parTrans" cxnId="{810C1F07-312D-47B0-B5B2-21716ADA997A}">
      <dgm:prSet/>
      <dgm:spPr/>
      <dgm:t>
        <a:bodyPr/>
        <a:lstStyle/>
        <a:p>
          <a:endParaRPr lang="ru-RU"/>
        </a:p>
      </dgm:t>
    </dgm:pt>
    <dgm:pt modelId="{502772E1-13DF-461B-B76D-2288A8DE2CF2}" type="sibTrans" cxnId="{810C1F07-312D-47B0-B5B2-21716ADA997A}">
      <dgm:prSet/>
      <dgm:spPr/>
      <dgm:t>
        <a:bodyPr/>
        <a:lstStyle/>
        <a:p>
          <a:endParaRPr lang="ru-RU"/>
        </a:p>
      </dgm:t>
    </dgm:pt>
    <dgm:pt modelId="{15B954B2-4732-4FA1-B598-ADEA17E3D9A4}">
      <dgm:prSet/>
      <dgm:spPr/>
      <dgm:t>
        <a:bodyPr/>
        <a:lstStyle/>
        <a:p>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Оперативная стоматология.</a:t>
          </a:r>
          <a:endParaRPr lang="ru-RU"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1F7ED8-19B7-40A1-9425-4429F971A0EF}" type="parTrans" cxnId="{FFC367E9-761A-4D5F-92AA-33D494A8EC03}">
      <dgm:prSet/>
      <dgm:spPr/>
      <dgm:t>
        <a:bodyPr/>
        <a:lstStyle/>
        <a:p>
          <a:endParaRPr lang="ru-RU"/>
        </a:p>
      </dgm:t>
    </dgm:pt>
    <dgm:pt modelId="{136D3645-4942-4069-ABF6-F72817BD425D}" type="sibTrans" cxnId="{FFC367E9-761A-4D5F-92AA-33D494A8EC03}">
      <dgm:prSet/>
      <dgm:spPr/>
      <dgm:t>
        <a:bodyPr/>
        <a:lstStyle/>
        <a:p>
          <a:endParaRPr lang="ru-RU"/>
        </a:p>
      </dgm:t>
    </dgm:pt>
    <dgm:pt modelId="{12BD6EE4-54B0-4148-BB1E-977A4461FE0B}" type="pres">
      <dgm:prSet presAssocID="{F62EBAF5-5D18-4846-B60C-D2C26A78D46B}" presName="linearFlow" presStyleCnt="0">
        <dgm:presLayoutVars>
          <dgm:dir/>
          <dgm:resizeHandles val="exact"/>
        </dgm:presLayoutVars>
      </dgm:prSet>
      <dgm:spPr/>
      <dgm:t>
        <a:bodyPr/>
        <a:lstStyle/>
        <a:p>
          <a:endParaRPr lang="ru-RU"/>
        </a:p>
      </dgm:t>
    </dgm:pt>
    <dgm:pt modelId="{12FA1A62-3CC7-42C7-AD98-7EED25912EE2}" type="pres">
      <dgm:prSet presAssocID="{2C7A2F88-5696-4D85-9A03-B0B8F5A4509C}" presName="composite" presStyleCnt="0"/>
      <dgm:spPr/>
    </dgm:pt>
    <dgm:pt modelId="{413854A9-6485-444B-A3EB-708B82908F72}" type="pres">
      <dgm:prSet presAssocID="{2C7A2F88-5696-4D85-9A03-B0B8F5A4509C}" presName="imgShp" presStyleLbl="fgImgPlace1" presStyleIdx="0" presStyleCnt="5"/>
      <dgm:spPr/>
    </dgm:pt>
    <dgm:pt modelId="{7BA4C958-BA9E-4604-98F8-EEE4A03F5F89}" type="pres">
      <dgm:prSet presAssocID="{2C7A2F88-5696-4D85-9A03-B0B8F5A4509C}" presName="txShp" presStyleLbl="node1" presStyleIdx="0" presStyleCnt="5">
        <dgm:presLayoutVars>
          <dgm:bulletEnabled val="1"/>
        </dgm:presLayoutVars>
      </dgm:prSet>
      <dgm:spPr/>
      <dgm:t>
        <a:bodyPr/>
        <a:lstStyle/>
        <a:p>
          <a:endParaRPr lang="ru-RU"/>
        </a:p>
      </dgm:t>
    </dgm:pt>
    <dgm:pt modelId="{B8CC87DA-1FF5-478C-9F69-0CC3B0937994}" type="pres">
      <dgm:prSet presAssocID="{3C4C0FAD-D445-4B80-A3B8-BE093788FA44}" presName="spacing" presStyleCnt="0"/>
      <dgm:spPr/>
    </dgm:pt>
    <dgm:pt modelId="{3CE572B2-7E92-45F3-B7D8-616433D8856F}" type="pres">
      <dgm:prSet presAssocID="{EDC86439-A9B4-462C-92E7-A8CDE5B002DC}" presName="composite" presStyleCnt="0"/>
      <dgm:spPr/>
    </dgm:pt>
    <dgm:pt modelId="{0C5B7008-A7DF-48CD-BF77-8AC36D0B3461}" type="pres">
      <dgm:prSet presAssocID="{EDC86439-A9B4-462C-92E7-A8CDE5B002DC}" presName="imgShp" presStyleLbl="fgImgPlace1" presStyleIdx="1" presStyleCnt="5"/>
      <dgm:spPr/>
    </dgm:pt>
    <dgm:pt modelId="{16AEF2B0-1D6F-4331-8ECC-09FE97E9BB76}" type="pres">
      <dgm:prSet presAssocID="{EDC86439-A9B4-462C-92E7-A8CDE5B002DC}" presName="txShp" presStyleLbl="node1" presStyleIdx="1" presStyleCnt="5">
        <dgm:presLayoutVars>
          <dgm:bulletEnabled val="1"/>
        </dgm:presLayoutVars>
      </dgm:prSet>
      <dgm:spPr/>
      <dgm:t>
        <a:bodyPr/>
        <a:lstStyle/>
        <a:p>
          <a:endParaRPr lang="ru-RU"/>
        </a:p>
      </dgm:t>
    </dgm:pt>
    <dgm:pt modelId="{E96B8FFA-72B3-4424-AFBF-3CEDE9CE9C1B}" type="pres">
      <dgm:prSet presAssocID="{D367ABC5-06CD-46B6-AB2F-177E4F02AFD8}" presName="spacing" presStyleCnt="0"/>
      <dgm:spPr/>
    </dgm:pt>
    <dgm:pt modelId="{A84BAF59-24B4-4D2A-8AA7-1741155E06FC}" type="pres">
      <dgm:prSet presAssocID="{6159429E-6267-44FA-AC3F-B415A7333F30}" presName="composite" presStyleCnt="0"/>
      <dgm:spPr/>
    </dgm:pt>
    <dgm:pt modelId="{9614700E-250D-404F-8A08-2958C0336A06}" type="pres">
      <dgm:prSet presAssocID="{6159429E-6267-44FA-AC3F-B415A7333F30}" presName="imgShp" presStyleLbl="fgImgPlace1" presStyleIdx="2" presStyleCnt="5"/>
      <dgm:spPr/>
    </dgm:pt>
    <dgm:pt modelId="{F7E92EAE-ADD9-4BB1-9150-1B99734430B1}" type="pres">
      <dgm:prSet presAssocID="{6159429E-6267-44FA-AC3F-B415A7333F30}" presName="txShp" presStyleLbl="node1" presStyleIdx="2" presStyleCnt="5">
        <dgm:presLayoutVars>
          <dgm:bulletEnabled val="1"/>
        </dgm:presLayoutVars>
      </dgm:prSet>
      <dgm:spPr/>
      <dgm:t>
        <a:bodyPr/>
        <a:lstStyle/>
        <a:p>
          <a:endParaRPr lang="ru-RU"/>
        </a:p>
      </dgm:t>
    </dgm:pt>
    <dgm:pt modelId="{C13881A9-ECFF-4575-A1F8-2B81BD0536E4}" type="pres">
      <dgm:prSet presAssocID="{97B230D2-5239-46EB-85DB-F3FF8D9ADFA6}" presName="spacing" presStyleCnt="0"/>
      <dgm:spPr/>
    </dgm:pt>
    <dgm:pt modelId="{91B76BE0-C30B-412D-BCF3-E8018102AA6C}" type="pres">
      <dgm:prSet presAssocID="{E8179A91-089E-4A01-BB62-AF4E1312CE4F}" presName="composite" presStyleCnt="0"/>
      <dgm:spPr/>
    </dgm:pt>
    <dgm:pt modelId="{DF8C2F71-98ED-43F6-B14E-D75257E5B9FF}" type="pres">
      <dgm:prSet presAssocID="{E8179A91-089E-4A01-BB62-AF4E1312CE4F}" presName="imgShp" presStyleLbl="fgImgPlace1" presStyleIdx="3" presStyleCnt="5"/>
      <dgm:spPr/>
    </dgm:pt>
    <dgm:pt modelId="{BF453521-253C-40BA-BFAD-C4A4374D3B87}" type="pres">
      <dgm:prSet presAssocID="{E8179A91-089E-4A01-BB62-AF4E1312CE4F}" presName="txShp" presStyleLbl="node1" presStyleIdx="3" presStyleCnt="5">
        <dgm:presLayoutVars>
          <dgm:bulletEnabled val="1"/>
        </dgm:presLayoutVars>
      </dgm:prSet>
      <dgm:spPr/>
      <dgm:t>
        <a:bodyPr/>
        <a:lstStyle/>
        <a:p>
          <a:endParaRPr lang="ru-RU"/>
        </a:p>
      </dgm:t>
    </dgm:pt>
    <dgm:pt modelId="{9EE69942-E149-4C45-A398-8892DFB46F92}" type="pres">
      <dgm:prSet presAssocID="{502772E1-13DF-461B-B76D-2288A8DE2CF2}" presName="spacing" presStyleCnt="0"/>
      <dgm:spPr/>
    </dgm:pt>
    <dgm:pt modelId="{5B2124B4-3535-4D6F-90F3-8837968AFF2F}" type="pres">
      <dgm:prSet presAssocID="{15B954B2-4732-4FA1-B598-ADEA17E3D9A4}" presName="composite" presStyleCnt="0"/>
      <dgm:spPr/>
    </dgm:pt>
    <dgm:pt modelId="{5D53B487-33AC-47BB-B9A1-03FF2C236238}" type="pres">
      <dgm:prSet presAssocID="{15B954B2-4732-4FA1-B598-ADEA17E3D9A4}" presName="imgShp" presStyleLbl="fgImgPlace1" presStyleIdx="4" presStyleCnt="5"/>
      <dgm:spPr/>
    </dgm:pt>
    <dgm:pt modelId="{53190F10-5DE7-4EFC-9526-CB05EC66A144}" type="pres">
      <dgm:prSet presAssocID="{15B954B2-4732-4FA1-B598-ADEA17E3D9A4}" presName="txShp" presStyleLbl="node1" presStyleIdx="4" presStyleCnt="5">
        <dgm:presLayoutVars>
          <dgm:bulletEnabled val="1"/>
        </dgm:presLayoutVars>
      </dgm:prSet>
      <dgm:spPr/>
      <dgm:t>
        <a:bodyPr/>
        <a:lstStyle/>
        <a:p>
          <a:endParaRPr lang="ru-RU"/>
        </a:p>
      </dgm:t>
    </dgm:pt>
  </dgm:ptLst>
  <dgm:cxnLst>
    <dgm:cxn modelId="{E96854CF-5C13-4377-9578-C6557CBBDA0B}" type="presOf" srcId="{2C7A2F88-5696-4D85-9A03-B0B8F5A4509C}" destId="{7BA4C958-BA9E-4604-98F8-EEE4A03F5F89}" srcOrd="0" destOrd="0" presId="urn:microsoft.com/office/officeart/2005/8/layout/vList3"/>
    <dgm:cxn modelId="{B8081E90-AAD1-4E4D-9299-CB83255FF332}" srcId="{F62EBAF5-5D18-4846-B60C-D2C26A78D46B}" destId="{6159429E-6267-44FA-AC3F-B415A7333F30}" srcOrd="2" destOrd="0" parTransId="{EC55B494-8390-4A04-9102-AE231877AB92}" sibTransId="{97B230D2-5239-46EB-85DB-F3FF8D9ADFA6}"/>
    <dgm:cxn modelId="{810C1F07-312D-47B0-B5B2-21716ADA997A}" srcId="{F62EBAF5-5D18-4846-B60C-D2C26A78D46B}" destId="{E8179A91-089E-4A01-BB62-AF4E1312CE4F}" srcOrd="3" destOrd="0" parTransId="{B91C6E47-21A4-4F5F-AB34-BFAB2832BB0E}" sibTransId="{502772E1-13DF-461B-B76D-2288A8DE2CF2}"/>
    <dgm:cxn modelId="{B51B14A4-4BE2-4602-9A33-D3E67C19D903}" type="presOf" srcId="{E8179A91-089E-4A01-BB62-AF4E1312CE4F}" destId="{BF453521-253C-40BA-BFAD-C4A4374D3B87}" srcOrd="0" destOrd="0" presId="urn:microsoft.com/office/officeart/2005/8/layout/vList3"/>
    <dgm:cxn modelId="{F61ECF49-6E4D-422B-B187-137C3F707C0B}" type="presOf" srcId="{6159429E-6267-44FA-AC3F-B415A7333F30}" destId="{F7E92EAE-ADD9-4BB1-9150-1B99734430B1}" srcOrd="0" destOrd="0" presId="urn:microsoft.com/office/officeart/2005/8/layout/vList3"/>
    <dgm:cxn modelId="{DC0553DD-2A2F-407B-BEA0-F8AEE19D713C}" type="presOf" srcId="{EDC86439-A9B4-462C-92E7-A8CDE5B002DC}" destId="{16AEF2B0-1D6F-4331-8ECC-09FE97E9BB76}" srcOrd="0" destOrd="0" presId="urn:microsoft.com/office/officeart/2005/8/layout/vList3"/>
    <dgm:cxn modelId="{B6DCA30F-1283-4594-8D91-D7F053E35840}" type="presOf" srcId="{15B954B2-4732-4FA1-B598-ADEA17E3D9A4}" destId="{53190F10-5DE7-4EFC-9526-CB05EC66A144}" srcOrd="0" destOrd="0" presId="urn:microsoft.com/office/officeart/2005/8/layout/vList3"/>
    <dgm:cxn modelId="{91450CA1-0CB8-40D8-999D-17AD2433D9A7}" srcId="{F62EBAF5-5D18-4846-B60C-D2C26A78D46B}" destId="{2C7A2F88-5696-4D85-9A03-B0B8F5A4509C}" srcOrd="0" destOrd="0" parTransId="{2C07C943-EBEF-4E7A-88B4-6636019EB791}" sibTransId="{3C4C0FAD-D445-4B80-A3B8-BE093788FA44}"/>
    <dgm:cxn modelId="{ECE1E40C-4F60-4BA8-84F3-C84B325FDA1D}" type="presOf" srcId="{F62EBAF5-5D18-4846-B60C-D2C26A78D46B}" destId="{12BD6EE4-54B0-4148-BB1E-977A4461FE0B}" srcOrd="0" destOrd="0" presId="urn:microsoft.com/office/officeart/2005/8/layout/vList3"/>
    <dgm:cxn modelId="{35A777F0-84F9-4E4D-B6C9-1FF05ACDD815}" srcId="{F62EBAF5-5D18-4846-B60C-D2C26A78D46B}" destId="{EDC86439-A9B4-462C-92E7-A8CDE5B002DC}" srcOrd="1" destOrd="0" parTransId="{AC10F8B1-ABF1-411D-A527-DDDE098DFE31}" sibTransId="{D367ABC5-06CD-46B6-AB2F-177E4F02AFD8}"/>
    <dgm:cxn modelId="{FFC367E9-761A-4D5F-92AA-33D494A8EC03}" srcId="{F62EBAF5-5D18-4846-B60C-D2C26A78D46B}" destId="{15B954B2-4732-4FA1-B598-ADEA17E3D9A4}" srcOrd="4" destOrd="0" parTransId="{841F7ED8-19B7-40A1-9425-4429F971A0EF}" sibTransId="{136D3645-4942-4069-ABF6-F72817BD425D}"/>
    <dgm:cxn modelId="{E57497BC-1FB6-4D57-89A6-404C53A620BB}" type="presParOf" srcId="{12BD6EE4-54B0-4148-BB1E-977A4461FE0B}" destId="{12FA1A62-3CC7-42C7-AD98-7EED25912EE2}" srcOrd="0" destOrd="0" presId="urn:microsoft.com/office/officeart/2005/8/layout/vList3"/>
    <dgm:cxn modelId="{8E1102AF-3CBE-4564-AC46-61C6051308FB}" type="presParOf" srcId="{12FA1A62-3CC7-42C7-AD98-7EED25912EE2}" destId="{413854A9-6485-444B-A3EB-708B82908F72}" srcOrd="0" destOrd="0" presId="urn:microsoft.com/office/officeart/2005/8/layout/vList3"/>
    <dgm:cxn modelId="{9F72EED0-5CEB-4C75-BB70-712B768FC6DC}" type="presParOf" srcId="{12FA1A62-3CC7-42C7-AD98-7EED25912EE2}" destId="{7BA4C958-BA9E-4604-98F8-EEE4A03F5F89}" srcOrd="1" destOrd="0" presId="urn:microsoft.com/office/officeart/2005/8/layout/vList3"/>
    <dgm:cxn modelId="{D646E39E-922C-4CBE-84A7-63B19F792BEF}" type="presParOf" srcId="{12BD6EE4-54B0-4148-BB1E-977A4461FE0B}" destId="{B8CC87DA-1FF5-478C-9F69-0CC3B0937994}" srcOrd="1" destOrd="0" presId="urn:microsoft.com/office/officeart/2005/8/layout/vList3"/>
    <dgm:cxn modelId="{56554737-5340-4934-A48A-EAB6B19B1A36}" type="presParOf" srcId="{12BD6EE4-54B0-4148-BB1E-977A4461FE0B}" destId="{3CE572B2-7E92-45F3-B7D8-616433D8856F}" srcOrd="2" destOrd="0" presId="urn:microsoft.com/office/officeart/2005/8/layout/vList3"/>
    <dgm:cxn modelId="{8D5C0B12-AEB4-492E-94D1-C8F37EC818DE}" type="presParOf" srcId="{3CE572B2-7E92-45F3-B7D8-616433D8856F}" destId="{0C5B7008-A7DF-48CD-BF77-8AC36D0B3461}" srcOrd="0" destOrd="0" presId="urn:microsoft.com/office/officeart/2005/8/layout/vList3"/>
    <dgm:cxn modelId="{FC10E06B-A408-46D7-98F6-BD84EF1D2952}" type="presParOf" srcId="{3CE572B2-7E92-45F3-B7D8-616433D8856F}" destId="{16AEF2B0-1D6F-4331-8ECC-09FE97E9BB76}" srcOrd="1" destOrd="0" presId="urn:microsoft.com/office/officeart/2005/8/layout/vList3"/>
    <dgm:cxn modelId="{48C41973-F60F-4B64-A3E6-2AB9A8ADAEBD}" type="presParOf" srcId="{12BD6EE4-54B0-4148-BB1E-977A4461FE0B}" destId="{E96B8FFA-72B3-4424-AFBF-3CEDE9CE9C1B}" srcOrd="3" destOrd="0" presId="urn:microsoft.com/office/officeart/2005/8/layout/vList3"/>
    <dgm:cxn modelId="{7522742D-03A9-4A7A-870C-80B8284D7CF0}" type="presParOf" srcId="{12BD6EE4-54B0-4148-BB1E-977A4461FE0B}" destId="{A84BAF59-24B4-4D2A-8AA7-1741155E06FC}" srcOrd="4" destOrd="0" presId="urn:microsoft.com/office/officeart/2005/8/layout/vList3"/>
    <dgm:cxn modelId="{144A48DA-6C27-4D35-A0FA-DBE61291FF43}" type="presParOf" srcId="{A84BAF59-24B4-4D2A-8AA7-1741155E06FC}" destId="{9614700E-250D-404F-8A08-2958C0336A06}" srcOrd="0" destOrd="0" presId="urn:microsoft.com/office/officeart/2005/8/layout/vList3"/>
    <dgm:cxn modelId="{2F1DD183-6DEB-41F4-B0F3-541064B4B1A7}" type="presParOf" srcId="{A84BAF59-24B4-4D2A-8AA7-1741155E06FC}" destId="{F7E92EAE-ADD9-4BB1-9150-1B99734430B1}" srcOrd="1" destOrd="0" presId="urn:microsoft.com/office/officeart/2005/8/layout/vList3"/>
    <dgm:cxn modelId="{DAEC2702-EEBC-4E86-89F2-ABA31AFBF3C6}" type="presParOf" srcId="{12BD6EE4-54B0-4148-BB1E-977A4461FE0B}" destId="{C13881A9-ECFF-4575-A1F8-2B81BD0536E4}" srcOrd="5" destOrd="0" presId="urn:microsoft.com/office/officeart/2005/8/layout/vList3"/>
    <dgm:cxn modelId="{51A8319E-E3DF-413D-BC05-1A4AF15B2491}" type="presParOf" srcId="{12BD6EE4-54B0-4148-BB1E-977A4461FE0B}" destId="{91B76BE0-C30B-412D-BCF3-E8018102AA6C}" srcOrd="6" destOrd="0" presId="urn:microsoft.com/office/officeart/2005/8/layout/vList3"/>
    <dgm:cxn modelId="{0EAD0F05-251C-4E03-B968-7A40D3BB602F}" type="presParOf" srcId="{91B76BE0-C30B-412D-BCF3-E8018102AA6C}" destId="{DF8C2F71-98ED-43F6-B14E-D75257E5B9FF}" srcOrd="0" destOrd="0" presId="urn:microsoft.com/office/officeart/2005/8/layout/vList3"/>
    <dgm:cxn modelId="{54049B48-DAF1-4528-B825-F3CEE1636261}" type="presParOf" srcId="{91B76BE0-C30B-412D-BCF3-E8018102AA6C}" destId="{BF453521-253C-40BA-BFAD-C4A4374D3B87}" srcOrd="1" destOrd="0" presId="urn:microsoft.com/office/officeart/2005/8/layout/vList3"/>
    <dgm:cxn modelId="{2126DED1-C929-443D-A730-0D5B5FEE1866}" type="presParOf" srcId="{12BD6EE4-54B0-4148-BB1E-977A4461FE0B}" destId="{9EE69942-E149-4C45-A398-8892DFB46F92}" srcOrd="7" destOrd="0" presId="urn:microsoft.com/office/officeart/2005/8/layout/vList3"/>
    <dgm:cxn modelId="{7B5C16EB-A7B1-4E4B-A6CE-A19AFC8807D1}" type="presParOf" srcId="{12BD6EE4-54B0-4148-BB1E-977A4461FE0B}" destId="{5B2124B4-3535-4D6F-90F3-8837968AFF2F}" srcOrd="8" destOrd="0" presId="urn:microsoft.com/office/officeart/2005/8/layout/vList3"/>
    <dgm:cxn modelId="{A482E028-86C4-4BC0-8E6D-3361C6FA5C6E}" type="presParOf" srcId="{5B2124B4-3535-4D6F-90F3-8837968AFF2F}" destId="{5D53B487-33AC-47BB-B9A1-03FF2C236238}" srcOrd="0" destOrd="0" presId="urn:microsoft.com/office/officeart/2005/8/layout/vList3"/>
    <dgm:cxn modelId="{8EA7212B-7749-409F-B943-21DF640B91D1}" type="presParOf" srcId="{5B2124B4-3535-4D6F-90F3-8837968AFF2F}" destId="{53190F10-5DE7-4EFC-9526-CB05EC66A144}" srcOrd="1" destOrd="0" presId="urn:microsoft.com/office/officeart/2005/8/layout/vList3"/>
  </dgm:cxnLst>
  <dgm:bg/>
  <dgm:whole/>
</dgm:dataModel>
</file>

<file path=ppt/diagrams/data3.xml><?xml version="1.0" encoding="utf-8"?>
<dgm:dataModel xmlns:dgm="http://schemas.openxmlformats.org/drawingml/2006/diagram" xmlns:a="http://schemas.openxmlformats.org/drawingml/2006/main">
  <dgm:ptLst>
    <dgm:pt modelId="{AEA897FC-7898-484C-B925-00D19D94249B}" type="doc">
      <dgm:prSet loTypeId="urn:microsoft.com/office/officeart/2005/8/layout/vList4" loCatId="list" qsTypeId="urn:microsoft.com/office/officeart/2005/8/quickstyle/simple3" qsCatId="simple" csTypeId="urn:microsoft.com/office/officeart/2005/8/colors/accent2_2" csCatId="accent2" phldr="1"/>
      <dgm:spPr/>
      <dgm:t>
        <a:bodyPr/>
        <a:lstStyle/>
        <a:p>
          <a:endParaRPr lang="ru-RU"/>
        </a:p>
      </dgm:t>
    </dgm:pt>
    <dgm:pt modelId="{E5998394-C4DC-4E62-869E-4D99A891C8B2}">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Терапевтические.</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BDD40811-91E8-4607-B530-6B0A1F7C9BCC}" type="parTrans" cxnId="{80B25FD7-DF2D-4C7C-9518-14B28B3E7700}">
      <dgm:prSet/>
      <dgm:spPr/>
      <dgm:t>
        <a:bodyPr/>
        <a:lstStyle/>
        <a:p>
          <a:endParaRPr lang="ru-RU"/>
        </a:p>
      </dgm:t>
    </dgm:pt>
    <dgm:pt modelId="{4ABF8541-D3B9-4541-BFAD-4B415AB59048}" type="sibTrans" cxnId="{80B25FD7-DF2D-4C7C-9518-14B28B3E7700}">
      <dgm:prSet/>
      <dgm:spPr/>
      <dgm:t>
        <a:bodyPr/>
        <a:lstStyle/>
        <a:p>
          <a:endParaRPr lang="ru-RU"/>
        </a:p>
      </dgm:t>
    </dgm:pt>
    <dgm:pt modelId="{ADBFD67F-BB3C-4A89-9F89-4F4B1C9882FD}">
      <dgm:prSet phldrT="[Текст]"/>
      <dgm:spPr/>
      <dgm:t>
        <a:bodyPr/>
        <a:lstStyle/>
        <a:p>
          <a:r>
            <a:rPr lang="ru-RU" b="1" cap="none" spc="50" dirty="0"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Представлены, как правило, </a:t>
          </a:r>
          <a:r>
            <a:rPr lang="ru-RU" b="1" cap="none" spc="50" dirty="0" err="1"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низкоинтенсивными</a:t>
          </a:r>
          <a:r>
            <a:rPr lang="ru-RU" b="1" cap="none" spc="50" dirty="0"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 излучателями, используемыми для физиотерапевтического, </a:t>
          </a:r>
          <a:r>
            <a:rPr lang="ru-RU" b="1" cap="none" spc="50" dirty="0" err="1"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рефлексотерапевтического</a:t>
          </a:r>
          <a:r>
            <a:rPr lang="ru-RU" b="1" cap="none" spc="50" dirty="0"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 воздействия, лазерной </a:t>
          </a:r>
          <a:r>
            <a:rPr lang="ru-RU" b="1" cap="none" spc="50" dirty="0" err="1"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фотостимуляции</a:t>
          </a:r>
          <a:r>
            <a:rPr lang="ru-RU" b="1" cap="none" spc="50" dirty="0"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 фотодинамической терапии. </a:t>
          </a:r>
          <a:endParaRPr lang="ru-RU" b="1" cap="none"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endParaRPr>
        </a:p>
      </dgm:t>
    </dgm:pt>
    <dgm:pt modelId="{BCB58A8E-C351-4A74-8EA6-C718B0B62311}" type="parTrans" cxnId="{03DD8A12-0B3B-49DE-AAC6-2CC14956A627}">
      <dgm:prSet/>
      <dgm:spPr/>
      <dgm:t>
        <a:bodyPr/>
        <a:lstStyle/>
        <a:p>
          <a:endParaRPr lang="ru-RU"/>
        </a:p>
      </dgm:t>
    </dgm:pt>
    <dgm:pt modelId="{029F62FB-5DBC-40B1-8D80-E97DF566C8E0}" type="sibTrans" cxnId="{03DD8A12-0B3B-49DE-AAC6-2CC14956A627}">
      <dgm:prSet/>
      <dgm:spPr/>
      <dgm:t>
        <a:bodyPr/>
        <a:lstStyle/>
        <a:p>
          <a:endParaRPr lang="ru-RU"/>
        </a:p>
      </dgm:t>
    </dgm:pt>
    <dgm:pt modelId="{C5697C46-5AD5-4C0D-9310-32DD68E37F5E}">
      <dgm:prSet phldrT="[Текст]"/>
      <dgm:spPr/>
      <dgm:t>
        <a:bodyPr/>
        <a:lstStyle/>
        <a:p>
          <a:r>
            <a:rPr lang="ru-RU" sz="19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Хирургические.</a:t>
          </a:r>
          <a:endParaRPr lang="ru-RU" sz="19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72E232E5-EA98-4512-9CAD-79AB39B5D0A0}" type="parTrans" cxnId="{2D8DA25F-D3E4-4061-8EB4-E9C3CA56EC54}">
      <dgm:prSet/>
      <dgm:spPr/>
      <dgm:t>
        <a:bodyPr/>
        <a:lstStyle/>
        <a:p>
          <a:endParaRPr lang="ru-RU"/>
        </a:p>
      </dgm:t>
    </dgm:pt>
    <dgm:pt modelId="{B17F07E5-4021-48DD-9291-5481EC09B147}" type="sibTrans" cxnId="{2D8DA25F-D3E4-4061-8EB4-E9C3CA56EC54}">
      <dgm:prSet/>
      <dgm:spPr/>
      <dgm:t>
        <a:bodyPr/>
        <a:lstStyle/>
        <a:p>
          <a:endParaRPr lang="ru-RU"/>
        </a:p>
      </dgm:t>
    </dgm:pt>
    <dgm:pt modelId="{2DD8CC31-2E8A-4A11-8A08-41230F2C632D}">
      <dgm:prSet phldrT="[Текст]" custT="1"/>
      <dgm:spPr/>
      <dgm:t>
        <a:bodyPr/>
        <a:lstStyle/>
        <a:p>
          <a:r>
            <a:rPr lang="ru-RU" sz="1500" b="1" cap="none" spc="0" dirty="0" smtClean="0">
              <a:ln w="1905"/>
              <a:solidFill>
                <a:schemeClr val="tx1"/>
              </a:solidFill>
              <a:effectLst>
                <a:innerShdw blurRad="69850" dist="43180" dir="5400000">
                  <a:srgbClr val="000000">
                    <a:alpha val="65000"/>
                  </a:srgbClr>
                </a:innerShdw>
              </a:effectLst>
            </a:rPr>
            <a:t> </a:t>
          </a:r>
          <a:r>
            <a:rPr lang="ru-RU" sz="1600" b="1" cap="none" spc="0" dirty="0" smtClean="0">
              <a:ln w="1905"/>
              <a:solidFill>
                <a:schemeClr val="tx1"/>
              </a:solidFill>
              <a:effectLst>
                <a:innerShdw blurRad="69850" dist="43180" dir="5400000">
                  <a:srgbClr val="000000">
                    <a:alpha val="65000"/>
                  </a:srgbClr>
                </a:innerShdw>
              </a:effectLst>
            </a:rPr>
            <a:t>Высокоинтенсивные излучатели, действие которых основано на способности лазерного света рассекать, коагулировать и </a:t>
          </a:r>
          <a:r>
            <a:rPr lang="ru-RU" sz="1600" b="1" cap="none" spc="0" dirty="0" err="1" smtClean="0">
              <a:ln w="1905"/>
              <a:solidFill>
                <a:schemeClr val="tx1"/>
              </a:solidFill>
              <a:effectLst>
                <a:innerShdw blurRad="69850" dist="43180" dir="5400000">
                  <a:srgbClr val="000000">
                    <a:alpha val="65000"/>
                  </a:srgbClr>
                </a:innerShdw>
              </a:effectLst>
            </a:rPr>
            <a:t>аблировать</a:t>
          </a:r>
          <a:r>
            <a:rPr lang="ru-RU" sz="1600" b="1" cap="none" spc="0" dirty="0" smtClean="0">
              <a:ln w="1905"/>
              <a:solidFill>
                <a:schemeClr val="tx1"/>
              </a:solidFill>
              <a:effectLst>
                <a:innerShdw blurRad="69850" dist="43180" dir="5400000">
                  <a:srgbClr val="000000">
                    <a:alpha val="65000"/>
                  </a:srgbClr>
                </a:innerShdw>
              </a:effectLst>
            </a:rPr>
            <a:t> (выпаривать) биологическую ткань.</a:t>
          </a:r>
          <a:endParaRPr lang="ru-RU" sz="1600" b="1" cap="none" spc="0" dirty="0">
            <a:ln w="1905"/>
            <a:solidFill>
              <a:schemeClr val="tx1"/>
            </a:solidFill>
            <a:effectLst>
              <a:innerShdw blurRad="69850" dist="43180" dir="5400000">
                <a:srgbClr val="000000">
                  <a:alpha val="65000"/>
                </a:srgbClr>
              </a:innerShdw>
            </a:effectLst>
          </a:endParaRPr>
        </a:p>
      </dgm:t>
    </dgm:pt>
    <dgm:pt modelId="{0D23D22D-E182-481E-BCF3-89719B80C4AA}" type="parTrans" cxnId="{3049CBCF-7A85-4926-B46A-BEAB1EEAF368}">
      <dgm:prSet/>
      <dgm:spPr/>
      <dgm:t>
        <a:bodyPr/>
        <a:lstStyle/>
        <a:p>
          <a:endParaRPr lang="ru-RU"/>
        </a:p>
      </dgm:t>
    </dgm:pt>
    <dgm:pt modelId="{A8843293-EFB2-4065-85BA-873332A025C2}" type="sibTrans" cxnId="{3049CBCF-7A85-4926-B46A-BEAB1EEAF368}">
      <dgm:prSet/>
      <dgm:spPr/>
      <dgm:t>
        <a:bodyPr/>
        <a:lstStyle/>
        <a:p>
          <a:endParaRPr lang="ru-RU"/>
        </a:p>
      </dgm:t>
    </dgm:pt>
    <dgm:pt modelId="{9E5E59C7-FB4F-4F35-A2F6-86C2710911CF}">
      <dgm:prSet phldrT="[Текст]"/>
      <dgm:spPr/>
      <dgm:t>
        <a:bodyPr/>
        <a:lstStyle/>
        <a:p>
          <a:r>
            <a:rPr lang="ru-RU" sz="19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Вспомогательные (технологические).</a:t>
          </a:r>
          <a:endParaRPr lang="ru-RU" sz="19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CB17708-EA82-41D1-9161-E2FC3E9B2B6D}" type="parTrans" cxnId="{1DC0D51D-8244-4494-94DC-9F8D87E31C9B}">
      <dgm:prSet/>
      <dgm:spPr/>
      <dgm:t>
        <a:bodyPr/>
        <a:lstStyle/>
        <a:p>
          <a:endParaRPr lang="ru-RU"/>
        </a:p>
      </dgm:t>
    </dgm:pt>
    <dgm:pt modelId="{CDDD2A10-1AB1-4518-B60E-2849858B2227}" type="sibTrans" cxnId="{1DC0D51D-8244-4494-94DC-9F8D87E31C9B}">
      <dgm:prSet/>
      <dgm:spPr/>
      <dgm:t>
        <a:bodyPr/>
        <a:lstStyle/>
        <a:p>
          <a:endParaRPr lang="ru-RU"/>
        </a:p>
      </dgm:t>
    </dgm:pt>
    <dgm:pt modelId="{D5F95023-ECBE-4119-A58E-6B3CFA80BD0B}">
      <dgm:prSet phldrT="[Текст]" custT="1"/>
      <dgm:spPr/>
      <dgm:t>
        <a:bodyPr/>
        <a:lstStyle/>
        <a:p>
          <a:r>
            <a:rPr lang="ru-RU" sz="1600" b="1" cap="none" spc="0" dirty="0" smtClean="0">
              <a:ln w="1905"/>
              <a:solidFill>
                <a:schemeClr val="tx1"/>
              </a:solidFill>
              <a:effectLst>
                <a:innerShdw blurRad="69850" dist="43180" dir="5400000">
                  <a:srgbClr val="000000">
                    <a:alpha val="65000"/>
                  </a:srgbClr>
                </a:innerShdw>
              </a:effectLst>
            </a:rPr>
            <a:t>В стоматологии применяются на этапах изготовления и ремонта ортопедических конструкций и </a:t>
          </a:r>
          <a:r>
            <a:rPr lang="ru-RU" sz="1600" b="1" cap="none" spc="0" dirty="0" err="1" smtClean="0">
              <a:ln w="1905"/>
              <a:solidFill>
                <a:schemeClr val="tx1"/>
              </a:solidFill>
              <a:effectLst>
                <a:innerShdw blurRad="69850" dist="43180" dir="5400000">
                  <a:srgbClr val="000000">
                    <a:alpha val="65000"/>
                  </a:srgbClr>
                </a:innerShdw>
              </a:effectLst>
            </a:rPr>
            <a:t>ортодонтических</a:t>
          </a:r>
          <a:r>
            <a:rPr lang="ru-RU" sz="1600" b="1" cap="none" spc="0" dirty="0" smtClean="0">
              <a:ln w="1905"/>
              <a:solidFill>
                <a:schemeClr val="tx1"/>
              </a:solidFill>
              <a:effectLst>
                <a:innerShdw blurRad="69850" dist="43180" dir="5400000">
                  <a:srgbClr val="000000">
                    <a:alpha val="65000"/>
                  </a:srgbClr>
                </a:innerShdw>
              </a:effectLst>
            </a:rPr>
            <a:t> аппаратов.</a:t>
          </a:r>
          <a:endParaRPr lang="ru-RU" sz="1600" b="1" cap="none" spc="0" dirty="0">
            <a:ln w="1905"/>
            <a:solidFill>
              <a:schemeClr val="tx1"/>
            </a:solidFill>
            <a:effectLst>
              <a:innerShdw blurRad="69850" dist="43180" dir="5400000">
                <a:srgbClr val="000000">
                  <a:alpha val="65000"/>
                </a:srgbClr>
              </a:innerShdw>
            </a:effectLst>
          </a:endParaRPr>
        </a:p>
      </dgm:t>
    </dgm:pt>
    <dgm:pt modelId="{DFCA74C5-D95A-4DB0-8A95-6DAA029BA7A3}" type="parTrans" cxnId="{DA7006EA-3C7A-4C3F-9888-CECFDCF3B51C}">
      <dgm:prSet/>
      <dgm:spPr/>
      <dgm:t>
        <a:bodyPr/>
        <a:lstStyle/>
        <a:p>
          <a:endParaRPr lang="ru-RU"/>
        </a:p>
      </dgm:t>
    </dgm:pt>
    <dgm:pt modelId="{064D6E35-11F1-4AE9-8224-C6533CD8950B}" type="sibTrans" cxnId="{DA7006EA-3C7A-4C3F-9888-CECFDCF3B51C}">
      <dgm:prSet/>
      <dgm:spPr/>
      <dgm:t>
        <a:bodyPr/>
        <a:lstStyle/>
        <a:p>
          <a:endParaRPr lang="ru-RU"/>
        </a:p>
      </dgm:t>
    </dgm:pt>
    <dgm:pt modelId="{92D84C28-EAA9-4838-A6FD-B16FA2349248}" type="pres">
      <dgm:prSet presAssocID="{AEA897FC-7898-484C-B925-00D19D94249B}" presName="linear" presStyleCnt="0">
        <dgm:presLayoutVars>
          <dgm:dir/>
          <dgm:resizeHandles val="exact"/>
        </dgm:presLayoutVars>
      </dgm:prSet>
      <dgm:spPr/>
      <dgm:t>
        <a:bodyPr/>
        <a:lstStyle/>
        <a:p>
          <a:endParaRPr lang="ru-RU"/>
        </a:p>
      </dgm:t>
    </dgm:pt>
    <dgm:pt modelId="{C6927193-DB25-4215-BCFA-81197736217A}" type="pres">
      <dgm:prSet presAssocID="{E5998394-C4DC-4E62-869E-4D99A891C8B2}" presName="comp" presStyleCnt="0"/>
      <dgm:spPr/>
    </dgm:pt>
    <dgm:pt modelId="{4FA80F02-0666-4EDA-8DC5-4A1089D790BC}" type="pres">
      <dgm:prSet presAssocID="{E5998394-C4DC-4E62-869E-4D99A891C8B2}" presName="box" presStyleLbl="node1" presStyleIdx="0" presStyleCnt="3" custLinFactNeighborX="-862"/>
      <dgm:spPr/>
      <dgm:t>
        <a:bodyPr/>
        <a:lstStyle/>
        <a:p>
          <a:endParaRPr lang="ru-RU"/>
        </a:p>
      </dgm:t>
    </dgm:pt>
    <dgm:pt modelId="{DE2CEEB3-8EA4-4093-B572-888ECC563954}" type="pres">
      <dgm:prSet presAssocID="{E5998394-C4DC-4E62-869E-4D99A891C8B2}" presName="img" presStyleLbl="fgImgPlace1" presStyleIdx="0" presStyleCnt="3"/>
      <dgm:spPr>
        <a:blipFill rotWithShape="0">
          <a:blip xmlns:r="http://schemas.openxmlformats.org/officeDocument/2006/relationships" r:embed="rId1"/>
          <a:stretch>
            <a:fillRect/>
          </a:stretch>
        </a:blipFill>
      </dgm:spPr>
    </dgm:pt>
    <dgm:pt modelId="{E98F52B9-F213-4557-9599-1851E4E8889C}" type="pres">
      <dgm:prSet presAssocID="{E5998394-C4DC-4E62-869E-4D99A891C8B2}" presName="text" presStyleLbl="node1" presStyleIdx="0" presStyleCnt="3">
        <dgm:presLayoutVars>
          <dgm:bulletEnabled val="1"/>
        </dgm:presLayoutVars>
      </dgm:prSet>
      <dgm:spPr/>
      <dgm:t>
        <a:bodyPr/>
        <a:lstStyle/>
        <a:p>
          <a:endParaRPr lang="ru-RU"/>
        </a:p>
      </dgm:t>
    </dgm:pt>
    <dgm:pt modelId="{0E12E5A4-F411-402D-933B-D3C3AD4C28E2}" type="pres">
      <dgm:prSet presAssocID="{4ABF8541-D3B9-4541-BFAD-4B415AB59048}" presName="spacer" presStyleCnt="0"/>
      <dgm:spPr/>
    </dgm:pt>
    <dgm:pt modelId="{B483B58B-3DBB-4224-B7B6-66F332AA119D}" type="pres">
      <dgm:prSet presAssocID="{C5697C46-5AD5-4C0D-9310-32DD68E37F5E}" presName="comp" presStyleCnt="0"/>
      <dgm:spPr/>
    </dgm:pt>
    <dgm:pt modelId="{0A30744D-415F-4528-B7E6-2FB24DDBDA9C}" type="pres">
      <dgm:prSet presAssocID="{C5697C46-5AD5-4C0D-9310-32DD68E37F5E}" presName="box" presStyleLbl="node1" presStyleIdx="1" presStyleCnt="3"/>
      <dgm:spPr/>
      <dgm:t>
        <a:bodyPr/>
        <a:lstStyle/>
        <a:p>
          <a:endParaRPr lang="ru-RU"/>
        </a:p>
      </dgm:t>
    </dgm:pt>
    <dgm:pt modelId="{4A8626F3-D8E2-47CB-A926-3A7A47545356}" type="pres">
      <dgm:prSet presAssocID="{C5697C46-5AD5-4C0D-9310-32DD68E37F5E}" presName="img" presStyleLbl="fgImgPlace1" presStyleIdx="1" presStyleCnt="3"/>
      <dgm:spPr>
        <a:blipFill rotWithShape="0">
          <a:blip xmlns:r="http://schemas.openxmlformats.org/officeDocument/2006/relationships" r:embed="rId2"/>
          <a:stretch>
            <a:fillRect/>
          </a:stretch>
        </a:blipFill>
      </dgm:spPr>
    </dgm:pt>
    <dgm:pt modelId="{9FBBA767-995E-4832-B41C-1BC404A5C8AF}" type="pres">
      <dgm:prSet presAssocID="{C5697C46-5AD5-4C0D-9310-32DD68E37F5E}" presName="text" presStyleLbl="node1" presStyleIdx="1" presStyleCnt="3">
        <dgm:presLayoutVars>
          <dgm:bulletEnabled val="1"/>
        </dgm:presLayoutVars>
      </dgm:prSet>
      <dgm:spPr/>
      <dgm:t>
        <a:bodyPr/>
        <a:lstStyle/>
        <a:p>
          <a:endParaRPr lang="ru-RU"/>
        </a:p>
      </dgm:t>
    </dgm:pt>
    <dgm:pt modelId="{C72BC3B9-6C89-4575-90CD-AF2DB354126F}" type="pres">
      <dgm:prSet presAssocID="{B17F07E5-4021-48DD-9291-5481EC09B147}" presName="spacer" presStyleCnt="0"/>
      <dgm:spPr/>
    </dgm:pt>
    <dgm:pt modelId="{AC8C2D4E-9F43-4980-82B6-BFFE8842CFE7}" type="pres">
      <dgm:prSet presAssocID="{9E5E59C7-FB4F-4F35-A2F6-86C2710911CF}" presName="comp" presStyleCnt="0"/>
      <dgm:spPr/>
    </dgm:pt>
    <dgm:pt modelId="{DC94B5B4-0510-482A-A3DA-57D5249A8A3D}" type="pres">
      <dgm:prSet presAssocID="{9E5E59C7-FB4F-4F35-A2F6-86C2710911CF}" presName="box" presStyleLbl="node1" presStyleIdx="2" presStyleCnt="3"/>
      <dgm:spPr/>
      <dgm:t>
        <a:bodyPr/>
        <a:lstStyle/>
        <a:p>
          <a:endParaRPr lang="ru-RU"/>
        </a:p>
      </dgm:t>
    </dgm:pt>
    <dgm:pt modelId="{C5955EAE-5090-416F-A240-0374DA3A782F}" type="pres">
      <dgm:prSet presAssocID="{9E5E59C7-FB4F-4F35-A2F6-86C2710911CF}" presName="img" presStyleLbl="fgImgPlace1" presStyleIdx="2" presStyleCnt="3"/>
      <dgm:spPr>
        <a:blipFill rotWithShape="0">
          <a:blip xmlns:r="http://schemas.openxmlformats.org/officeDocument/2006/relationships" r:embed="rId3"/>
          <a:stretch>
            <a:fillRect/>
          </a:stretch>
        </a:blipFill>
      </dgm:spPr>
    </dgm:pt>
    <dgm:pt modelId="{BE0ACD96-8A39-485A-9A42-F92D31AAA2B2}" type="pres">
      <dgm:prSet presAssocID="{9E5E59C7-FB4F-4F35-A2F6-86C2710911CF}" presName="text" presStyleLbl="node1" presStyleIdx="2" presStyleCnt="3">
        <dgm:presLayoutVars>
          <dgm:bulletEnabled val="1"/>
        </dgm:presLayoutVars>
      </dgm:prSet>
      <dgm:spPr/>
      <dgm:t>
        <a:bodyPr/>
        <a:lstStyle/>
        <a:p>
          <a:endParaRPr lang="ru-RU"/>
        </a:p>
      </dgm:t>
    </dgm:pt>
  </dgm:ptLst>
  <dgm:cxnLst>
    <dgm:cxn modelId="{02886C30-3B75-4FC8-9AE2-0D4D802D5A21}" type="presOf" srcId="{C5697C46-5AD5-4C0D-9310-32DD68E37F5E}" destId="{0A30744D-415F-4528-B7E6-2FB24DDBDA9C}" srcOrd="0" destOrd="0" presId="urn:microsoft.com/office/officeart/2005/8/layout/vList4"/>
    <dgm:cxn modelId="{AB7F7B40-6CFB-4329-B394-0A7BF541C599}" type="presOf" srcId="{D5F95023-ECBE-4119-A58E-6B3CFA80BD0B}" destId="{DC94B5B4-0510-482A-A3DA-57D5249A8A3D}" srcOrd="0" destOrd="1" presId="urn:microsoft.com/office/officeart/2005/8/layout/vList4"/>
    <dgm:cxn modelId="{14CEB946-C6C1-425F-A206-9CF4DA397BFE}" type="presOf" srcId="{2DD8CC31-2E8A-4A11-8A08-41230F2C632D}" destId="{9FBBA767-995E-4832-B41C-1BC404A5C8AF}" srcOrd="1" destOrd="1" presId="urn:microsoft.com/office/officeart/2005/8/layout/vList4"/>
    <dgm:cxn modelId="{14B52F11-9348-43E0-8B09-E88F2453C86C}" type="presOf" srcId="{D5F95023-ECBE-4119-A58E-6B3CFA80BD0B}" destId="{BE0ACD96-8A39-485A-9A42-F92D31AAA2B2}" srcOrd="1" destOrd="1" presId="urn:microsoft.com/office/officeart/2005/8/layout/vList4"/>
    <dgm:cxn modelId="{1DC0D51D-8244-4494-94DC-9F8D87E31C9B}" srcId="{AEA897FC-7898-484C-B925-00D19D94249B}" destId="{9E5E59C7-FB4F-4F35-A2F6-86C2710911CF}" srcOrd="2" destOrd="0" parTransId="{ECB17708-EA82-41D1-9161-E2FC3E9B2B6D}" sibTransId="{CDDD2A10-1AB1-4518-B60E-2849858B2227}"/>
    <dgm:cxn modelId="{2D8DA25F-D3E4-4061-8EB4-E9C3CA56EC54}" srcId="{AEA897FC-7898-484C-B925-00D19D94249B}" destId="{C5697C46-5AD5-4C0D-9310-32DD68E37F5E}" srcOrd="1" destOrd="0" parTransId="{72E232E5-EA98-4512-9CAD-79AB39B5D0A0}" sibTransId="{B17F07E5-4021-48DD-9291-5481EC09B147}"/>
    <dgm:cxn modelId="{03DD8A12-0B3B-49DE-AAC6-2CC14956A627}" srcId="{E5998394-C4DC-4E62-869E-4D99A891C8B2}" destId="{ADBFD67F-BB3C-4A89-9F89-4F4B1C9882FD}" srcOrd="0" destOrd="0" parTransId="{BCB58A8E-C351-4A74-8EA6-C718B0B62311}" sibTransId="{029F62FB-5DBC-40B1-8D80-E97DF566C8E0}"/>
    <dgm:cxn modelId="{3049CBCF-7A85-4926-B46A-BEAB1EEAF368}" srcId="{C5697C46-5AD5-4C0D-9310-32DD68E37F5E}" destId="{2DD8CC31-2E8A-4A11-8A08-41230F2C632D}" srcOrd="0" destOrd="0" parTransId="{0D23D22D-E182-481E-BCF3-89719B80C4AA}" sibTransId="{A8843293-EFB2-4065-85BA-873332A025C2}"/>
    <dgm:cxn modelId="{1B4A6D99-5135-4ACC-BB87-8CBCCCF4F8B7}" type="presOf" srcId="{ADBFD67F-BB3C-4A89-9F89-4F4B1C9882FD}" destId="{4FA80F02-0666-4EDA-8DC5-4A1089D790BC}" srcOrd="0" destOrd="1" presId="urn:microsoft.com/office/officeart/2005/8/layout/vList4"/>
    <dgm:cxn modelId="{BC3ED54C-6D73-4A76-8E29-4FAFB2021867}" type="presOf" srcId="{E5998394-C4DC-4E62-869E-4D99A891C8B2}" destId="{E98F52B9-F213-4557-9599-1851E4E8889C}" srcOrd="1" destOrd="0" presId="urn:microsoft.com/office/officeart/2005/8/layout/vList4"/>
    <dgm:cxn modelId="{DA7006EA-3C7A-4C3F-9888-CECFDCF3B51C}" srcId="{9E5E59C7-FB4F-4F35-A2F6-86C2710911CF}" destId="{D5F95023-ECBE-4119-A58E-6B3CFA80BD0B}" srcOrd="0" destOrd="0" parTransId="{DFCA74C5-D95A-4DB0-8A95-6DAA029BA7A3}" sibTransId="{064D6E35-11F1-4AE9-8224-C6533CD8950B}"/>
    <dgm:cxn modelId="{A950FF30-6692-47DD-802B-0B67AB07CD31}" type="presOf" srcId="{C5697C46-5AD5-4C0D-9310-32DD68E37F5E}" destId="{9FBBA767-995E-4832-B41C-1BC404A5C8AF}" srcOrd="1" destOrd="0" presId="urn:microsoft.com/office/officeart/2005/8/layout/vList4"/>
    <dgm:cxn modelId="{FCD78773-C0CE-4E32-BE40-6DE95C4AD906}" type="presOf" srcId="{AEA897FC-7898-484C-B925-00D19D94249B}" destId="{92D84C28-EAA9-4838-A6FD-B16FA2349248}" srcOrd="0" destOrd="0" presId="urn:microsoft.com/office/officeart/2005/8/layout/vList4"/>
    <dgm:cxn modelId="{FB0E8007-0499-491D-B0C0-B8E27C63AB70}" type="presOf" srcId="{9E5E59C7-FB4F-4F35-A2F6-86C2710911CF}" destId="{DC94B5B4-0510-482A-A3DA-57D5249A8A3D}" srcOrd="0" destOrd="0" presId="urn:microsoft.com/office/officeart/2005/8/layout/vList4"/>
    <dgm:cxn modelId="{80B25FD7-DF2D-4C7C-9518-14B28B3E7700}" srcId="{AEA897FC-7898-484C-B925-00D19D94249B}" destId="{E5998394-C4DC-4E62-869E-4D99A891C8B2}" srcOrd="0" destOrd="0" parTransId="{BDD40811-91E8-4607-B530-6B0A1F7C9BCC}" sibTransId="{4ABF8541-D3B9-4541-BFAD-4B415AB59048}"/>
    <dgm:cxn modelId="{396E932F-FC22-4437-9749-C395A976D9CA}" type="presOf" srcId="{ADBFD67F-BB3C-4A89-9F89-4F4B1C9882FD}" destId="{E98F52B9-F213-4557-9599-1851E4E8889C}" srcOrd="1" destOrd="1" presId="urn:microsoft.com/office/officeart/2005/8/layout/vList4"/>
    <dgm:cxn modelId="{775A801B-2D6D-4305-9EAA-A968276852EF}" type="presOf" srcId="{2DD8CC31-2E8A-4A11-8A08-41230F2C632D}" destId="{0A30744D-415F-4528-B7E6-2FB24DDBDA9C}" srcOrd="0" destOrd="1" presId="urn:microsoft.com/office/officeart/2005/8/layout/vList4"/>
    <dgm:cxn modelId="{03888B04-25EC-49C1-AA68-9ABE94827278}" type="presOf" srcId="{E5998394-C4DC-4E62-869E-4D99A891C8B2}" destId="{4FA80F02-0666-4EDA-8DC5-4A1089D790BC}" srcOrd="0" destOrd="0" presId="urn:microsoft.com/office/officeart/2005/8/layout/vList4"/>
    <dgm:cxn modelId="{9FAB6FEC-C783-4EB2-A962-9511025E55C0}" type="presOf" srcId="{9E5E59C7-FB4F-4F35-A2F6-86C2710911CF}" destId="{BE0ACD96-8A39-485A-9A42-F92D31AAA2B2}" srcOrd="1" destOrd="0" presId="urn:microsoft.com/office/officeart/2005/8/layout/vList4"/>
    <dgm:cxn modelId="{32633A5E-69C8-4D98-999B-DAC6D4A2F435}" type="presParOf" srcId="{92D84C28-EAA9-4838-A6FD-B16FA2349248}" destId="{C6927193-DB25-4215-BCFA-81197736217A}" srcOrd="0" destOrd="0" presId="urn:microsoft.com/office/officeart/2005/8/layout/vList4"/>
    <dgm:cxn modelId="{FAE6F9DF-A893-4C7B-AB39-A703CA29FC06}" type="presParOf" srcId="{C6927193-DB25-4215-BCFA-81197736217A}" destId="{4FA80F02-0666-4EDA-8DC5-4A1089D790BC}" srcOrd="0" destOrd="0" presId="urn:microsoft.com/office/officeart/2005/8/layout/vList4"/>
    <dgm:cxn modelId="{F4DBBC0F-2F43-4706-A462-31ED6373BA9D}" type="presParOf" srcId="{C6927193-DB25-4215-BCFA-81197736217A}" destId="{DE2CEEB3-8EA4-4093-B572-888ECC563954}" srcOrd="1" destOrd="0" presId="urn:microsoft.com/office/officeart/2005/8/layout/vList4"/>
    <dgm:cxn modelId="{2D92FE40-DBF5-4E4D-B049-BE0CD4147DC5}" type="presParOf" srcId="{C6927193-DB25-4215-BCFA-81197736217A}" destId="{E98F52B9-F213-4557-9599-1851E4E8889C}" srcOrd="2" destOrd="0" presId="urn:microsoft.com/office/officeart/2005/8/layout/vList4"/>
    <dgm:cxn modelId="{4FC2DC83-7D84-4CF2-950F-E612ADB5A8C9}" type="presParOf" srcId="{92D84C28-EAA9-4838-A6FD-B16FA2349248}" destId="{0E12E5A4-F411-402D-933B-D3C3AD4C28E2}" srcOrd="1" destOrd="0" presId="urn:microsoft.com/office/officeart/2005/8/layout/vList4"/>
    <dgm:cxn modelId="{6129A400-7D82-4848-B106-3716C5E56C01}" type="presParOf" srcId="{92D84C28-EAA9-4838-A6FD-B16FA2349248}" destId="{B483B58B-3DBB-4224-B7B6-66F332AA119D}" srcOrd="2" destOrd="0" presId="urn:microsoft.com/office/officeart/2005/8/layout/vList4"/>
    <dgm:cxn modelId="{EDB7EBCE-1362-4421-A6B6-94BECF5DE596}" type="presParOf" srcId="{B483B58B-3DBB-4224-B7B6-66F332AA119D}" destId="{0A30744D-415F-4528-B7E6-2FB24DDBDA9C}" srcOrd="0" destOrd="0" presId="urn:microsoft.com/office/officeart/2005/8/layout/vList4"/>
    <dgm:cxn modelId="{3FB2014C-8BE5-4BC8-9116-E8582D6D354A}" type="presParOf" srcId="{B483B58B-3DBB-4224-B7B6-66F332AA119D}" destId="{4A8626F3-D8E2-47CB-A926-3A7A47545356}" srcOrd="1" destOrd="0" presId="urn:microsoft.com/office/officeart/2005/8/layout/vList4"/>
    <dgm:cxn modelId="{FA052D10-156B-4BD3-9903-C335397FD489}" type="presParOf" srcId="{B483B58B-3DBB-4224-B7B6-66F332AA119D}" destId="{9FBBA767-995E-4832-B41C-1BC404A5C8AF}" srcOrd="2" destOrd="0" presId="urn:microsoft.com/office/officeart/2005/8/layout/vList4"/>
    <dgm:cxn modelId="{DA20F231-76EA-422B-B19B-CBD550802C8D}" type="presParOf" srcId="{92D84C28-EAA9-4838-A6FD-B16FA2349248}" destId="{C72BC3B9-6C89-4575-90CD-AF2DB354126F}" srcOrd="3" destOrd="0" presId="urn:microsoft.com/office/officeart/2005/8/layout/vList4"/>
    <dgm:cxn modelId="{2FBA466B-CC24-471E-A857-7FA1311B603E}" type="presParOf" srcId="{92D84C28-EAA9-4838-A6FD-B16FA2349248}" destId="{AC8C2D4E-9F43-4980-82B6-BFFE8842CFE7}" srcOrd="4" destOrd="0" presId="urn:microsoft.com/office/officeart/2005/8/layout/vList4"/>
    <dgm:cxn modelId="{ED3182EB-80B4-48E2-98D8-E9AE3870F100}" type="presParOf" srcId="{AC8C2D4E-9F43-4980-82B6-BFFE8842CFE7}" destId="{DC94B5B4-0510-482A-A3DA-57D5249A8A3D}" srcOrd="0" destOrd="0" presId="urn:microsoft.com/office/officeart/2005/8/layout/vList4"/>
    <dgm:cxn modelId="{48F1FE30-04A6-4C65-894C-7A27D1A1A42C}" type="presParOf" srcId="{AC8C2D4E-9F43-4980-82B6-BFFE8842CFE7}" destId="{C5955EAE-5090-416F-A240-0374DA3A782F}" srcOrd="1" destOrd="0" presId="urn:microsoft.com/office/officeart/2005/8/layout/vList4"/>
    <dgm:cxn modelId="{2A52BA06-2CEA-4604-905E-9090D5209102}" type="presParOf" srcId="{AC8C2D4E-9F43-4980-82B6-BFFE8842CFE7}" destId="{BE0ACD96-8A39-485A-9A42-F92D31AAA2B2}" srcOrd="2" destOrd="0" presId="urn:microsoft.com/office/officeart/2005/8/layout/vList4"/>
  </dgm:cxnLst>
  <dgm:bg/>
  <dgm:whole/>
</dgm:dataModel>
</file>

<file path=ppt/diagrams/data4.xml><?xml version="1.0" encoding="utf-8"?>
<dgm:dataModel xmlns:dgm="http://schemas.openxmlformats.org/drawingml/2006/diagram" xmlns:a="http://schemas.openxmlformats.org/drawingml/2006/main">
  <dgm:ptLst>
    <dgm:pt modelId="{021BA2FB-4FE2-4D6C-A389-357DE1812B28}" type="doc">
      <dgm:prSet loTypeId="urn:microsoft.com/office/officeart/2005/8/layout/vList3" loCatId="list" qsTypeId="urn:microsoft.com/office/officeart/2005/8/quickstyle/simple3" qsCatId="simple" csTypeId="urn:microsoft.com/office/officeart/2005/8/colors/accent3_3" csCatId="accent3" phldr="1"/>
      <dgm:spPr/>
    </dgm:pt>
    <dgm:pt modelId="{30CC03E5-AD76-43F7-B251-5749A7E77B52}">
      <dgm:prSet phldrT="[Текст]"/>
      <dgm:spPr/>
      <dgm:t>
        <a:bodyPr/>
        <a:lstStyle/>
        <a:p>
          <a:r>
            <a:rPr lang="ru-RU" dirty="0" smtClean="0"/>
            <a:t>Тип I: Аргоновый лазер, используемый для препарирования и отбеливания зубов.</a:t>
          </a:r>
          <a:endParaRPr lang="ru-RU" dirty="0"/>
        </a:p>
      </dgm:t>
    </dgm:pt>
    <dgm:pt modelId="{AEADF41C-FC5E-44B7-9953-A91888B9E14B}" type="parTrans" cxnId="{E62CB085-086E-4685-ADE8-BD3FD924D915}">
      <dgm:prSet/>
      <dgm:spPr/>
      <dgm:t>
        <a:bodyPr/>
        <a:lstStyle/>
        <a:p>
          <a:endParaRPr lang="ru-RU"/>
        </a:p>
      </dgm:t>
    </dgm:pt>
    <dgm:pt modelId="{D1A870FA-39A3-4C38-899B-0E1B51637C89}" type="sibTrans" cxnId="{E62CB085-086E-4685-ADE8-BD3FD924D915}">
      <dgm:prSet/>
      <dgm:spPr/>
      <dgm:t>
        <a:bodyPr/>
        <a:lstStyle/>
        <a:p>
          <a:endParaRPr lang="ru-RU"/>
        </a:p>
      </dgm:t>
    </dgm:pt>
    <dgm:pt modelId="{13B7FA15-E9D0-4993-9820-39851B3C2A4E}">
      <dgm:prSet phldrT="[Текст]"/>
      <dgm:spPr/>
      <dgm:t>
        <a:bodyPr/>
        <a:lstStyle/>
        <a:p>
          <a:r>
            <a:rPr lang="ru-RU" dirty="0" smtClean="0"/>
            <a:t>Тип II: Аргоновый лазер, применяемый при операциях на мягких тканях.</a:t>
          </a:r>
          <a:endParaRPr lang="ru-RU" dirty="0"/>
        </a:p>
      </dgm:t>
    </dgm:pt>
    <dgm:pt modelId="{9EC3E7D3-348B-4293-B208-B69A18216F14}" type="parTrans" cxnId="{6AB74E4F-D698-4962-B2E3-979626224EB8}">
      <dgm:prSet/>
      <dgm:spPr/>
      <dgm:t>
        <a:bodyPr/>
        <a:lstStyle/>
        <a:p>
          <a:endParaRPr lang="ru-RU"/>
        </a:p>
      </dgm:t>
    </dgm:pt>
    <dgm:pt modelId="{48EBC242-792D-435A-B010-2BD495724889}" type="sibTrans" cxnId="{6AB74E4F-D698-4962-B2E3-979626224EB8}">
      <dgm:prSet/>
      <dgm:spPr/>
      <dgm:t>
        <a:bodyPr/>
        <a:lstStyle/>
        <a:p>
          <a:endParaRPr lang="ru-RU"/>
        </a:p>
      </dgm:t>
    </dgm:pt>
    <dgm:pt modelId="{BB6E8E55-B76B-4956-AF5E-EE1717205E56}">
      <dgm:prSet phldrT="[Текст]"/>
      <dgm:spPr/>
      <dgm:t>
        <a:bodyPr/>
        <a:lstStyle/>
        <a:p>
          <a:r>
            <a:rPr lang="ru-RU" dirty="0" smtClean="0"/>
            <a:t>Тип III: </a:t>
          </a:r>
          <a:r>
            <a:rPr lang="ru-RU" dirty="0" err="1" smtClean="0"/>
            <a:t>Nd</a:t>
          </a:r>
          <a:r>
            <a:rPr lang="ru-RU" dirty="0" smtClean="0"/>
            <a:t>: YAG, CO2, диодные лазеры, применяемые при операциях на мягких тканях.</a:t>
          </a:r>
          <a:endParaRPr lang="ru-RU" dirty="0"/>
        </a:p>
      </dgm:t>
    </dgm:pt>
    <dgm:pt modelId="{E481329E-BE9E-4332-8EAA-622A7824B1AD}" type="parTrans" cxnId="{9D6381CA-31E4-4E6F-A661-93B5BEAC838B}">
      <dgm:prSet/>
      <dgm:spPr/>
      <dgm:t>
        <a:bodyPr/>
        <a:lstStyle/>
        <a:p>
          <a:endParaRPr lang="ru-RU"/>
        </a:p>
      </dgm:t>
    </dgm:pt>
    <dgm:pt modelId="{B9D9A9C4-A70B-49A0-B4F2-83D29F296DA3}" type="sibTrans" cxnId="{9D6381CA-31E4-4E6F-A661-93B5BEAC838B}">
      <dgm:prSet/>
      <dgm:spPr/>
      <dgm:t>
        <a:bodyPr/>
        <a:lstStyle/>
        <a:p>
          <a:endParaRPr lang="ru-RU"/>
        </a:p>
      </dgm:t>
    </dgm:pt>
    <dgm:pt modelId="{81071785-09C1-4A1B-A87B-62FAF3824F26}">
      <dgm:prSet phldrT="[Текст]"/>
      <dgm:spPr/>
      <dgm:t>
        <a:bodyPr/>
        <a:lstStyle/>
        <a:p>
          <a:r>
            <a:rPr lang="ru-RU" dirty="0" smtClean="0"/>
            <a:t>Тип IV: </a:t>
          </a:r>
          <a:r>
            <a:rPr lang="ru-RU" dirty="0" err="1" smtClean="0"/>
            <a:t>Er</a:t>
          </a:r>
          <a:r>
            <a:rPr lang="ru-RU" dirty="0" smtClean="0"/>
            <a:t>: YAG-лазер, предназначенный для препарирования твердых тканей зуба.</a:t>
          </a:r>
          <a:endParaRPr lang="ru-RU" dirty="0"/>
        </a:p>
      </dgm:t>
    </dgm:pt>
    <dgm:pt modelId="{AE9B29F1-53E4-45C1-8550-5CAB38563627}" type="parTrans" cxnId="{B841DDE9-13E5-4C17-A9D4-320EE8FB5EB8}">
      <dgm:prSet/>
      <dgm:spPr/>
      <dgm:t>
        <a:bodyPr/>
        <a:lstStyle/>
        <a:p>
          <a:endParaRPr lang="ru-RU"/>
        </a:p>
      </dgm:t>
    </dgm:pt>
    <dgm:pt modelId="{312EFE9E-74D0-4EF9-B94D-4B4F54E60EB2}" type="sibTrans" cxnId="{B841DDE9-13E5-4C17-A9D4-320EE8FB5EB8}">
      <dgm:prSet/>
      <dgm:spPr/>
      <dgm:t>
        <a:bodyPr/>
        <a:lstStyle/>
        <a:p>
          <a:endParaRPr lang="ru-RU"/>
        </a:p>
      </dgm:t>
    </dgm:pt>
    <dgm:pt modelId="{BB73D38A-89CF-488D-AC0D-BFBA627B1E78}">
      <dgm:prSet phldrT="[Текст]"/>
      <dgm:spPr/>
      <dgm:t>
        <a:bodyPr/>
        <a:lstStyle/>
        <a:p>
          <a:r>
            <a:rPr lang="ru-RU" dirty="0" smtClean="0"/>
            <a:t>Тип V: </a:t>
          </a:r>
          <a:r>
            <a:rPr lang="ru-RU" dirty="0" err="1" smtClean="0"/>
            <a:t>Er</a:t>
          </a:r>
          <a:r>
            <a:rPr lang="ru-RU" dirty="0" smtClean="0"/>
            <a:t>, </a:t>
          </a:r>
          <a:r>
            <a:rPr lang="ru-RU" dirty="0" err="1" smtClean="0"/>
            <a:t>Cr</a:t>
          </a:r>
          <a:r>
            <a:rPr lang="ru-RU" dirty="0" smtClean="0"/>
            <a:t>: YSGG-лазеры, предназначенные для препарирования и отбеливания зубов, </a:t>
          </a:r>
          <a:r>
            <a:rPr lang="ru-RU" dirty="0" err="1" smtClean="0"/>
            <a:t>эндодонтических</a:t>
          </a:r>
          <a:r>
            <a:rPr lang="ru-RU" dirty="0" smtClean="0"/>
            <a:t> вмешательств, а также для хирургического воздействия на мягкие ткани. </a:t>
          </a:r>
          <a:endParaRPr lang="ru-RU" dirty="0"/>
        </a:p>
      </dgm:t>
    </dgm:pt>
    <dgm:pt modelId="{783A1673-987F-4CE4-8E33-7171FCD5993C}" type="parTrans" cxnId="{9C4EDC0D-C625-4BF1-8C11-5D1BB5AC3B6F}">
      <dgm:prSet/>
      <dgm:spPr/>
      <dgm:t>
        <a:bodyPr/>
        <a:lstStyle/>
        <a:p>
          <a:endParaRPr lang="ru-RU"/>
        </a:p>
      </dgm:t>
    </dgm:pt>
    <dgm:pt modelId="{27C47C99-2B16-49EE-AA4F-DF3976F31959}" type="sibTrans" cxnId="{9C4EDC0D-C625-4BF1-8C11-5D1BB5AC3B6F}">
      <dgm:prSet/>
      <dgm:spPr/>
      <dgm:t>
        <a:bodyPr/>
        <a:lstStyle/>
        <a:p>
          <a:endParaRPr lang="ru-RU"/>
        </a:p>
      </dgm:t>
    </dgm:pt>
    <dgm:pt modelId="{D3F7362C-19AD-4CA7-8CE4-AE9229FFE9E2}" type="pres">
      <dgm:prSet presAssocID="{021BA2FB-4FE2-4D6C-A389-357DE1812B28}" presName="linearFlow" presStyleCnt="0">
        <dgm:presLayoutVars>
          <dgm:dir/>
          <dgm:resizeHandles val="exact"/>
        </dgm:presLayoutVars>
      </dgm:prSet>
      <dgm:spPr/>
    </dgm:pt>
    <dgm:pt modelId="{3629B405-DE7B-42C0-910E-429DBBE8771F}" type="pres">
      <dgm:prSet presAssocID="{30CC03E5-AD76-43F7-B251-5749A7E77B52}" presName="composite" presStyleCnt="0"/>
      <dgm:spPr/>
    </dgm:pt>
    <dgm:pt modelId="{D7931BF1-07AB-4632-B4FF-6A57CEBA3306}" type="pres">
      <dgm:prSet presAssocID="{30CC03E5-AD76-43F7-B251-5749A7E77B52}" presName="imgShp" presStyleLbl="fgImgPlace1" presStyleIdx="0" presStyleCnt="5"/>
      <dgm:spPr/>
    </dgm:pt>
    <dgm:pt modelId="{9A123410-387B-4214-B87D-03AEDAB88B70}" type="pres">
      <dgm:prSet presAssocID="{30CC03E5-AD76-43F7-B251-5749A7E77B52}" presName="txShp" presStyleLbl="node1" presStyleIdx="0" presStyleCnt="5">
        <dgm:presLayoutVars>
          <dgm:bulletEnabled val="1"/>
        </dgm:presLayoutVars>
      </dgm:prSet>
      <dgm:spPr/>
      <dgm:t>
        <a:bodyPr/>
        <a:lstStyle/>
        <a:p>
          <a:endParaRPr lang="ru-RU"/>
        </a:p>
      </dgm:t>
    </dgm:pt>
    <dgm:pt modelId="{69246F28-4E6C-47FE-9C8A-20E86407570C}" type="pres">
      <dgm:prSet presAssocID="{D1A870FA-39A3-4C38-899B-0E1B51637C89}" presName="spacing" presStyleCnt="0"/>
      <dgm:spPr/>
    </dgm:pt>
    <dgm:pt modelId="{902FFB27-74F6-4285-A472-06728D8B9CD2}" type="pres">
      <dgm:prSet presAssocID="{13B7FA15-E9D0-4993-9820-39851B3C2A4E}" presName="composite" presStyleCnt="0"/>
      <dgm:spPr/>
    </dgm:pt>
    <dgm:pt modelId="{596F3488-CDD5-4C92-8211-5B6BFC14ABF3}" type="pres">
      <dgm:prSet presAssocID="{13B7FA15-E9D0-4993-9820-39851B3C2A4E}" presName="imgShp" presStyleLbl="fgImgPlace1" presStyleIdx="1" presStyleCnt="5"/>
      <dgm:spPr/>
    </dgm:pt>
    <dgm:pt modelId="{0EDD3CCB-9920-4BD4-AA34-760F4F3DE866}" type="pres">
      <dgm:prSet presAssocID="{13B7FA15-E9D0-4993-9820-39851B3C2A4E}" presName="txShp" presStyleLbl="node1" presStyleIdx="1" presStyleCnt="5">
        <dgm:presLayoutVars>
          <dgm:bulletEnabled val="1"/>
        </dgm:presLayoutVars>
      </dgm:prSet>
      <dgm:spPr/>
      <dgm:t>
        <a:bodyPr/>
        <a:lstStyle/>
        <a:p>
          <a:endParaRPr lang="ru-RU"/>
        </a:p>
      </dgm:t>
    </dgm:pt>
    <dgm:pt modelId="{F4EF91A0-3DC4-4EA2-99B2-86C09C188D6A}" type="pres">
      <dgm:prSet presAssocID="{48EBC242-792D-435A-B010-2BD495724889}" presName="spacing" presStyleCnt="0"/>
      <dgm:spPr/>
    </dgm:pt>
    <dgm:pt modelId="{A9F5390E-1B5A-48FF-8ADD-82AF69CB907D}" type="pres">
      <dgm:prSet presAssocID="{BB6E8E55-B76B-4956-AF5E-EE1717205E56}" presName="composite" presStyleCnt="0"/>
      <dgm:spPr/>
    </dgm:pt>
    <dgm:pt modelId="{89159924-03BC-4219-9397-D5C22E037E73}" type="pres">
      <dgm:prSet presAssocID="{BB6E8E55-B76B-4956-AF5E-EE1717205E56}" presName="imgShp" presStyleLbl="fgImgPlace1" presStyleIdx="2" presStyleCnt="5"/>
      <dgm:spPr/>
    </dgm:pt>
    <dgm:pt modelId="{0EED6A34-90B2-41B6-B277-B64327B184FA}" type="pres">
      <dgm:prSet presAssocID="{BB6E8E55-B76B-4956-AF5E-EE1717205E56}" presName="txShp" presStyleLbl="node1" presStyleIdx="2" presStyleCnt="5">
        <dgm:presLayoutVars>
          <dgm:bulletEnabled val="1"/>
        </dgm:presLayoutVars>
      </dgm:prSet>
      <dgm:spPr/>
      <dgm:t>
        <a:bodyPr/>
        <a:lstStyle/>
        <a:p>
          <a:endParaRPr lang="ru-RU"/>
        </a:p>
      </dgm:t>
    </dgm:pt>
    <dgm:pt modelId="{62F4F6E7-77D5-4C03-93D4-5F94DC400486}" type="pres">
      <dgm:prSet presAssocID="{B9D9A9C4-A70B-49A0-B4F2-83D29F296DA3}" presName="spacing" presStyleCnt="0"/>
      <dgm:spPr/>
    </dgm:pt>
    <dgm:pt modelId="{084DD1D9-2559-4584-A800-07C61DE6C6C7}" type="pres">
      <dgm:prSet presAssocID="{81071785-09C1-4A1B-A87B-62FAF3824F26}" presName="composite" presStyleCnt="0"/>
      <dgm:spPr/>
    </dgm:pt>
    <dgm:pt modelId="{0F86F6FD-7C91-4B2A-9E79-DC479711F216}" type="pres">
      <dgm:prSet presAssocID="{81071785-09C1-4A1B-A87B-62FAF3824F26}" presName="imgShp" presStyleLbl="fgImgPlace1" presStyleIdx="3" presStyleCnt="5"/>
      <dgm:spPr/>
    </dgm:pt>
    <dgm:pt modelId="{F504A15A-C355-4520-A18A-CD6DA5A19734}" type="pres">
      <dgm:prSet presAssocID="{81071785-09C1-4A1B-A87B-62FAF3824F26}" presName="txShp" presStyleLbl="node1" presStyleIdx="3" presStyleCnt="5">
        <dgm:presLayoutVars>
          <dgm:bulletEnabled val="1"/>
        </dgm:presLayoutVars>
      </dgm:prSet>
      <dgm:spPr/>
      <dgm:t>
        <a:bodyPr/>
        <a:lstStyle/>
        <a:p>
          <a:endParaRPr lang="ru-RU"/>
        </a:p>
      </dgm:t>
    </dgm:pt>
    <dgm:pt modelId="{8C7D9588-E4C9-4097-8259-2AEBF0D471C1}" type="pres">
      <dgm:prSet presAssocID="{312EFE9E-74D0-4EF9-B94D-4B4F54E60EB2}" presName="spacing" presStyleCnt="0"/>
      <dgm:spPr/>
    </dgm:pt>
    <dgm:pt modelId="{702F80B7-84F4-4425-AE32-C720EAFD94C8}" type="pres">
      <dgm:prSet presAssocID="{BB73D38A-89CF-488D-AC0D-BFBA627B1E78}" presName="composite" presStyleCnt="0"/>
      <dgm:spPr/>
    </dgm:pt>
    <dgm:pt modelId="{FC2203F4-67DA-402F-927E-92C8ECA8819F}" type="pres">
      <dgm:prSet presAssocID="{BB73D38A-89CF-488D-AC0D-BFBA627B1E78}" presName="imgShp" presStyleLbl="fgImgPlace1" presStyleIdx="4" presStyleCnt="5"/>
      <dgm:spPr/>
    </dgm:pt>
    <dgm:pt modelId="{4A665563-EE11-451E-B584-BA6B87ECA263}" type="pres">
      <dgm:prSet presAssocID="{BB73D38A-89CF-488D-AC0D-BFBA627B1E78}" presName="txShp" presStyleLbl="node1" presStyleIdx="4" presStyleCnt="5">
        <dgm:presLayoutVars>
          <dgm:bulletEnabled val="1"/>
        </dgm:presLayoutVars>
      </dgm:prSet>
      <dgm:spPr/>
      <dgm:t>
        <a:bodyPr/>
        <a:lstStyle/>
        <a:p>
          <a:endParaRPr lang="ru-RU"/>
        </a:p>
      </dgm:t>
    </dgm:pt>
  </dgm:ptLst>
  <dgm:cxnLst>
    <dgm:cxn modelId="{9C4EDC0D-C625-4BF1-8C11-5D1BB5AC3B6F}" srcId="{021BA2FB-4FE2-4D6C-A389-357DE1812B28}" destId="{BB73D38A-89CF-488D-AC0D-BFBA627B1E78}" srcOrd="4" destOrd="0" parTransId="{783A1673-987F-4CE4-8E33-7171FCD5993C}" sibTransId="{27C47C99-2B16-49EE-AA4F-DF3976F31959}"/>
    <dgm:cxn modelId="{9D6381CA-31E4-4E6F-A661-93B5BEAC838B}" srcId="{021BA2FB-4FE2-4D6C-A389-357DE1812B28}" destId="{BB6E8E55-B76B-4956-AF5E-EE1717205E56}" srcOrd="2" destOrd="0" parTransId="{E481329E-BE9E-4332-8EAA-622A7824B1AD}" sibTransId="{B9D9A9C4-A70B-49A0-B4F2-83D29F296DA3}"/>
    <dgm:cxn modelId="{49863830-0632-4C25-943B-8D022B12CF3E}" type="presOf" srcId="{81071785-09C1-4A1B-A87B-62FAF3824F26}" destId="{F504A15A-C355-4520-A18A-CD6DA5A19734}" srcOrd="0" destOrd="0" presId="urn:microsoft.com/office/officeart/2005/8/layout/vList3"/>
    <dgm:cxn modelId="{CB978909-DEF1-4C9A-98A7-035A299FA060}" type="presOf" srcId="{30CC03E5-AD76-43F7-B251-5749A7E77B52}" destId="{9A123410-387B-4214-B87D-03AEDAB88B70}" srcOrd="0" destOrd="0" presId="urn:microsoft.com/office/officeart/2005/8/layout/vList3"/>
    <dgm:cxn modelId="{981A37A6-CACD-4BFD-86EA-993C82C8656B}" type="presOf" srcId="{13B7FA15-E9D0-4993-9820-39851B3C2A4E}" destId="{0EDD3CCB-9920-4BD4-AA34-760F4F3DE866}" srcOrd="0" destOrd="0" presId="urn:microsoft.com/office/officeart/2005/8/layout/vList3"/>
    <dgm:cxn modelId="{18018CD7-0A2B-46A4-B606-D475995B2B4D}" type="presOf" srcId="{BB73D38A-89CF-488D-AC0D-BFBA627B1E78}" destId="{4A665563-EE11-451E-B584-BA6B87ECA263}" srcOrd="0" destOrd="0" presId="urn:microsoft.com/office/officeart/2005/8/layout/vList3"/>
    <dgm:cxn modelId="{E62CB085-086E-4685-ADE8-BD3FD924D915}" srcId="{021BA2FB-4FE2-4D6C-A389-357DE1812B28}" destId="{30CC03E5-AD76-43F7-B251-5749A7E77B52}" srcOrd="0" destOrd="0" parTransId="{AEADF41C-FC5E-44B7-9953-A91888B9E14B}" sibTransId="{D1A870FA-39A3-4C38-899B-0E1B51637C89}"/>
    <dgm:cxn modelId="{598C13EF-9BB8-463E-8109-A0AAD75C7882}" type="presOf" srcId="{021BA2FB-4FE2-4D6C-A389-357DE1812B28}" destId="{D3F7362C-19AD-4CA7-8CE4-AE9229FFE9E2}" srcOrd="0" destOrd="0" presId="urn:microsoft.com/office/officeart/2005/8/layout/vList3"/>
    <dgm:cxn modelId="{6AB74E4F-D698-4962-B2E3-979626224EB8}" srcId="{021BA2FB-4FE2-4D6C-A389-357DE1812B28}" destId="{13B7FA15-E9D0-4993-9820-39851B3C2A4E}" srcOrd="1" destOrd="0" parTransId="{9EC3E7D3-348B-4293-B208-B69A18216F14}" sibTransId="{48EBC242-792D-435A-B010-2BD495724889}"/>
    <dgm:cxn modelId="{96DC5DF3-54F7-4DD4-AA9E-B61540636033}" type="presOf" srcId="{BB6E8E55-B76B-4956-AF5E-EE1717205E56}" destId="{0EED6A34-90B2-41B6-B277-B64327B184FA}" srcOrd="0" destOrd="0" presId="urn:microsoft.com/office/officeart/2005/8/layout/vList3"/>
    <dgm:cxn modelId="{B841DDE9-13E5-4C17-A9D4-320EE8FB5EB8}" srcId="{021BA2FB-4FE2-4D6C-A389-357DE1812B28}" destId="{81071785-09C1-4A1B-A87B-62FAF3824F26}" srcOrd="3" destOrd="0" parTransId="{AE9B29F1-53E4-45C1-8550-5CAB38563627}" sibTransId="{312EFE9E-74D0-4EF9-B94D-4B4F54E60EB2}"/>
    <dgm:cxn modelId="{E16E414C-9F65-4336-BE30-797B8804FED3}" type="presParOf" srcId="{D3F7362C-19AD-4CA7-8CE4-AE9229FFE9E2}" destId="{3629B405-DE7B-42C0-910E-429DBBE8771F}" srcOrd="0" destOrd="0" presId="urn:microsoft.com/office/officeart/2005/8/layout/vList3"/>
    <dgm:cxn modelId="{EEF9B20F-D9BD-4023-A2E6-17AE07F2A5CD}" type="presParOf" srcId="{3629B405-DE7B-42C0-910E-429DBBE8771F}" destId="{D7931BF1-07AB-4632-B4FF-6A57CEBA3306}" srcOrd="0" destOrd="0" presId="urn:microsoft.com/office/officeart/2005/8/layout/vList3"/>
    <dgm:cxn modelId="{D306764A-1883-4DC1-B760-533E6ED2C593}" type="presParOf" srcId="{3629B405-DE7B-42C0-910E-429DBBE8771F}" destId="{9A123410-387B-4214-B87D-03AEDAB88B70}" srcOrd="1" destOrd="0" presId="urn:microsoft.com/office/officeart/2005/8/layout/vList3"/>
    <dgm:cxn modelId="{BA436120-922E-486A-B389-BE6B05748167}" type="presParOf" srcId="{D3F7362C-19AD-4CA7-8CE4-AE9229FFE9E2}" destId="{69246F28-4E6C-47FE-9C8A-20E86407570C}" srcOrd="1" destOrd="0" presId="urn:microsoft.com/office/officeart/2005/8/layout/vList3"/>
    <dgm:cxn modelId="{3A5E0AD4-CA88-432F-802C-10E74562B321}" type="presParOf" srcId="{D3F7362C-19AD-4CA7-8CE4-AE9229FFE9E2}" destId="{902FFB27-74F6-4285-A472-06728D8B9CD2}" srcOrd="2" destOrd="0" presId="urn:microsoft.com/office/officeart/2005/8/layout/vList3"/>
    <dgm:cxn modelId="{EBEFBE2C-587B-4699-9820-DB5AD4DDC0A1}" type="presParOf" srcId="{902FFB27-74F6-4285-A472-06728D8B9CD2}" destId="{596F3488-CDD5-4C92-8211-5B6BFC14ABF3}" srcOrd="0" destOrd="0" presId="urn:microsoft.com/office/officeart/2005/8/layout/vList3"/>
    <dgm:cxn modelId="{47BFCDCF-5F6D-482F-8B7E-66C23DBD1706}" type="presParOf" srcId="{902FFB27-74F6-4285-A472-06728D8B9CD2}" destId="{0EDD3CCB-9920-4BD4-AA34-760F4F3DE866}" srcOrd="1" destOrd="0" presId="urn:microsoft.com/office/officeart/2005/8/layout/vList3"/>
    <dgm:cxn modelId="{9AF4DB8A-9CE8-41C2-8497-DC1DAE191BCE}" type="presParOf" srcId="{D3F7362C-19AD-4CA7-8CE4-AE9229FFE9E2}" destId="{F4EF91A0-3DC4-4EA2-99B2-86C09C188D6A}" srcOrd="3" destOrd="0" presId="urn:microsoft.com/office/officeart/2005/8/layout/vList3"/>
    <dgm:cxn modelId="{8143F3DF-171D-43F4-AA3D-E4C3A374449A}" type="presParOf" srcId="{D3F7362C-19AD-4CA7-8CE4-AE9229FFE9E2}" destId="{A9F5390E-1B5A-48FF-8ADD-82AF69CB907D}" srcOrd="4" destOrd="0" presId="urn:microsoft.com/office/officeart/2005/8/layout/vList3"/>
    <dgm:cxn modelId="{1B58C459-AFA8-4B46-A339-ED59A1C5D45D}" type="presParOf" srcId="{A9F5390E-1B5A-48FF-8ADD-82AF69CB907D}" destId="{89159924-03BC-4219-9397-D5C22E037E73}" srcOrd="0" destOrd="0" presId="urn:microsoft.com/office/officeart/2005/8/layout/vList3"/>
    <dgm:cxn modelId="{806B834C-92F2-4281-85D1-A4FA9CECBE2C}" type="presParOf" srcId="{A9F5390E-1B5A-48FF-8ADD-82AF69CB907D}" destId="{0EED6A34-90B2-41B6-B277-B64327B184FA}" srcOrd="1" destOrd="0" presId="urn:microsoft.com/office/officeart/2005/8/layout/vList3"/>
    <dgm:cxn modelId="{28A8E989-954B-4E2A-9619-A82A0B44D652}" type="presParOf" srcId="{D3F7362C-19AD-4CA7-8CE4-AE9229FFE9E2}" destId="{62F4F6E7-77D5-4C03-93D4-5F94DC400486}" srcOrd="5" destOrd="0" presId="urn:microsoft.com/office/officeart/2005/8/layout/vList3"/>
    <dgm:cxn modelId="{F0CC1D94-4506-400D-AADE-90F2C44329D8}" type="presParOf" srcId="{D3F7362C-19AD-4CA7-8CE4-AE9229FFE9E2}" destId="{084DD1D9-2559-4584-A800-07C61DE6C6C7}" srcOrd="6" destOrd="0" presId="urn:microsoft.com/office/officeart/2005/8/layout/vList3"/>
    <dgm:cxn modelId="{BC197EAD-0F65-4350-80F4-5B3A1438E8A8}" type="presParOf" srcId="{084DD1D9-2559-4584-A800-07C61DE6C6C7}" destId="{0F86F6FD-7C91-4B2A-9E79-DC479711F216}" srcOrd="0" destOrd="0" presId="urn:microsoft.com/office/officeart/2005/8/layout/vList3"/>
    <dgm:cxn modelId="{A8EBE506-744D-47BD-B889-89CEDCEC3741}" type="presParOf" srcId="{084DD1D9-2559-4584-A800-07C61DE6C6C7}" destId="{F504A15A-C355-4520-A18A-CD6DA5A19734}" srcOrd="1" destOrd="0" presId="urn:microsoft.com/office/officeart/2005/8/layout/vList3"/>
    <dgm:cxn modelId="{88D6737D-AD04-4EC8-B91C-43649F8F7748}" type="presParOf" srcId="{D3F7362C-19AD-4CA7-8CE4-AE9229FFE9E2}" destId="{8C7D9588-E4C9-4097-8259-2AEBF0D471C1}" srcOrd="7" destOrd="0" presId="urn:microsoft.com/office/officeart/2005/8/layout/vList3"/>
    <dgm:cxn modelId="{F7A5E946-F5A9-4EA1-B107-8A29E69EC5CF}" type="presParOf" srcId="{D3F7362C-19AD-4CA7-8CE4-AE9229FFE9E2}" destId="{702F80B7-84F4-4425-AE32-C720EAFD94C8}" srcOrd="8" destOrd="0" presId="urn:microsoft.com/office/officeart/2005/8/layout/vList3"/>
    <dgm:cxn modelId="{7D4D9212-4C44-4B93-9949-66F6C9F31707}" type="presParOf" srcId="{702F80B7-84F4-4425-AE32-C720EAFD94C8}" destId="{FC2203F4-67DA-402F-927E-92C8ECA8819F}" srcOrd="0" destOrd="0" presId="urn:microsoft.com/office/officeart/2005/8/layout/vList3"/>
    <dgm:cxn modelId="{D184DAF6-F241-4F0A-AD9A-E2E34D786636}" type="presParOf" srcId="{702F80B7-84F4-4425-AE32-C720EAFD94C8}" destId="{4A665563-EE11-451E-B584-BA6B87ECA263}"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4863CBAB-6327-4BE0-A750-D19174B7C02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EB5B360F-0CD9-49D9-93D7-E8DD1920CFDE}">
      <dgm:prSet phldrT="[Текст]"/>
      <dgm:spPr/>
      <dgm:t>
        <a:bodyPr/>
        <a:lstStyle/>
        <a:p>
          <a:r>
            <a:rPr lang="ru-RU" dirty="0" smtClean="0"/>
            <a:t>Абсолютные</a:t>
          </a:r>
          <a:endParaRPr lang="ru-RU" dirty="0"/>
        </a:p>
      </dgm:t>
    </dgm:pt>
    <dgm:pt modelId="{9177CB05-3576-4B8C-B961-68E681AA5546}" type="parTrans" cxnId="{C87462BD-98EB-4D79-AF1B-A8120BEFD1BF}">
      <dgm:prSet/>
      <dgm:spPr/>
      <dgm:t>
        <a:bodyPr/>
        <a:lstStyle/>
        <a:p>
          <a:endParaRPr lang="ru-RU"/>
        </a:p>
      </dgm:t>
    </dgm:pt>
    <dgm:pt modelId="{40EC3523-BC50-470E-AA80-01606CDB8CE4}" type="sibTrans" cxnId="{C87462BD-98EB-4D79-AF1B-A8120BEFD1BF}">
      <dgm:prSet/>
      <dgm:spPr/>
      <dgm:t>
        <a:bodyPr/>
        <a:lstStyle/>
        <a:p>
          <a:endParaRPr lang="ru-RU"/>
        </a:p>
      </dgm:t>
    </dgm:pt>
    <dgm:pt modelId="{81E08BFB-A3E7-4C44-B360-28730729DF9E}">
      <dgm:prSet phldrT="[Текст]"/>
      <dgm:spPr/>
      <dgm:t>
        <a:bodyPr/>
        <a:lstStyle/>
        <a:p>
          <a:r>
            <a:rPr lang="ru-RU" dirty="0" smtClean="0"/>
            <a:t> заболевания крови, снижающие свертываемость, кровотечения.</a:t>
          </a:r>
          <a:endParaRPr lang="ru-RU" dirty="0"/>
        </a:p>
      </dgm:t>
    </dgm:pt>
    <dgm:pt modelId="{5E83997F-5503-4768-99C4-91DCA17D9970}" type="parTrans" cxnId="{0D64216B-7128-4BA1-A0BC-D44336F8D034}">
      <dgm:prSet/>
      <dgm:spPr/>
      <dgm:t>
        <a:bodyPr/>
        <a:lstStyle/>
        <a:p>
          <a:endParaRPr lang="ru-RU"/>
        </a:p>
      </dgm:t>
    </dgm:pt>
    <dgm:pt modelId="{D5FEF03C-03AB-4468-B44C-AD6BB028D15A}" type="sibTrans" cxnId="{0D64216B-7128-4BA1-A0BC-D44336F8D034}">
      <dgm:prSet/>
      <dgm:spPr/>
      <dgm:t>
        <a:bodyPr/>
        <a:lstStyle/>
        <a:p>
          <a:endParaRPr lang="ru-RU"/>
        </a:p>
      </dgm:t>
    </dgm:pt>
    <dgm:pt modelId="{B586AB8F-7FF2-4F94-88D3-E0774437CE48}">
      <dgm:prSet phldrT="[Текст]"/>
      <dgm:spPr/>
      <dgm:t>
        <a:bodyPr/>
        <a:lstStyle/>
        <a:p>
          <a:r>
            <a:rPr lang="ru-RU" dirty="0" smtClean="0"/>
            <a:t>Относительные</a:t>
          </a:r>
          <a:endParaRPr lang="ru-RU" dirty="0"/>
        </a:p>
      </dgm:t>
    </dgm:pt>
    <dgm:pt modelId="{ED9C6906-0B2B-41F9-8CE4-6D3211937237}" type="parTrans" cxnId="{50555F47-44DC-40BA-B255-A3D80BA6103E}">
      <dgm:prSet/>
      <dgm:spPr/>
      <dgm:t>
        <a:bodyPr/>
        <a:lstStyle/>
        <a:p>
          <a:endParaRPr lang="ru-RU"/>
        </a:p>
      </dgm:t>
    </dgm:pt>
    <dgm:pt modelId="{A71ED462-74C3-47E6-A6C8-FFE491348DE7}" type="sibTrans" cxnId="{50555F47-44DC-40BA-B255-A3D80BA6103E}">
      <dgm:prSet/>
      <dgm:spPr/>
      <dgm:t>
        <a:bodyPr/>
        <a:lstStyle/>
        <a:p>
          <a:endParaRPr lang="ru-RU"/>
        </a:p>
      </dgm:t>
    </dgm:pt>
    <dgm:pt modelId="{9210A58A-DFDF-4DCD-9950-B62323F324C9}">
      <dgm:prSet phldrT="[Текст]"/>
      <dgm:spPr/>
      <dgm:t>
        <a:bodyPr/>
        <a:lstStyle/>
        <a:p>
          <a:r>
            <a:rPr lang="ru-RU" dirty="0" err="1" smtClean="0"/>
            <a:t>сердечно-сосудистые</a:t>
          </a:r>
          <a:r>
            <a:rPr lang="ru-RU" dirty="0" smtClean="0"/>
            <a:t> заболевания в стадии </a:t>
          </a:r>
          <a:r>
            <a:rPr lang="ru-RU" dirty="0" err="1" smtClean="0"/>
            <a:t>суб</a:t>
          </a:r>
          <a:r>
            <a:rPr lang="ru-RU" dirty="0" smtClean="0"/>
            <a:t>- и декомпенсации, церебральный склероз с выраженным нарушением мозгового кровообращения, острые нарушения мозгового кровообращения, заболевания легких с выраженной дыхательной недостаточностью, печеночная и почечная недостаточность в стадии декомпенсации, все формы лейкоплакии, доброкачественные и злокачественные новообразования, активный туберкулез легких, сахарный диабет в стадии декомпенсации, заболевания крови, первая половина беременности, индивидуальная непереносимость</a:t>
          </a:r>
          <a:endParaRPr lang="ru-RU" dirty="0"/>
        </a:p>
      </dgm:t>
    </dgm:pt>
    <dgm:pt modelId="{FAEED0AD-790C-4CDB-8079-6F178C0240ED}" type="parTrans" cxnId="{9880AEF1-2C9C-4564-8BA5-2A6C539997AE}">
      <dgm:prSet/>
      <dgm:spPr/>
      <dgm:t>
        <a:bodyPr/>
        <a:lstStyle/>
        <a:p>
          <a:endParaRPr lang="ru-RU"/>
        </a:p>
      </dgm:t>
    </dgm:pt>
    <dgm:pt modelId="{1865F471-1F5D-4345-885F-5039451730A9}" type="sibTrans" cxnId="{9880AEF1-2C9C-4564-8BA5-2A6C539997AE}">
      <dgm:prSet/>
      <dgm:spPr/>
      <dgm:t>
        <a:bodyPr/>
        <a:lstStyle/>
        <a:p>
          <a:endParaRPr lang="ru-RU"/>
        </a:p>
      </dgm:t>
    </dgm:pt>
    <dgm:pt modelId="{35B66C25-C6AB-4917-92B0-7E91878B47D1}" type="pres">
      <dgm:prSet presAssocID="{4863CBAB-6327-4BE0-A750-D19174B7C027}" presName="Name0" presStyleCnt="0">
        <dgm:presLayoutVars>
          <dgm:dir/>
          <dgm:animLvl val="lvl"/>
          <dgm:resizeHandles val="exact"/>
        </dgm:presLayoutVars>
      </dgm:prSet>
      <dgm:spPr/>
      <dgm:t>
        <a:bodyPr/>
        <a:lstStyle/>
        <a:p>
          <a:endParaRPr lang="ru-RU"/>
        </a:p>
      </dgm:t>
    </dgm:pt>
    <dgm:pt modelId="{47DDAFFA-6655-4CE1-B2AF-56CE28FDC9E7}" type="pres">
      <dgm:prSet presAssocID="{EB5B360F-0CD9-49D9-93D7-E8DD1920CFDE}" presName="composite" presStyleCnt="0"/>
      <dgm:spPr/>
    </dgm:pt>
    <dgm:pt modelId="{5A750084-BE71-46CB-9767-61A835768EF5}" type="pres">
      <dgm:prSet presAssocID="{EB5B360F-0CD9-49D9-93D7-E8DD1920CFDE}" presName="parTx" presStyleLbl="alignNode1" presStyleIdx="0" presStyleCnt="2">
        <dgm:presLayoutVars>
          <dgm:chMax val="0"/>
          <dgm:chPref val="0"/>
          <dgm:bulletEnabled val="1"/>
        </dgm:presLayoutVars>
      </dgm:prSet>
      <dgm:spPr/>
      <dgm:t>
        <a:bodyPr/>
        <a:lstStyle/>
        <a:p>
          <a:endParaRPr lang="ru-RU"/>
        </a:p>
      </dgm:t>
    </dgm:pt>
    <dgm:pt modelId="{52648452-8720-4B9D-9736-868C7C17F1EA}" type="pres">
      <dgm:prSet presAssocID="{EB5B360F-0CD9-49D9-93D7-E8DD1920CFDE}" presName="desTx" presStyleLbl="alignAccFollowNode1" presStyleIdx="0" presStyleCnt="2">
        <dgm:presLayoutVars>
          <dgm:bulletEnabled val="1"/>
        </dgm:presLayoutVars>
      </dgm:prSet>
      <dgm:spPr/>
      <dgm:t>
        <a:bodyPr/>
        <a:lstStyle/>
        <a:p>
          <a:endParaRPr lang="ru-RU"/>
        </a:p>
      </dgm:t>
    </dgm:pt>
    <dgm:pt modelId="{43640C6B-A0AE-4368-B7D5-DA03205B4C6F}" type="pres">
      <dgm:prSet presAssocID="{40EC3523-BC50-470E-AA80-01606CDB8CE4}" presName="space" presStyleCnt="0"/>
      <dgm:spPr/>
    </dgm:pt>
    <dgm:pt modelId="{CFD46BA9-B0A4-40C1-93CF-AFBA9B715D39}" type="pres">
      <dgm:prSet presAssocID="{B586AB8F-7FF2-4F94-88D3-E0774437CE48}" presName="composite" presStyleCnt="0"/>
      <dgm:spPr/>
    </dgm:pt>
    <dgm:pt modelId="{A3D7E635-A101-4523-AFE6-D3FE109484DE}" type="pres">
      <dgm:prSet presAssocID="{B586AB8F-7FF2-4F94-88D3-E0774437CE48}" presName="parTx" presStyleLbl="alignNode1" presStyleIdx="1" presStyleCnt="2">
        <dgm:presLayoutVars>
          <dgm:chMax val="0"/>
          <dgm:chPref val="0"/>
          <dgm:bulletEnabled val="1"/>
        </dgm:presLayoutVars>
      </dgm:prSet>
      <dgm:spPr/>
      <dgm:t>
        <a:bodyPr/>
        <a:lstStyle/>
        <a:p>
          <a:endParaRPr lang="ru-RU"/>
        </a:p>
      </dgm:t>
    </dgm:pt>
    <dgm:pt modelId="{CC852EAD-721C-43E5-B1CC-48A8F38BA0C9}" type="pres">
      <dgm:prSet presAssocID="{B586AB8F-7FF2-4F94-88D3-E0774437CE48}" presName="desTx" presStyleLbl="alignAccFollowNode1" presStyleIdx="1" presStyleCnt="2">
        <dgm:presLayoutVars>
          <dgm:bulletEnabled val="1"/>
        </dgm:presLayoutVars>
      </dgm:prSet>
      <dgm:spPr/>
      <dgm:t>
        <a:bodyPr/>
        <a:lstStyle/>
        <a:p>
          <a:endParaRPr lang="ru-RU"/>
        </a:p>
      </dgm:t>
    </dgm:pt>
  </dgm:ptLst>
  <dgm:cxnLst>
    <dgm:cxn modelId="{C87462BD-98EB-4D79-AF1B-A8120BEFD1BF}" srcId="{4863CBAB-6327-4BE0-A750-D19174B7C027}" destId="{EB5B360F-0CD9-49D9-93D7-E8DD1920CFDE}" srcOrd="0" destOrd="0" parTransId="{9177CB05-3576-4B8C-B961-68E681AA5546}" sibTransId="{40EC3523-BC50-470E-AA80-01606CDB8CE4}"/>
    <dgm:cxn modelId="{531537EF-6496-44BF-B3B4-A5B850B25C9B}" type="presOf" srcId="{81E08BFB-A3E7-4C44-B360-28730729DF9E}" destId="{52648452-8720-4B9D-9736-868C7C17F1EA}" srcOrd="0" destOrd="0" presId="urn:microsoft.com/office/officeart/2005/8/layout/hList1"/>
    <dgm:cxn modelId="{B8D3C90A-6B55-4942-A796-E6C7BBDDB22C}" type="presOf" srcId="{B586AB8F-7FF2-4F94-88D3-E0774437CE48}" destId="{A3D7E635-A101-4523-AFE6-D3FE109484DE}" srcOrd="0" destOrd="0" presId="urn:microsoft.com/office/officeart/2005/8/layout/hList1"/>
    <dgm:cxn modelId="{0D64216B-7128-4BA1-A0BC-D44336F8D034}" srcId="{EB5B360F-0CD9-49D9-93D7-E8DD1920CFDE}" destId="{81E08BFB-A3E7-4C44-B360-28730729DF9E}" srcOrd="0" destOrd="0" parTransId="{5E83997F-5503-4768-99C4-91DCA17D9970}" sibTransId="{D5FEF03C-03AB-4468-B44C-AD6BB028D15A}"/>
    <dgm:cxn modelId="{50555F47-44DC-40BA-B255-A3D80BA6103E}" srcId="{4863CBAB-6327-4BE0-A750-D19174B7C027}" destId="{B586AB8F-7FF2-4F94-88D3-E0774437CE48}" srcOrd="1" destOrd="0" parTransId="{ED9C6906-0B2B-41F9-8CE4-6D3211937237}" sibTransId="{A71ED462-74C3-47E6-A6C8-FFE491348DE7}"/>
    <dgm:cxn modelId="{9880AEF1-2C9C-4564-8BA5-2A6C539997AE}" srcId="{B586AB8F-7FF2-4F94-88D3-E0774437CE48}" destId="{9210A58A-DFDF-4DCD-9950-B62323F324C9}" srcOrd="0" destOrd="0" parTransId="{FAEED0AD-790C-4CDB-8079-6F178C0240ED}" sibTransId="{1865F471-1F5D-4345-885F-5039451730A9}"/>
    <dgm:cxn modelId="{B2688BFC-E1C8-4C2E-9E8E-3246C255F99B}" type="presOf" srcId="{EB5B360F-0CD9-49D9-93D7-E8DD1920CFDE}" destId="{5A750084-BE71-46CB-9767-61A835768EF5}" srcOrd="0" destOrd="0" presId="urn:microsoft.com/office/officeart/2005/8/layout/hList1"/>
    <dgm:cxn modelId="{0B6CD416-F828-4C46-A30B-7D65EC24B7C4}" type="presOf" srcId="{4863CBAB-6327-4BE0-A750-D19174B7C027}" destId="{35B66C25-C6AB-4917-92B0-7E91878B47D1}" srcOrd="0" destOrd="0" presId="urn:microsoft.com/office/officeart/2005/8/layout/hList1"/>
    <dgm:cxn modelId="{D0A44AF9-2664-4A76-88F0-6262EB3CF321}" type="presOf" srcId="{9210A58A-DFDF-4DCD-9950-B62323F324C9}" destId="{CC852EAD-721C-43E5-B1CC-48A8F38BA0C9}" srcOrd="0" destOrd="0" presId="urn:microsoft.com/office/officeart/2005/8/layout/hList1"/>
    <dgm:cxn modelId="{A6CEB600-2AF7-4378-A2E4-EACB151A4F1F}" type="presParOf" srcId="{35B66C25-C6AB-4917-92B0-7E91878B47D1}" destId="{47DDAFFA-6655-4CE1-B2AF-56CE28FDC9E7}" srcOrd="0" destOrd="0" presId="urn:microsoft.com/office/officeart/2005/8/layout/hList1"/>
    <dgm:cxn modelId="{DD8E599A-EDEA-4B79-A42D-4D183BEEDA33}" type="presParOf" srcId="{47DDAFFA-6655-4CE1-B2AF-56CE28FDC9E7}" destId="{5A750084-BE71-46CB-9767-61A835768EF5}" srcOrd="0" destOrd="0" presId="urn:microsoft.com/office/officeart/2005/8/layout/hList1"/>
    <dgm:cxn modelId="{3D888BF4-D95A-45AA-A536-083B4C6FFB3D}" type="presParOf" srcId="{47DDAFFA-6655-4CE1-B2AF-56CE28FDC9E7}" destId="{52648452-8720-4B9D-9736-868C7C17F1EA}" srcOrd="1" destOrd="0" presId="urn:microsoft.com/office/officeart/2005/8/layout/hList1"/>
    <dgm:cxn modelId="{BEAC64B6-57BF-414D-AF04-86BFC2B41D9E}" type="presParOf" srcId="{35B66C25-C6AB-4917-92B0-7E91878B47D1}" destId="{43640C6B-A0AE-4368-B7D5-DA03205B4C6F}" srcOrd="1" destOrd="0" presId="urn:microsoft.com/office/officeart/2005/8/layout/hList1"/>
    <dgm:cxn modelId="{CB55B53E-BE49-43EC-8013-D71424791861}" type="presParOf" srcId="{35B66C25-C6AB-4917-92B0-7E91878B47D1}" destId="{CFD46BA9-B0A4-40C1-93CF-AFBA9B715D39}" srcOrd="2" destOrd="0" presId="urn:microsoft.com/office/officeart/2005/8/layout/hList1"/>
    <dgm:cxn modelId="{CB8AC6D6-5F03-4930-9F7D-673A995FCC69}" type="presParOf" srcId="{CFD46BA9-B0A4-40C1-93CF-AFBA9B715D39}" destId="{A3D7E635-A101-4523-AFE6-D3FE109484DE}" srcOrd="0" destOrd="0" presId="urn:microsoft.com/office/officeart/2005/8/layout/hList1"/>
    <dgm:cxn modelId="{89FABCBF-23E9-4A9A-ACCC-6C757D029EF7}" type="presParOf" srcId="{CFD46BA9-B0A4-40C1-93CF-AFBA9B715D39}" destId="{CC852EAD-721C-43E5-B1CC-48A8F38BA0C9}" srcOrd="1" destOrd="0" presId="urn:microsoft.com/office/officeart/2005/8/layout/hList1"/>
  </dgm:cxnLst>
  <dgm:bg/>
  <dgm:whole/>
</dgm:dataModel>
</file>

<file path=ppt/diagrams/data6.xml><?xml version="1.0" encoding="utf-8"?>
<dgm:dataModel xmlns:dgm="http://schemas.openxmlformats.org/drawingml/2006/diagram" xmlns:a="http://schemas.openxmlformats.org/drawingml/2006/main">
  <dgm:ptLst>
    <dgm:pt modelId="{387BD579-CBDC-4475-83A8-9B46DEF089FC}" type="doc">
      <dgm:prSet loTypeId="urn:microsoft.com/office/officeart/2005/8/layout/process4" loCatId="list" qsTypeId="urn:microsoft.com/office/officeart/2005/8/quickstyle/3d3" qsCatId="3D" csTypeId="urn:microsoft.com/office/officeart/2005/8/colors/accent1_3" csCatId="accent1" phldr="1"/>
      <dgm:spPr/>
      <dgm:t>
        <a:bodyPr/>
        <a:lstStyle/>
        <a:p>
          <a:endParaRPr lang="ru-RU"/>
        </a:p>
      </dgm:t>
    </dgm:pt>
    <dgm:pt modelId="{3E9CA05C-1AE9-431D-A7A2-F69BB51EF432}">
      <dgm:prSet phldrT="[Текст]" custT="1"/>
      <dgm:spPr/>
      <dgm:t>
        <a:bodyPr/>
        <a:lstStyle/>
        <a:p>
          <a:r>
            <a:rPr lang="ru-RU" sz="1800" dirty="0" smtClean="0"/>
            <a:t>Избирательное воздействие на </a:t>
          </a:r>
          <a:r>
            <a:rPr lang="ru-RU" sz="1800" dirty="0" err="1" smtClean="0"/>
            <a:t>кариозно</a:t>
          </a:r>
          <a:r>
            <a:rPr lang="ru-RU" sz="1800" dirty="0" smtClean="0"/>
            <a:t> измененный дентин;</a:t>
          </a:r>
          <a:endParaRPr lang="ru-RU" sz="1800" dirty="0"/>
        </a:p>
      </dgm:t>
    </dgm:pt>
    <dgm:pt modelId="{B7D085B1-3605-491C-8D0B-74E227AA11AD}" type="parTrans" cxnId="{A32E1198-07C2-4D02-A899-037E3CA7CAD1}">
      <dgm:prSet/>
      <dgm:spPr/>
      <dgm:t>
        <a:bodyPr/>
        <a:lstStyle/>
        <a:p>
          <a:endParaRPr lang="ru-RU"/>
        </a:p>
      </dgm:t>
    </dgm:pt>
    <dgm:pt modelId="{33EEF72B-5AC5-4AEF-9012-63185F8EFA82}" type="sibTrans" cxnId="{A32E1198-07C2-4D02-A899-037E3CA7CAD1}">
      <dgm:prSet/>
      <dgm:spPr/>
      <dgm:t>
        <a:bodyPr/>
        <a:lstStyle/>
        <a:p>
          <a:endParaRPr lang="ru-RU"/>
        </a:p>
      </dgm:t>
    </dgm:pt>
    <dgm:pt modelId="{D79E1E66-ACAF-46AD-AE40-2C54D20D2069}">
      <dgm:prSet phldrT="[Текст]" custT="1"/>
      <dgm:spPr/>
      <dgm:t>
        <a:bodyPr/>
        <a:lstStyle/>
        <a:p>
          <a:r>
            <a:rPr lang="ru-RU" sz="1800" dirty="0" smtClean="0"/>
            <a:t> Высокая скорость обработки тканей;</a:t>
          </a:r>
          <a:endParaRPr lang="ru-RU" sz="1800" dirty="0"/>
        </a:p>
      </dgm:t>
    </dgm:pt>
    <dgm:pt modelId="{60D6535F-80CF-4117-AA33-392677808E49}" type="parTrans" cxnId="{EBEFD4BF-BAFB-4AEE-A9B4-461E26E3C3FB}">
      <dgm:prSet/>
      <dgm:spPr/>
      <dgm:t>
        <a:bodyPr/>
        <a:lstStyle/>
        <a:p>
          <a:endParaRPr lang="ru-RU"/>
        </a:p>
      </dgm:t>
    </dgm:pt>
    <dgm:pt modelId="{F89D7F14-5EF5-4D44-A837-AF29ECEE0F6B}" type="sibTrans" cxnId="{EBEFD4BF-BAFB-4AEE-A9B4-461E26E3C3FB}">
      <dgm:prSet/>
      <dgm:spPr/>
      <dgm:t>
        <a:bodyPr/>
        <a:lstStyle/>
        <a:p>
          <a:endParaRPr lang="ru-RU"/>
        </a:p>
      </dgm:t>
    </dgm:pt>
    <dgm:pt modelId="{837CEF3A-02C2-42BC-BFEE-B314AF6E71B5}">
      <dgm:prSet phldrT="[Текст]" custT="1"/>
      <dgm:spPr/>
      <dgm:t>
        <a:bodyPr/>
        <a:lstStyle/>
        <a:p>
          <a:r>
            <a:rPr lang="ru-RU" sz="1800" dirty="0" smtClean="0"/>
            <a:t> Отсутствие побочных тепловых эффектов;</a:t>
          </a:r>
          <a:endParaRPr lang="ru-RU" sz="1800" dirty="0"/>
        </a:p>
      </dgm:t>
    </dgm:pt>
    <dgm:pt modelId="{34AD0C4F-9C25-41D3-BEB3-E891B57E59BC}" type="parTrans" cxnId="{DA6BC69D-72A9-455E-825D-27A1B2F665D5}">
      <dgm:prSet/>
      <dgm:spPr/>
      <dgm:t>
        <a:bodyPr/>
        <a:lstStyle/>
        <a:p>
          <a:endParaRPr lang="ru-RU"/>
        </a:p>
      </dgm:t>
    </dgm:pt>
    <dgm:pt modelId="{6B5599C0-8B1C-4F2D-AF82-D5CCF208B2BD}" type="sibTrans" cxnId="{DA6BC69D-72A9-455E-825D-27A1B2F665D5}">
      <dgm:prSet/>
      <dgm:spPr/>
      <dgm:t>
        <a:bodyPr/>
        <a:lstStyle/>
        <a:p>
          <a:endParaRPr lang="ru-RU"/>
        </a:p>
      </dgm:t>
    </dgm:pt>
    <dgm:pt modelId="{B3CCE214-0385-45CB-B8F7-6A7127A0D53C}">
      <dgm:prSet phldrT="[Текст]" custT="1"/>
      <dgm:spPr/>
      <dgm:t>
        <a:bodyPr/>
        <a:lstStyle/>
        <a:p>
          <a:r>
            <a:rPr lang="ru-RU" sz="1800" dirty="0" smtClean="0"/>
            <a:t> Стерильность полости после обработки;</a:t>
          </a:r>
          <a:endParaRPr lang="ru-RU" sz="1800" dirty="0"/>
        </a:p>
      </dgm:t>
    </dgm:pt>
    <dgm:pt modelId="{4A3209F0-C0DB-4099-A723-84463F4080A1}" type="parTrans" cxnId="{7E87B3EA-013B-470F-8B4D-9E044A053038}">
      <dgm:prSet/>
      <dgm:spPr/>
      <dgm:t>
        <a:bodyPr/>
        <a:lstStyle/>
        <a:p>
          <a:endParaRPr lang="ru-RU"/>
        </a:p>
      </dgm:t>
    </dgm:pt>
    <dgm:pt modelId="{C1F4150A-AE7E-464C-BC50-AC0CB2C40036}" type="sibTrans" cxnId="{7E87B3EA-013B-470F-8B4D-9E044A053038}">
      <dgm:prSet/>
      <dgm:spPr/>
      <dgm:t>
        <a:bodyPr/>
        <a:lstStyle/>
        <a:p>
          <a:endParaRPr lang="ru-RU"/>
        </a:p>
      </dgm:t>
    </dgm:pt>
    <dgm:pt modelId="{995A7015-93B1-478A-8BE5-8CB75BA4F187}">
      <dgm:prSet phldrT="[Текст]" custT="1"/>
      <dgm:spPr/>
      <dgm:t>
        <a:bodyPr/>
        <a:lstStyle/>
        <a:p>
          <a:r>
            <a:rPr lang="ru-RU" sz="1800" dirty="0" smtClean="0"/>
            <a:t> Улучшение адгезии пломбировочных материалов ввиду отсутствия смазанного слоя;</a:t>
          </a:r>
          <a:endParaRPr lang="ru-RU" sz="1800" dirty="0"/>
        </a:p>
      </dgm:t>
    </dgm:pt>
    <dgm:pt modelId="{98AA49F8-2567-463B-B2F1-1126B7B50B02}" type="parTrans" cxnId="{D3BF8179-A458-4C83-8E86-FDE33ACDC80A}">
      <dgm:prSet/>
      <dgm:spPr/>
      <dgm:t>
        <a:bodyPr/>
        <a:lstStyle/>
        <a:p>
          <a:endParaRPr lang="ru-RU"/>
        </a:p>
      </dgm:t>
    </dgm:pt>
    <dgm:pt modelId="{73103600-6A2E-442B-8014-3A9A1B9EF237}" type="sibTrans" cxnId="{D3BF8179-A458-4C83-8E86-FDE33ACDC80A}">
      <dgm:prSet/>
      <dgm:spPr/>
      <dgm:t>
        <a:bodyPr/>
        <a:lstStyle/>
        <a:p>
          <a:endParaRPr lang="ru-RU"/>
        </a:p>
      </dgm:t>
    </dgm:pt>
    <dgm:pt modelId="{2F443875-246E-4312-BB05-167E141471B3}">
      <dgm:prSet phldrT="[Текст]" custT="1"/>
      <dgm:spPr/>
      <dgm:t>
        <a:bodyPr/>
        <a:lstStyle/>
        <a:p>
          <a:r>
            <a:rPr lang="ru-RU" sz="1800" dirty="0" smtClean="0"/>
            <a:t>Психологический комфорт пациента и возможность лечения без анестезии.</a:t>
          </a:r>
          <a:endParaRPr lang="ru-RU" sz="1800" dirty="0"/>
        </a:p>
      </dgm:t>
    </dgm:pt>
    <dgm:pt modelId="{536CA741-2605-4DEC-84A5-BA0814C9B5D9}" type="parTrans" cxnId="{FC509470-5B08-4256-BC07-ADC7498DD548}">
      <dgm:prSet/>
      <dgm:spPr/>
      <dgm:t>
        <a:bodyPr/>
        <a:lstStyle/>
        <a:p>
          <a:endParaRPr lang="ru-RU"/>
        </a:p>
      </dgm:t>
    </dgm:pt>
    <dgm:pt modelId="{F9B08931-5279-486B-A5EF-520436BC162A}" type="sibTrans" cxnId="{FC509470-5B08-4256-BC07-ADC7498DD548}">
      <dgm:prSet/>
      <dgm:spPr/>
      <dgm:t>
        <a:bodyPr/>
        <a:lstStyle/>
        <a:p>
          <a:endParaRPr lang="ru-RU"/>
        </a:p>
      </dgm:t>
    </dgm:pt>
    <dgm:pt modelId="{AE8FDEE5-F363-41B9-8E11-E9CB20D69528}" type="pres">
      <dgm:prSet presAssocID="{387BD579-CBDC-4475-83A8-9B46DEF089FC}" presName="Name0" presStyleCnt="0">
        <dgm:presLayoutVars>
          <dgm:dir/>
          <dgm:animLvl val="lvl"/>
          <dgm:resizeHandles val="exact"/>
        </dgm:presLayoutVars>
      </dgm:prSet>
      <dgm:spPr/>
      <dgm:t>
        <a:bodyPr/>
        <a:lstStyle/>
        <a:p>
          <a:endParaRPr lang="ru-RU"/>
        </a:p>
      </dgm:t>
    </dgm:pt>
    <dgm:pt modelId="{C6E49531-F431-4FED-BFCB-6E4A16ED5C4B}" type="pres">
      <dgm:prSet presAssocID="{2F443875-246E-4312-BB05-167E141471B3}" presName="boxAndChildren" presStyleCnt="0"/>
      <dgm:spPr/>
    </dgm:pt>
    <dgm:pt modelId="{46D9BE81-DFF5-4A4E-87FC-B557BC00CAE7}" type="pres">
      <dgm:prSet presAssocID="{2F443875-246E-4312-BB05-167E141471B3}" presName="parentTextBox" presStyleLbl="node1" presStyleIdx="0" presStyleCnt="6"/>
      <dgm:spPr/>
      <dgm:t>
        <a:bodyPr/>
        <a:lstStyle/>
        <a:p>
          <a:endParaRPr lang="ru-RU"/>
        </a:p>
      </dgm:t>
    </dgm:pt>
    <dgm:pt modelId="{6E05EF03-8E93-422D-BE96-CE66782A23B6}" type="pres">
      <dgm:prSet presAssocID="{73103600-6A2E-442B-8014-3A9A1B9EF237}" presName="sp" presStyleCnt="0"/>
      <dgm:spPr/>
    </dgm:pt>
    <dgm:pt modelId="{66658021-D604-44F0-8B44-07F389966C92}" type="pres">
      <dgm:prSet presAssocID="{995A7015-93B1-478A-8BE5-8CB75BA4F187}" presName="arrowAndChildren" presStyleCnt="0"/>
      <dgm:spPr/>
    </dgm:pt>
    <dgm:pt modelId="{03448BDB-8374-4E5B-AD04-3778AFB1AF19}" type="pres">
      <dgm:prSet presAssocID="{995A7015-93B1-478A-8BE5-8CB75BA4F187}" presName="parentTextArrow" presStyleLbl="node1" presStyleIdx="1" presStyleCnt="6"/>
      <dgm:spPr/>
      <dgm:t>
        <a:bodyPr/>
        <a:lstStyle/>
        <a:p>
          <a:endParaRPr lang="ru-RU"/>
        </a:p>
      </dgm:t>
    </dgm:pt>
    <dgm:pt modelId="{4F436F98-576B-40C1-B916-966C5F23152D}" type="pres">
      <dgm:prSet presAssocID="{C1F4150A-AE7E-464C-BC50-AC0CB2C40036}" presName="sp" presStyleCnt="0"/>
      <dgm:spPr/>
    </dgm:pt>
    <dgm:pt modelId="{336BAC24-3CE6-45FC-8FA5-3847D8E6C32B}" type="pres">
      <dgm:prSet presAssocID="{B3CCE214-0385-45CB-B8F7-6A7127A0D53C}" presName="arrowAndChildren" presStyleCnt="0"/>
      <dgm:spPr/>
    </dgm:pt>
    <dgm:pt modelId="{18694BB9-3689-446D-93A5-CEC34FF10EE5}" type="pres">
      <dgm:prSet presAssocID="{B3CCE214-0385-45CB-B8F7-6A7127A0D53C}" presName="parentTextArrow" presStyleLbl="node1" presStyleIdx="2" presStyleCnt="6"/>
      <dgm:spPr/>
      <dgm:t>
        <a:bodyPr/>
        <a:lstStyle/>
        <a:p>
          <a:endParaRPr lang="ru-RU"/>
        </a:p>
      </dgm:t>
    </dgm:pt>
    <dgm:pt modelId="{3288224C-41ED-422D-9E03-60CF7390489A}" type="pres">
      <dgm:prSet presAssocID="{6B5599C0-8B1C-4F2D-AF82-D5CCF208B2BD}" presName="sp" presStyleCnt="0"/>
      <dgm:spPr/>
    </dgm:pt>
    <dgm:pt modelId="{EB0D6DC5-7E04-4A9B-A90A-24D7A7C11461}" type="pres">
      <dgm:prSet presAssocID="{837CEF3A-02C2-42BC-BFEE-B314AF6E71B5}" presName="arrowAndChildren" presStyleCnt="0"/>
      <dgm:spPr/>
    </dgm:pt>
    <dgm:pt modelId="{71CF5E44-4028-4642-ACE5-56CACB9E7373}" type="pres">
      <dgm:prSet presAssocID="{837CEF3A-02C2-42BC-BFEE-B314AF6E71B5}" presName="parentTextArrow" presStyleLbl="node1" presStyleIdx="3" presStyleCnt="6"/>
      <dgm:spPr/>
      <dgm:t>
        <a:bodyPr/>
        <a:lstStyle/>
        <a:p>
          <a:endParaRPr lang="ru-RU"/>
        </a:p>
      </dgm:t>
    </dgm:pt>
    <dgm:pt modelId="{D7384E4C-A63C-471F-A220-58423DBE1EE0}" type="pres">
      <dgm:prSet presAssocID="{F89D7F14-5EF5-4D44-A837-AF29ECEE0F6B}" presName="sp" presStyleCnt="0"/>
      <dgm:spPr/>
    </dgm:pt>
    <dgm:pt modelId="{F233A8E3-2C8D-4317-8CF4-8ADF74582CBD}" type="pres">
      <dgm:prSet presAssocID="{D79E1E66-ACAF-46AD-AE40-2C54D20D2069}" presName="arrowAndChildren" presStyleCnt="0"/>
      <dgm:spPr/>
    </dgm:pt>
    <dgm:pt modelId="{8B6AC408-6AEC-4A2C-9F34-DBAFD3B09F32}" type="pres">
      <dgm:prSet presAssocID="{D79E1E66-ACAF-46AD-AE40-2C54D20D2069}" presName="parentTextArrow" presStyleLbl="node1" presStyleIdx="4" presStyleCnt="6"/>
      <dgm:spPr/>
      <dgm:t>
        <a:bodyPr/>
        <a:lstStyle/>
        <a:p>
          <a:endParaRPr lang="ru-RU"/>
        </a:p>
      </dgm:t>
    </dgm:pt>
    <dgm:pt modelId="{4383FF00-E6B9-4A19-BB63-74241D560421}" type="pres">
      <dgm:prSet presAssocID="{33EEF72B-5AC5-4AEF-9012-63185F8EFA82}" presName="sp" presStyleCnt="0"/>
      <dgm:spPr/>
    </dgm:pt>
    <dgm:pt modelId="{5B1A62E8-05DE-4C7E-A487-00433950BDD4}" type="pres">
      <dgm:prSet presAssocID="{3E9CA05C-1AE9-431D-A7A2-F69BB51EF432}" presName="arrowAndChildren" presStyleCnt="0"/>
      <dgm:spPr/>
    </dgm:pt>
    <dgm:pt modelId="{F9895606-DCF4-4B35-81D7-C2DEA3BA9CDD}" type="pres">
      <dgm:prSet presAssocID="{3E9CA05C-1AE9-431D-A7A2-F69BB51EF432}" presName="parentTextArrow" presStyleLbl="node1" presStyleIdx="5" presStyleCnt="6"/>
      <dgm:spPr/>
      <dgm:t>
        <a:bodyPr/>
        <a:lstStyle/>
        <a:p>
          <a:endParaRPr lang="ru-RU"/>
        </a:p>
      </dgm:t>
    </dgm:pt>
  </dgm:ptLst>
  <dgm:cxnLst>
    <dgm:cxn modelId="{EBEFD4BF-BAFB-4AEE-A9B4-461E26E3C3FB}" srcId="{387BD579-CBDC-4475-83A8-9B46DEF089FC}" destId="{D79E1E66-ACAF-46AD-AE40-2C54D20D2069}" srcOrd="1" destOrd="0" parTransId="{60D6535F-80CF-4117-AA33-392677808E49}" sibTransId="{F89D7F14-5EF5-4D44-A837-AF29ECEE0F6B}"/>
    <dgm:cxn modelId="{B79166FC-CFA7-4C59-8977-F574ED3DFC74}" type="presOf" srcId="{387BD579-CBDC-4475-83A8-9B46DEF089FC}" destId="{AE8FDEE5-F363-41B9-8E11-E9CB20D69528}" srcOrd="0" destOrd="0" presId="urn:microsoft.com/office/officeart/2005/8/layout/process4"/>
    <dgm:cxn modelId="{59C21224-513A-42A6-83DB-4A7122CC3F9F}" type="presOf" srcId="{D79E1E66-ACAF-46AD-AE40-2C54D20D2069}" destId="{8B6AC408-6AEC-4A2C-9F34-DBAFD3B09F32}" srcOrd="0" destOrd="0" presId="urn:microsoft.com/office/officeart/2005/8/layout/process4"/>
    <dgm:cxn modelId="{DA6BC69D-72A9-455E-825D-27A1B2F665D5}" srcId="{387BD579-CBDC-4475-83A8-9B46DEF089FC}" destId="{837CEF3A-02C2-42BC-BFEE-B314AF6E71B5}" srcOrd="2" destOrd="0" parTransId="{34AD0C4F-9C25-41D3-BEB3-E891B57E59BC}" sibTransId="{6B5599C0-8B1C-4F2D-AF82-D5CCF208B2BD}"/>
    <dgm:cxn modelId="{FC509470-5B08-4256-BC07-ADC7498DD548}" srcId="{387BD579-CBDC-4475-83A8-9B46DEF089FC}" destId="{2F443875-246E-4312-BB05-167E141471B3}" srcOrd="5" destOrd="0" parTransId="{536CA741-2605-4DEC-84A5-BA0814C9B5D9}" sibTransId="{F9B08931-5279-486B-A5EF-520436BC162A}"/>
    <dgm:cxn modelId="{E944C23C-AAE2-4C78-9150-D4768C85F56F}" type="presOf" srcId="{3E9CA05C-1AE9-431D-A7A2-F69BB51EF432}" destId="{F9895606-DCF4-4B35-81D7-C2DEA3BA9CDD}" srcOrd="0" destOrd="0" presId="urn:microsoft.com/office/officeart/2005/8/layout/process4"/>
    <dgm:cxn modelId="{D3BF8179-A458-4C83-8E86-FDE33ACDC80A}" srcId="{387BD579-CBDC-4475-83A8-9B46DEF089FC}" destId="{995A7015-93B1-478A-8BE5-8CB75BA4F187}" srcOrd="4" destOrd="0" parTransId="{98AA49F8-2567-463B-B2F1-1126B7B50B02}" sibTransId="{73103600-6A2E-442B-8014-3A9A1B9EF237}"/>
    <dgm:cxn modelId="{A32E1198-07C2-4D02-A899-037E3CA7CAD1}" srcId="{387BD579-CBDC-4475-83A8-9B46DEF089FC}" destId="{3E9CA05C-1AE9-431D-A7A2-F69BB51EF432}" srcOrd="0" destOrd="0" parTransId="{B7D085B1-3605-491C-8D0B-74E227AA11AD}" sibTransId="{33EEF72B-5AC5-4AEF-9012-63185F8EFA82}"/>
    <dgm:cxn modelId="{106FDE19-D22E-48E5-AF3C-92E68932506B}" type="presOf" srcId="{995A7015-93B1-478A-8BE5-8CB75BA4F187}" destId="{03448BDB-8374-4E5B-AD04-3778AFB1AF19}" srcOrd="0" destOrd="0" presId="urn:microsoft.com/office/officeart/2005/8/layout/process4"/>
    <dgm:cxn modelId="{7E87B3EA-013B-470F-8B4D-9E044A053038}" srcId="{387BD579-CBDC-4475-83A8-9B46DEF089FC}" destId="{B3CCE214-0385-45CB-B8F7-6A7127A0D53C}" srcOrd="3" destOrd="0" parTransId="{4A3209F0-C0DB-4099-A723-84463F4080A1}" sibTransId="{C1F4150A-AE7E-464C-BC50-AC0CB2C40036}"/>
    <dgm:cxn modelId="{87CC18C2-6A4A-45F7-A0B9-DB392205C5CF}" type="presOf" srcId="{2F443875-246E-4312-BB05-167E141471B3}" destId="{46D9BE81-DFF5-4A4E-87FC-B557BC00CAE7}" srcOrd="0" destOrd="0" presId="urn:microsoft.com/office/officeart/2005/8/layout/process4"/>
    <dgm:cxn modelId="{1F3FB33E-D8C4-472A-BAA8-BED95232106C}" type="presOf" srcId="{837CEF3A-02C2-42BC-BFEE-B314AF6E71B5}" destId="{71CF5E44-4028-4642-ACE5-56CACB9E7373}" srcOrd="0" destOrd="0" presId="urn:microsoft.com/office/officeart/2005/8/layout/process4"/>
    <dgm:cxn modelId="{CB4D31A4-1D36-40B3-8D25-A656ECFA8C1B}" type="presOf" srcId="{B3CCE214-0385-45CB-B8F7-6A7127A0D53C}" destId="{18694BB9-3689-446D-93A5-CEC34FF10EE5}" srcOrd="0" destOrd="0" presId="urn:microsoft.com/office/officeart/2005/8/layout/process4"/>
    <dgm:cxn modelId="{022F4222-C843-47D9-BE05-BB8441E24675}" type="presParOf" srcId="{AE8FDEE5-F363-41B9-8E11-E9CB20D69528}" destId="{C6E49531-F431-4FED-BFCB-6E4A16ED5C4B}" srcOrd="0" destOrd="0" presId="urn:microsoft.com/office/officeart/2005/8/layout/process4"/>
    <dgm:cxn modelId="{913FB05E-4D21-4FDB-A49F-D0455405E0F0}" type="presParOf" srcId="{C6E49531-F431-4FED-BFCB-6E4A16ED5C4B}" destId="{46D9BE81-DFF5-4A4E-87FC-B557BC00CAE7}" srcOrd="0" destOrd="0" presId="urn:microsoft.com/office/officeart/2005/8/layout/process4"/>
    <dgm:cxn modelId="{FBE0C022-F131-42A7-8163-42E004B7862F}" type="presParOf" srcId="{AE8FDEE5-F363-41B9-8E11-E9CB20D69528}" destId="{6E05EF03-8E93-422D-BE96-CE66782A23B6}" srcOrd="1" destOrd="0" presId="urn:microsoft.com/office/officeart/2005/8/layout/process4"/>
    <dgm:cxn modelId="{C30B0283-2A46-4624-8560-7D4D4C0E993A}" type="presParOf" srcId="{AE8FDEE5-F363-41B9-8E11-E9CB20D69528}" destId="{66658021-D604-44F0-8B44-07F389966C92}" srcOrd="2" destOrd="0" presId="urn:microsoft.com/office/officeart/2005/8/layout/process4"/>
    <dgm:cxn modelId="{DC23C256-455B-4D6B-B953-B0B50334A02F}" type="presParOf" srcId="{66658021-D604-44F0-8B44-07F389966C92}" destId="{03448BDB-8374-4E5B-AD04-3778AFB1AF19}" srcOrd="0" destOrd="0" presId="urn:microsoft.com/office/officeart/2005/8/layout/process4"/>
    <dgm:cxn modelId="{E6BC8AD1-F24C-4D59-869A-A959B33F55DE}" type="presParOf" srcId="{AE8FDEE5-F363-41B9-8E11-E9CB20D69528}" destId="{4F436F98-576B-40C1-B916-966C5F23152D}" srcOrd="3" destOrd="0" presId="urn:microsoft.com/office/officeart/2005/8/layout/process4"/>
    <dgm:cxn modelId="{47B85C19-87E4-4194-A286-1FF38577580C}" type="presParOf" srcId="{AE8FDEE5-F363-41B9-8E11-E9CB20D69528}" destId="{336BAC24-3CE6-45FC-8FA5-3847D8E6C32B}" srcOrd="4" destOrd="0" presId="urn:microsoft.com/office/officeart/2005/8/layout/process4"/>
    <dgm:cxn modelId="{D7BE1D09-389E-40D0-B9B1-2F264D106AD5}" type="presParOf" srcId="{336BAC24-3CE6-45FC-8FA5-3847D8E6C32B}" destId="{18694BB9-3689-446D-93A5-CEC34FF10EE5}" srcOrd="0" destOrd="0" presId="urn:microsoft.com/office/officeart/2005/8/layout/process4"/>
    <dgm:cxn modelId="{9633FAE6-AC41-4271-A05E-0509C237CEED}" type="presParOf" srcId="{AE8FDEE5-F363-41B9-8E11-E9CB20D69528}" destId="{3288224C-41ED-422D-9E03-60CF7390489A}" srcOrd="5" destOrd="0" presId="urn:microsoft.com/office/officeart/2005/8/layout/process4"/>
    <dgm:cxn modelId="{1543EF9F-CE05-4974-9C9E-211A4E45AC22}" type="presParOf" srcId="{AE8FDEE5-F363-41B9-8E11-E9CB20D69528}" destId="{EB0D6DC5-7E04-4A9B-A90A-24D7A7C11461}" srcOrd="6" destOrd="0" presId="urn:microsoft.com/office/officeart/2005/8/layout/process4"/>
    <dgm:cxn modelId="{460951DE-6980-4B5D-A5E5-F0FCEE015403}" type="presParOf" srcId="{EB0D6DC5-7E04-4A9B-A90A-24D7A7C11461}" destId="{71CF5E44-4028-4642-ACE5-56CACB9E7373}" srcOrd="0" destOrd="0" presId="urn:microsoft.com/office/officeart/2005/8/layout/process4"/>
    <dgm:cxn modelId="{B86F8909-FD69-4724-900B-E414CF3CACC7}" type="presParOf" srcId="{AE8FDEE5-F363-41B9-8E11-E9CB20D69528}" destId="{D7384E4C-A63C-471F-A220-58423DBE1EE0}" srcOrd="7" destOrd="0" presId="urn:microsoft.com/office/officeart/2005/8/layout/process4"/>
    <dgm:cxn modelId="{1DF064FB-7C35-4A92-A018-784CA995B89C}" type="presParOf" srcId="{AE8FDEE5-F363-41B9-8E11-E9CB20D69528}" destId="{F233A8E3-2C8D-4317-8CF4-8ADF74582CBD}" srcOrd="8" destOrd="0" presId="urn:microsoft.com/office/officeart/2005/8/layout/process4"/>
    <dgm:cxn modelId="{14A7FEE7-9A4B-42B5-99D4-643AAE6F3658}" type="presParOf" srcId="{F233A8E3-2C8D-4317-8CF4-8ADF74582CBD}" destId="{8B6AC408-6AEC-4A2C-9F34-DBAFD3B09F32}" srcOrd="0" destOrd="0" presId="urn:microsoft.com/office/officeart/2005/8/layout/process4"/>
    <dgm:cxn modelId="{8B7832EE-CEC2-4256-AED0-8240414213F3}" type="presParOf" srcId="{AE8FDEE5-F363-41B9-8E11-E9CB20D69528}" destId="{4383FF00-E6B9-4A19-BB63-74241D560421}" srcOrd="9" destOrd="0" presId="urn:microsoft.com/office/officeart/2005/8/layout/process4"/>
    <dgm:cxn modelId="{71C43077-C2EB-444E-81B1-BDFB542C2380}" type="presParOf" srcId="{AE8FDEE5-F363-41B9-8E11-E9CB20D69528}" destId="{5B1A62E8-05DE-4C7E-A487-00433950BDD4}" srcOrd="10" destOrd="0" presId="urn:microsoft.com/office/officeart/2005/8/layout/process4"/>
    <dgm:cxn modelId="{6656CD64-0625-413D-93F7-490BF7FFC544}" type="presParOf" srcId="{5B1A62E8-05DE-4C7E-A487-00433950BDD4}" destId="{F9895606-DCF4-4B35-81D7-C2DEA3BA9CDD}"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29.11.2017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29.11.2017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29.11.2017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29.11.2017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l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hyperlink" Target="http://www.novate.ru/blogs/310713/23611/" TargetMode="External"/><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easydental.ru/cifrovaya-rentgenologiya/" TargetMode="External"/><Relationship Id="rId2" Type="http://schemas.openxmlformats.org/officeDocument/2006/relationships/hyperlink" Target="http://easydental.ru/"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4.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3" Type="http://schemas.openxmlformats.org/officeDocument/2006/relationships/hyperlink" Target="http://prostonauka.com/nano/nanotehnologii-v-biologii-i-medicine/nanomaterialy/nanochasticy" TargetMode="External"/><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hyperlink" Target="http://prostonauka.com/nano/nanotehnologii-v-biologii-i-medicine/nanoustrojstva/nanoroboty"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8.jpeg"/></Relationships>
</file>

<file path=ppt/slides/_rels/slide9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9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9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forumnov.com/uploads/monthly_07_2008/post-26471-1217352924_thumb.jpg"/>
          <p:cNvPicPr>
            <a:picLocks noChangeAspect="1" noChangeArrowheads="1"/>
          </p:cNvPicPr>
          <p:nvPr/>
        </p:nvPicPr>
        <p:blipFill>
          <a:blip r:embed="rId2"/>
          <a:srcRect/>
          <a:stretch>
            <a:fillRect/>
          </a:stretch>
        </p:blipFill>
        <p:spPr bwMode="auto">
          <a:xfrm>
            <a:off x="0" y="0"/>
            <a:ext cx="9144000" cy="6864705"/>
          </a:xfrm>
          <a:prstGeom prst="rect">
            <a:avLst/>
          </a:prstGeom>
          <a:noFill/>
        </p:spPr>
      </p:pic>
      <p:sp>
        <p:nvSpPr>
          <p:cNvPr id="6" name="Прямоугольник 5"/>
          <p:cNvSpPr/>
          <p:nvPr/>
        </p:nvSpPr>
        <p:spPr>
          <a:xfrm>
            <a:off x="714348" y="2714620"/>
            <a:ext cx="7668343"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Перспективные технологии</a:t>
            </a:r>
          </a:p>
          <a:p>
            <a:pPr algn="ct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стоматологии </a:t>
            </a:r>
            <a:endPar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Сканеры для лицевого сканирования:</a:t>
            </a:r>
            <a:br>
              <a:rPr lang="ru-RU" sz="2400" dirty="0" smtClean="0"/>
            </a:br>
            <a:r>
              <a:rPr lang="ru-RU" sz="2400" dirty="0" smtClean="0"/>
              <a:t>лицевой трехмерный сканер </a:t>
            </a:r>
            <a:r>
              <a:rPr lang="ru-RU" sz="2400" dirty="0" err="1" smtClean="0"/>
              <a:t>faceSCAN</a:t>
            </a:r>
            <a:r>
              <a:rPr lang="ru-RU" sz="2400" dirty="0" smtClean="0"/>
              <a:t> III (</a:t>
            </a:r>
            <a:r>
              <a:rPr lang="ru-RU" sz="2400" dirty="0" err="1" smtClean="0"/>
              <a:t>Breuckmann</a:t>
            </a:r>
            <a:r>
              <a:rPr lang="ru-RU" sz="2400" dirty="0" smtClean="0"/>
              <a:t>, Германия) </a:t>
            </a:r>
            <a:endParaRPr lang="ru-RU" sz="2400" dirty="0"/>
          </a:p>
        </p:txBody>
      </p:sp>
      <p:sp>
        <p:nvSpPr>
          <p:cNvPr id="3" name="Содержимое 2"/>
          <p:cNvSpPr>
            <a:spLocks noGrp="1"/>
          </p:cNvSpPr>
          <p:nvPr>
            <p:ph idx="1"/>
          </p:nvPr>
        </p:nvSpPr>
        <p:spPr/>
        <p:txBody>
          <a:bodyPr/>
          <a:lstStyle/>
          <a:p>
            <a:endParaRPr lang="ru-RU"/>
          </a:p>
        </p:txBody>
      </p:sp>
      <p:pic>
        <p:nvPicPr>
          <p:cNvPr id="4098" name="Picture 2" descr="C:\Users\Илья\Documents\00_9.jpg"/>
          <p:cNvPicPr>
            <a:picLocks noChangeAspect="1" noChangeArrowheads="1"/>
          </p:cNvPicPr>
          <p:nvPr/>
        </p:nvPicPr>
        <p:blipFill>
          <a:blip r:embed="rId2"/>
          <a:srcRect/>
          <a:stretch>
            <a:fillRect/>
          </a:stretch>
        </p:blipFill>
        <p:spPr bwMode="auto">
          <a:xfrm>
            <a:off x="2143108" y="1571612"/>
            <a:ext cx="3045665" cy="4476761"/>
          </a:xfrm>
          <a:prstGeom prst="rect">
            <a:avLst/>
          </a:prstGeom>
          <a:noFill/>
        </p:spPr>
      </p:pic>
      <p:pic>
        <p:nvPicPr>
          <p:cNvPr id="4099" name="Picture 3" descr="C:\Users\Илья\Documents\00_10.jpg"/>
          <p:cNvPicPr>
            <a:picLocks noChangeAspect="1" noChangeArrowheads="1"/>
          </p:cNvPicPr>
          <p:nvPr/>
        </p:nvPicPr>
        <p:blipFill>
          <a:blip r:embed="rId3"/>
          <a:srcRect/>
          <a:stretch>
            <a:fillRect/>
          </a:stretch>
        </p:blipFill>
        <p:spPr bwMode="auto">
          <a:xfrm>
            <a:off x="4214810" y="3076566"/>
            <a:ext cx="4721531" cy="3781434"/>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8847"/>
            <a:ext cx="8286808" cy="3693319"/>
          </a:xfrm>
          <a:prstGeom prst="rect">
            <a:avLst/>
          </a:prstGeom>
        </p:spPr>
        <p:txBody>
          <a:bodyPr wrap="square">
            <a:spAutoFit/>
          </a:bodyPr>
          <a:lstStyle/>
          <a:p>
            <a:r>
              <a:rPr lang="ru-RU" dirty="0" smtClean="0"/>
              <a:t>Алгоритм действий, согласно разработанной методике, таков – «подготовленные» стволовые клетки определенным образом вводятся прямо в десну на место отсутствующего зуба, где впоследствии происходит развитие нового зуба.</a:t>
            </a:r>
          </a:p>
          <a:p>
            <a:r>
              <a:rPr lang="ru-RU" dirty="0" smtClean="0"/>
              <a:t>Благодаря технологии «программирования» клетки новый зуб, занимающий вакантное место, выращивается в соответствии с внешними и функциональными параметрами.</a:t>
            </a:r>
          </a:p>
          <a:p>
            <a:r>
              <a:rPr lang="ru-RU" dirty="0" smtClean="0"/>
              <a:t>Процесс выращивания нового зуба занимает около двух месяцев.</a:t>
            </a:r>
          </a:p>
          <a:p>
            <a:r>
              <a:rPr lang="ru-RU" dirty="0" smtClean="0"/>
              <a:t>Процесс забора стволовых клеток достаточно болезненный, однако постоянным клиентам стоматологических клиник не придется проходить его многократно. Возможно будет сделать это лишь один раз, после чего индивидуальный образец будет помещен в замороженном состоянии в специальное хранилище в клинике.</a:t>
            </a:r>
            <a:endParaRPr lang="ru-RU" dirty="0"/>
          </a:p>
        </p:txBody>
      </p:sp>
      <p:pic>
        <p:nvPicPr>
          <p:cNvPr id="94209" name="Picture 1" descr="C:\Users\Илья\Documents\299.jpg"/>
          <p:cNvPicPr>
            <a:picLocks noChangeAspect="1" noChangeArrowheads="1"/>
          </p:cNvPicPr>
          <p:nvPr/>
        </p:nvPicPr>
        <p:blipFill>
          <a:blip r:embed="rId2"/>
          <a:srcRect/>
          <a:stretch>
            <a:fillRect/>
          </a:stretch>
        </p:blipFill>
        <p:spPr bwMode="auto">
          <a:xfrm>
            <a:off x="3929058" y="3551867"/>
            <a:ext cx="4953008" cy="3306133"/>
          </a:xfrm>
          <a:prstGeom prst="rect">
            <a:avLst/>
          </a:prstGeom>
          <a:noFill/>
        </p:spPr>
      </p:pic>
    </p:spTree>
  </p:cSld>
  <p:clrMapOvr>
    <a:masterClrMapping/>
  </p:clrMapOvr>
  <p:transition>
    <p:pull dir="l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descr="C:\Users\Илья\Documents\zubna_kost.jpg"/>
          <p:cNvPicPr>
            <a:picLocks noChangeAspect="1" noChangeArrowheads="1"/>
          </p:cNvPicPr>
          <p:nvPr/>
        </p:nvPicPr>
        <p:blipFill>
          <a:blip r:embed="rId2"/>
          <a:srcRect/>
          <a:stretch>
            <a:fillRect/>
          </a:stretch>
        </p:blipFill>
        <p:spPr bwMode="auto">
          <a:xfrm>
            <a:off x="0" y="357166"/>
            <a:ext cx="8929718" cy="5572164"/>
          </a:xfrm>
          <a:prstGeom prst="rect">
            <a:avLst/>
          </a:prstGeom>
          <a:noFill/>
        </p:spPr>
      </p:pic>
    </p:spTree>
  </p:cSld>
  <p:clrMapOvr>
    <a:masterClrMapping/>
  </p:clrMapOvr>
  <p:transition>
    <p:pull dir="l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142984"/>
            <a:ext cx="6428221" cy="338554"/>
          </a:xfrm>
          <a:prstGeom prst="rect">
            <a:avLst/>
          </a:prstGeom>
          <a:noFill/>
        </p:spPr>
        <p:txBody>
          <a:bodyPr wrap="square" lIns="91440" tIns="45720" rIns="91440" bIns="45720">
            <a:spAutoFit/>
          </a:bodyPr>
          <a:lstStyle/>
          <a:p>
            <a:pPr algn="ctr"/>
            <a:endParaRPr lang="ru-RU"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Прямоугольник 2"/>
          <p:cNvSpPr/>
          <p:nvPr/>
        </p:nvSpPr>
        <p:spPr>
          <a:xfrm>
            <a:off x="0" y="214290"/>
            <a:ext cx="8643998" cy="4801314"/>
          </a:xfrm>
          <a:prstGeom prst="rect">
            <a:avLst/>
          </a:prstGeom>
        </p:spPr>
        <p:txBody>
          <a:bodyPr wrap="square">
            <a:spAutoFit/>
          </a:bodyPr>
          <a:lstStyle/>
          <a:p>
            <a:r>
              <a:rPr lang="ru-RU" dirty="0" smtClean="0"/>
              <a:t>В последние годы эта услуга популярно называется «регенеративная стоматология», потому что регенерирует, восстанавливает челюстную кость поврежденную из-за травмы, болезни или возраста, когда дело доходит до атрофии кости. </a:t>
            </a:r>
          </a:p>
          <a:p>
            <a:r>
              <a:rPr lang="ru-RU" dirty="0" smtClean="0"/>
              <a:t>Метод в настоящее время применяется во всех крупных медицинских центрах в Европе и в Америке. Выполняется с участием </a:t>
            </a:r>
            <a:r>
              <a:rPr lang="ru-RU" dirty="0" err="1" smtClean="0"/>
              <a:t>мононуклеарных</a:t>
            </a:r>
            <a:r>
              <a:rPr lang="ru-RU" dirty="0" smtClean="0"/>
              <a:t> клеток, полученных из костного мозга. Метод абсолютно безопасен и очень эффективен. Излишне подчеркивать его важность для людей, которые хотят установить имплантаты а не имеют качественную челюстную кость или для людей, чья кость выровнена из-за длительного ношения зубного протеза. </a:t>
            </a:r>
            <a:br>
              <a:rPr lang="ru-RU" dirty="0" smtClean="0"/>
            </a:br>
            <a:r>
              <a:rPr lang="ru-RU" dirty="0" smtClean="0"/>
              <a:t>Этот метод также используется при </a:t>
            </a:r>
            <a:r>
              <a:rPr lang="ru-RU" dirty="0" err="1" smtClean="0"/>
              <a:t>парадонтопластике</a:t>
            </a:r>
            <a:r>
              <a:rPr lang="ru-RU" dirty="0" smtClean="0"/>
              <a:t> т.е. заболеванию тканей пародонта, при больших костных дефектах, а так же и для более быстрого и лучшего заживления костей в травматологии. Преимущества этого метода состоятся в том, что он минимально </a:t>
            </a:r>
            <a:r>
              <a:rPr lang="ru-RU" dirty="0" err="1" smtClean="0"/>
              <a:t>инвазивен</a:t>
            </a:r>
            <a:r>
              <a:rPr lang="ru-RU" dirty="0" smtClean="0"/>
              <a:t>, восстановление происходит быстро а качество получаемой кости чрезвычайно хорошее.</a:t>
            </a:r>
            <a:br>
              <a:rPr lang="ru-RU" dirty="0" smtClean="0"/>
            </a:br>
            <a:r>
              <a:rPr lang="ru-RU" dirty="0" smtClean="0"/>
              <a:t/>
            </a:r>
            <a:br>
              <a:rPr lang="ru-RU" dirty="0" smtClean="0"/>
            </a:br>
            <a:endParaRPr lang="ru-RU" dirty="0"/>
          </a:p>
        </p:txBody>
      </p:sp>
    </p:spTree>
  </p:cSld>
  <p:clrMapOvr>
    <a:masterClrMapping/>
  </p:clrMapOvr>
  <p:transition>
    <p:pull dir="l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1166843"/>
            <a:ext cx="7715304" cy="3139321"/>
          </a:xfrm>
          <a:prstGeom prst="rect">
            <a:avLst/>
          </a:prstGeom>
        </p:spPr>
        <p:txBody>
          <a:bodyPr wrap="square">
            <a:spAutoFit/>
          </a:bodyPr>
          <a:lstStyle/>
          <a:p>
            <a:r>
              <a:rPr lang="ru-RU" dirty="0" smtClean="0"/>
              <a:t>Клиническими преимуществами использования этого метода являются три ключевых элемента:</a:t>
            </a:r>
            <a:br>
              <a:rPr lang="ru-RU" dirty="0" smtClean="0"/>
            </a:br>
            <a:r>
              <a:rPr lang="ru-RU" dirty="0" smtClean="0"/>
              <a:t/>
            </a:r>
            <a:br>
              <a:rPr lang="ru-RU" dirty="0" smtClean="0"/>
            </a:br>
            <a:r>
              <a:rPr lang="ru-RU" dirty="0" smtClean="0"/>
              <a:t>1. Специальная ячейка (</a:t>
            </a:r>
            <a:r>
              <a:rPr lang="ru-RU" dirty="0" err="1" smtClean="0"/>
              <a:t>matrix</a:t>
            </a:r>
            <a:r>
              <a:rPr lang="ru-RU" dirty="0" smtClean="0"/>
              <a:t>) которая используются в качестве основы для одноядерных клеток.</a:t>
            </a:r>
            <a:br>
              <a:rPr lang="ru-RU" dirty="0" smtClean="0"/>
            </a:br>
            <a:r>
              <a:rPr lang="ru-RU" dirty="0" smtClean="0"/>
              <a:t>2. Сигнальные молекулы или факторы роста, которые содержат клетки костного мозга.</a:t>
            </a:r>
            <a:br>
              <a:rPr lang="ru-RU" dirty="0" smtClean="0"/>
            </a:br>
            <a:r>
              <a:rPr lang="ru-RU" dirty="0" smtClean="0"/>
              <a:t>3. </a:t>
            </a:r>
            <a:r>
              <a:rPr lang="ru-RU" dirty="0" err="1" smtClean="0"/>
              <a:t>Аутологичные</a:t>
            </a:r>
            <a:r>
              <a:rPr lang="ru-RU" dirty="0" smtClean="0"/>
              <a:t> клетки из костного мозга.</a:t>
            </a:r>
            <a:br>
              <a:rPr lang="ru-RU" dirty="0" smtClean="0"/>
            </a:br>
            <a:r>
              <a:rPr lang="ru-RU" dirty="0" smtClean="0"/>
              <a:t/>
            </a:r>
            <a:br>
              <a:rPr lang="ru-RU" dirty="0" smtClean="0"/>
            </a:br>
            <a:r>
              <a:rPr lang="ru-RU" dirty="0" smtClean="0"/>
              <a:t>Клинические элементы могут быть сведены на эффекты </a:t>
            </a:r>
            <a:r>
              <a:rPr lang="ru-RU" dirty="0" err="1" smtClean="0"/>
              <a:t>остеокондукции</a:t>
            </a:r>
            <a:r>
              <a:rPr lang="ru-RU" dirty="0" smtClean="0"/>
              <a:t>, </a:t>
            </a:r>
            <a:r>
              <a:rPr lang="ru-RU" dirty="0" err="1" smtClean="0"/>
              <a:t>остеоиндукции</a:t>
            </a:r>
            <a:r>
              <a:rPr lang="ru-RU" dirty="0" smtClean="0"/>
              <a:t> и </a:t>
            </a:r>
            <a:r>
              <a:rPr lang="ru-RU" dirty="0" err="1" smtClean="0"/>
              <a:t>остеогенеза</a:t>
            </a:r>
            <a:r>
              <a:rPr lang="ru-RU" dirty="0" smtClean="0"/>
              <a:t>. </a:t>
            </a:r>
            <a:endParaRPr lang="ru-RU" dirty="0"/>
          </a:p>
        </p:txBody>
      </p:sp>
    </p:spTree>
  </p:cSld>
  <p:clrMapOvr>
    <a:masterClrMapping/>
  </p:clrMapOvr>
  <p:transition>
    <p:pull dir="l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fontScale="90000"/>
          </a:bodyPr>
          <a:lstStyle/>
          <a:p>
            <a:r>
              <a:rPr lang="ru-RU" b="1" dirty="0" err="1" smtClean="0"/>
              <a:t>Smart</a:t>
            </a:r>
            <a:r>
              <a:rPr lang="ru-RU" b="1" dirty="0" smtClean="0"/>
              <a:t> </a:t>
            </a:r>
            <a:r>
              <a:rPr lang="ru-RU" b="1" dirty="0" err="1" smtClean="0"/>
              <a:t>Tooth</a:t>
            </a:r>
            <a:r>
              <a:rPr lang="ru-RU" b="1" dirty="0" smtClean="0"/>
              <a:t> – умные зубы против обжорства и курения</a:t>
            </a:r>
            <a:endParaRPr lang="ru-RU" dirty="0"/>
          </a:p>
        </p:txBody>
      </p:sp>
      <p:sp>
        <p:nvSpPr>
          <p:cNvPr id="3" name="Прямоугольник 2"/>
          <p:cNvSpPr/>
          <p:nvPr/>
        </p:nvSpPr>
        <p:spPr>
          <a:xfrm>
            <a:off x="857224" y="1785926"/>
            <a:ext cx="7643866" cy="2862322"/>
          </a:xfrm>
          <a:prstGeom prst="rect">
            <a:avLst/>
          </a:prstGeom>
        </p:spPr>
        <p:txBody>
          <a:bodyPr wrap="square">
            <a:spAutoFit/>
          </a:bodyPr>
          <a:lstStyle/>
          <a:p>
            <a:r>
              <a:rPr lang="ru-RU" dirty="0" smtClean="0"/>
              <a:t>Но появились технологии, которые позволяют контролировать это на расстоянии. К примеру, проект группы тайваньских ученых с названием </a:t>
            </a:r>
            <a:r>
              <a:rPr lang="ru-RU" dirty="0" err="1" smtClean="0">
                <a:hlinkClick r:id="rId2"/>
              </a:rPr>
              <a:t>Smart</a:t>
            </a:r>
            <a:r>
              <a:rPr lang="ru-RU" dirty="0" smtClean="0">
                <a:hlinkClick r:id="rId2"/>
              </a:rPr>
              <a:t> </a:t>
            </a:r>
            <a:r>
              <a:rPr lang="ru-RU" dirty="0" err="1" smtClean="0">
                <a:hlinkClick r:id="rId2"/>
              </a:rPr>
              <a:t>Tooth</a:t>
            </a:r>
            <a:r>
              <a:rPr lang="ru-RU" dirty="0" smtClean="0"/>
              <a:t> подразумевает вживление в челюсть пациента специального чипа, который превращает обычные зубы в «умные».</a:t>
            </a:r>
            <a:br>
              <a:rPr lang="ru-RU" dirty="0" smtClean="0"/>
            </a:br>
            <a:r>
              <a:rPr lang="ru-RU" dirty="0" smtClean="0"/>
              <a:t/>
            </a:r>
            <a:br>
              <a:rPr lang="ru-RU" dirty="0" smtClean="0"/>
            </a:br>
            <a:r>
              <a:rPr lang="ru-RU" dirty="0" smtClean="0"/>
              <a:t>Вживленный в эмаль датчик будет фиксировать все вещества, которые попали человеку в рот, и регулярно отправлять отчет об этом стоматологу при помощи мобильного телефона. Так что врач будет знать, когда его пациент курит сигарету или пьет крепкий кофе.</a:t>
            </a:r>
            <a:br>
              <a:rPr lang="ru-RU" dirty="0" smtClean="0"/>
            </a:br>
            <a:endParaRPr lang="ru-RU" dirty="0"/>
          </a:p>
        </p:txBody>
      </p:sp>
      <p:pic>
        <p:nvPicPr>
          <p:cNvPr id="17410" name="Picture 2" descr="C:\Users\Илья\Documents\smart-stomatology-2.jpg"/>
          <p:cNvPicPr>
            <a:picLocks noChangeAspect="1" noChangeArrowheads="1"/>
          </p:cNvPicPr>
          <p:nvPr/>
        </p:nvPicPr>
        <p:blipFill>
          <a:blip r:embed="rId3"/>
          <a:srcRect/>
          <a:stretch>
            <a:fillRect/>
          </a:stretch>
        </p:blipFill>
        <p:spPr bwMode="auto">
          <a:xfrm>
            <a:off x="0" y="3500685"/>
            <a:ext cx="5043478" cy="3357315"/>
          </a:xfrm>
          <a:prstGeom prst="rect">
            <a:avLst/>
          </a:prstGeom>
          <a:noFill/>
        </p:spPr>
      </p:pic>
      <p:pic>
        <p:nvPicPr>
          <p:cNvPr id="17411" name="Picture 3" descr="C:\Users\Илья\Documents\smart-stomatology-3.jpg"/>
          <p:cNvPicPr>
            <a:picLocks noChangeAspect="1" noChangeArrowheads="1"/>
          </p:cNvPicPr>
          <p:nvPr/>
        </p:nvPicPr>
        <p:blipFill>
          <a:blip r:embed="rId4"/>
          <a:srcRect/>
          <a:stretch>
            <a:fillRect/>
          </a:stretch>
        </p:blipFill>
        <p:spPr bwMode="auto">
          <a:xfrm>
            <a:off x="3772085" y="3840294"/>
            <a:ext cx="5371915" cy="3017706"/>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in)">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box(in)">
                                      <p:cBhvr>
                                        <p:cTn id="12"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Oral</a:t>
            </a:r>
            <a:r>
              <a:rPr lang="ru-RU" b="1" dirty="0" smtClean="0"/>
              <a:t> </a:t>
            </a:r>
            <a:r>
              <a:rPr lang="ru-RU" b="1" dirty="0" err="1" smtClean="0"/>
              <a:t>Hygiene</a:t>
            </a:r>
            <a:r>
              <a:rPr lang="ru-RU" b="1" dirty="0" smtClean="0"/>
              <a:t> </a:t>
            </a:r>
            <a:r>
              <a:rPr lang="ru-RU" b="1" dirty="0" err="1" smtClean="0"/>
              <a:t>Monitor</a:t>
            </a:r>
            <a:r>
              <a:rPr lang="ru-RU" b="1" dirty="0" smtClean="0"/>
              <a:t> – домашний дантист-консультант</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Пациенты стоматологов обычно отправляются один-два раза в год на прием к своему врачу ради регулярного осмотра, целью которого является контроль за уже исправленными проблемами зубов и превентивным выявлением новых.</a:t>
            </a:r>
            <a:br>
              <a:rPr lang="ru-RU" dirty="0" smtClean="0"/>
            </a:br>
            <a:r>
              <a:rPr lang="ru-RU" dirty="0" smtClean="0"/>
              <a:t/>
            </a:r>
            <a:br>
              <a:rPr lang="ru-RU" dirty="0" smtClean="0"/>
            </a:br>
            <a:r>
              <a:rPr lang="ru-RU" dirty="0" smtClean="0"/>
              <a:t>Однако этих походов легко избежать, если использовать электронного дантиста </a:t>
            </a:r>
            <a:r>
              <a:rPr lang="ru-RU" dirty="0" err="1" smtClean="0"/>
              <a:t>Oral</a:t>
            </a:r>
            <a:r>
              <a:rPr lang="ru-RU" dirty="0" smtClean="0"/>
              <a:t> </a:t>
            </a:r>
            <a:r>
              <a:rPr lang="ru-RU" dirty="0" err="1" smtClean="0"/>
              <a:t>Hygiene</a:t>
            </a:r>
            <a:r>
              <a:rPr lang="ru-RU" dirty="0" smtClean="0"/>
              <a:t> </a:t>
            </a:r>
            <a:r>
              <a:rPr lang="ru-RU" dirty="0" err="1" smtClean="0"/>
              <a:t>Monitor</a:t>
            </a:r>
            <a:r>
              <a:rPr lang="ru-RU" dirty="0" smtClean="0"/>
              <a:t>, который проведет осмотр и консультацию дома у пациента. Речь идет о специальной пластине со множеством датчиков, которую необходимо время от времени вставлять в рот.</a:t>
            </a:r>
            <a:br>
              <a:rPr lang="ru-RU" dirty="0" smtClean="0"/>
            </a:br>
            <a:endParaRPr lang="ru-RU" dirty="0"/>
          </a:p>
        </p:txBody>
      </p:sp>
    </p:spTree>
  </p:cSld>
  <p:clrMapOvr>
    <a:masterClrMapping/>
  </p:clrMapOvr>
  <p:transition>
    <p:pull dir="l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8434" name="Picture 2" descr="C:\Users\Илья\Documents\smart-stomatology-4.jpg"/>
          <p:cNvPicPr>
            <a:picLocks noChangeAspect="1" noChangeArrowheads="1"/>
          </p:cNvPicPr>
          <p:nvPr/>
        </p:nvPicPr>
        <p:blipFill>
          <a:blip r:embed="rId2"/>
          <a:srcRect/>
          <a:stretch>
            <a:fillRect/>
          </a:stretch>
        </p:blipFill>
        <p:spPr bwMode="auto">
          <a:xfrm>
            <a:off x="428595" y="928670"/>
            <a:ext cx="8222079" cy="4429156"/>
          </a:xfrm>
          <a:prstGeom prst="rect">
            <a:avLst/>
          </a:prstGeom>
          <a:noFill/>
        </p:spPr>
      </p:pic>
    </p:spTree>
  </p:cSld>
  <p:clrMapOvr>
    <a:masterClrMapping/>
  </p:clrMapOvr>
  <p:transition>
    <p:pull dir="l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Она просканирует челюсть на предмет чистоты зубов, кариеса, скола эмали и прочих возможных проблем, а также изучит уже существующие пломбы и протезы. Полученную информацию устройство </a:t>
            </a:r>
            <a:r>
              <a:rPr lang="ru-RU" dirty="0" err="1" smtClean="0"/>
              <a:t>Oral</a:t>
            </a:r>
            <a:r>
              <a:rPr lang="ru-RU" dirty="0" smtClean="0"/>
              <a:t> </a:t>
            </a:r>
            <a:r>
              <a:rPr lang="ru-RU" dirty="0" err="1" smtClean="0"/>
              <a:t>Hygiene</a:t>
            </a:r>
            <a:r>
              <a:rPr lang="ru-RU" dirty="0" smtClean="0"/>
              <a:t> </a:t>
            </a:r>
            <a:r>
              <a:rPr lang="ru-RU" dirty="0" err="1" smtClean="0"/>
              <a:t>Monitor</a:t>
            </a:r>
            <a:r>
              <a:rPr lang="ru-RU" dirty="0" smtClean="0"/>
              <a:t> передаст вашему персональному стоматологу, чтобы тот изучил показатели и решил, необходим ли вам личный визит к нему.</a:t>
            </a:r>
            <a:endParaRPr lang="ru-RU" dirty="0"/>
          </a:p>
        </p:txBody>
      </p:sp>
    </p:spTree>
  </p:cSld>
  <p:clrMapOvr>
    <a:masterClrMapping/>
  </p:clrMapOvr>
  <p:transition>
    <p:pull dir="l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err="1" smtClean="0"/>
              <a:t>Kolibree</a:t>
            </a:r>
            <a:r>
              <a:rPr lang="en-US" b="1" dirty="0" smtClean="0"/>
              <a:t> – </a:t>
            </a:r>
            <a:r>
              <a:rPr lang="ru-RU" b="1" dirty="0" smtClean="0"/>
              <a:t>умная зубная щетка</a:t>
            </a:r>
            <a:endParaRPr lang="ru-RU" dirty="0"/>
          </a:p>
        </p:txBody>
      </p:sp>
      <p:sp>
        <p:nvSpPr>
          <p:cNvPr id="3" name="Содержимое 2"/>
          <p:cNvSpPr>
            <a:spLocks noGrp="1"/>
          </p:cNvSpPr>
          <p:nvPr>
            <p:ph idx="1"/>
          </p:nvPr>
        </p:nvSpPr>
        <p:spPr/>
        <p:txBody>
          <a:bodyPr/>
          <a:lstStyle/>
          <a:p>
            <a:endParaRPr lang="ru-RU"/>
          </a:p>
        </p:txBody>
      </p:sp>
      <p:pic>
        <p:nvPicPr>
          <p:cNvPr id="19458" name="Picture 2" descr="C:\Users\Илья\Documents\smart-stomatology-7.jpg"/>
          <p:cNvPicPr>
            <a:picLocks noChangeAspect="1" noChangeArrowheads="1"/>
          </p:cNvPicPr>
          <p:nvPr/>
        </p:nvPicPr>
        <p:blipFill>
          <a:blip r:embed="rId2"/>
          <a:srcRect/>
          <a:stretch>
            <a:fillRect/>
          </a:stretch>
        </p:blipFill>
        <p:spPr bwMode="auto">
          <a:xfrm>
            <a:off x="1214414" y="2000240"/>
            <a:ext cx="6667500" cy="4448175"/>
          </a:xfrm>
          <a:prstGeom prst="rect">
            <a:avLst/>
          </a:prstGeom>
          <a:noFill/>
        </p:spPr>
      </p:pic>
    </p:spTree>
  </p:cSld>
  <p:clrMapOvr>
    <a:masterClrMapping/>
  </p:clrMapOvr>
  <p:transition>
    <p:pull dir="l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err="1" smtClean="0"/>
              <a:t>Kolibree</a:t>
            </a:r>
            <a:r>
              <a:rPr lang="ru-RU" dirty="0" smtClean="0"/>
              <a:t> – это высокотехнологичный предмет личной гигиены, который обладает несколькими датчиками, контролирующими процесс чистки зубов пользователем. С ее помощью можно зафиксировать длительность этого занятия в целом, а также количество времени и усилий, которые были приложены к очистке той или иной части челюсти.</a:t>
            </a:r>
            <a:br>
              <a:rPr lang="ru-RU" dirty="0" smtClean="0"/>
            </a:br>
            <a:endParaRPr lang="ru-RU" dirty="0"/>
          </a:p>
        </p:txBody>
      </p:sp>
    </p:spTree>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t>Методика получения трехмерного изображения лица и зубных рядов и их сопоставление.</a:t>
            </a:r>
            <a:br>
              <a:rPr lang="ru-RU" sz="2800" b="1" dirty="0" smtClean="0"/>
            </a:br>
            <a:endParaRPr lang="ru-RU" sz="2800" dirty="0"/>
          </a:p>
        </p:txBody>
      </p:sp>
      <p:sp>
        <p:nvSpPr>
          <p:cNvPr id="3" name="Содержимое 2"/>
          <p:cNvSpPr>
            <a:spLocks noGrp="1"/>
          </p:cNvSpPr>
          <p:nvPr>
            <p:ph idx="1"/>
          </p:nvPr>
        </p:nvSpPr>
        <p:spPr/>
        <p:txBody>
          <a:bodyPr>
            <a:normAutofit/>
          </a:bodyPr>
          <a:lstStyle/>
          <a:p>
            <a:r>
              <a:rPr lang="ru-RU" dirty="0" smtClean="0"/>
              <a:t>Сначала происходит получение трехмерной модели улыбающегося лица пациента с </a:t>
            </a:r>
            <a:r>
              <a:rPr lang="ru-RU" dirty="0" err="1" smtClean="0"/>
              <a:t>реперным</a:t>
            </a:r>
            <a:r>
              <a:rPr lang="ru-RU" dirty="0" smtClean="0"/>
              <a:t> объектом в полости рта (при естественном для улыбки разобщении зубных рядов) путем сканирования. </a:t>
            </a:r>
            <a:r>
              <a:rPr lang="ru-RU" dirty="0" smtClean="0"/>
              <a:t>На </a:t>
            </a:r>
            <a:r>
              <a:rPr lang="ru-RU" dirty="0" smtClean="0"/>
              <a:t>компьютере запускается программа для сканирования, прилагающаяся к сканеру, затем настраиваются необходимые параметры (</a:t>
            </a:r>
            <a:r>
              <a:rPr lang="ru-RU" dirty="0" err="1" smtClean="0"/>
              <a:t>параметры</a:t>
            </a:r>
            <a:r>
              <a:rPr lang="ru-RU" dirty="0" smtClean="0"/>
              <a:t> </a:t>
            </a:r>
            <a:r>
              <a:rPr lang="ru-RU" dirty="0" err="1" smtClean="0"/>
              <a:t>фоточувствительности</a:t>
            </a:r>
            <a:r>
              <a:rPr lang="ru-RU" dirty="0" smtClean="0"/>
              <a:t> и фокусировка). В полости рта необходимо закрепить  </a:t>
            </a:r>
            <a:r>
              <a:rPr lang="ru-RU" dirty="0" err="1" smtClean="0"/>
              <a:t>реперный</a:t>
            </a:r>
            <a:r>
              <a:rPr lang="ru-RU" dirty="0" smtClean="0"/>
              <a:t> объект. </a:t>
            </a:r>
          </a:p>
          <a:p>
            <a:endParaRPr lang="ru-RU" dirty="0"/>
          </a:p>
        </p:txBody>
      </p:sp>
    </p:spTree>
  </p:cSld>
  <p:clrMapOvr>
    <a:masterClrMapping/>
  </p:clrMapOvr>
  <p:transition>
    <p:pull dir="l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lnSpcReduction="10000"/>
          </a:bodyPr>
          <a:lstStyle/>
          <a:p>
            <a:r>
              <a:rPr lang="ru-RU" dirty="0" smtClean="0"/>
              <a:t>Умная зубная щетка </a:t>
            </a:r>
            <a:r>
              <a:rPr lang="ru-RU" dirty="0" err="1" smtClean="0"/>
              <a:t>Kolibree</a:t>
            </a:r>
            <a:r>
              <a:rPr lang="ru-RU" dirty="0" smtClean="0"/>
              <a:t> соединяется со смартфоном через беспроводной интерфейс </a:t>
            </a:r>
            <a:r>
              <a:rPr lang="ru-RU" dirty="0" err="1" smtClean="0"/>
              <a:t>Bluetooth</a:t>
            </a:r>
            <a:r>
              <a:rPr lang="ru-RU" dirty="0" smtClean="0"/>
              <a:t>. А специальное мобильное приложение, установленное на телефоне, как раз и контролирует описанные выше моменты.</a:t>
            </a:r>
            <a:br>
              <a:rPr lang="ru-RU" dirty="0" smtClean="0"/>
            </a:br>
            <a:r>
              <a:rPr lang="ru-RU" dirty="0" smtClean="0"/>
              <a:t/>
            </a:r>
            <a:br>
              <a:rPr lang="ru-RU" dirty="0" smtClean="0"/>
            </a:br>
            <a:r>
              <a:rPr lang="ru-RU" dirty="0" smtClean="0"/>
              <a:t>Пользователь сможет увидеть результат чистки зубов на экране своего телефона. Устройство укажет, чему следует уделить больше внимания во время этого процесса, чтобы избежать проблем в будущем.</a:t>
            </a:r>
            <a:endParaRPr lang="ru-RU" dirty="0"/>
          </a:p>
        </p:txBody>
      </p:sp>
    </p:spTree>
  </p:cSld>
  <p:clrMapOvr>
    <a:masterClrMapping/>
  </p:clrMapOvr>
  <p:transition>
    <p:pull dir="l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482" name="Picture 2" descr="C:\Users\Илья\Documents\smart-stomatology-8.jpg"/>
          <p:cNvPicPr>
            <a:picLocks noChangeAspect="1" noChangeArrowheads="1"/>
          </p:cNvPicPr>
          <p:nvPr/>
        </p:nvPicPr>
        <p:blipFill>
          <a:blip r:embed="rId2"/>
          <a:srcRect/>
          <a:stretch>
            <a:fillRect/>
          </a:stretch>
        </p:blipFill>
        <p:spPr bwMode="auto">
          <a:xfrm>
            <a:off x="1285852" y="857232"/>
            <a:ext cx="6772300" cy="5079225"/>
          </a:xfrm>
          <a:prstGeom prst="rect">
            <a:avLst/>
          </a:prstGeom>
          <a:noFill/>
        </p:spPr>
      </p:pic>
    </p:spTree>
  </p:cSld>
  <p:clrMapOvr>
    <a:masterClrMapping/>
  </p:clrMapOvr>
  <p:transition>
    <p:pull dir="l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786058"/>
            <a:ext cx="8290539"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ru-RU"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Благодарю за внимание</a:t>
            </a:r>
            <a:endParaRPr lang="ru-RU"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Получение изображения лица</a:t>
            </a:r>
            <a:endParaRPr lang="ru-RU" dirty="0"/>
          </a:p>
        </p:txBody>
      </p:sp>
      <p:sp>
        <p:nvSpPr>
          <p:cNvPr id="3" name="Содержимое 2"/>
          <p:cNvSpPr>
            <a:spLocks noGrp="1"/>
          </p:cNvSpPr>
          <p:nvPr>
            <p:ph idx="1"/>
          </p:nvPr>
        </p:nvSpPr>
        <p:spPr/>
        <p:txBody>
          <a:bodyPr/>
          <a:lstStyle/>
          <a:p>
            <a:r>
              <a:rPr lang="ru-RU" dirty="0" smtClean="0"/>
              <a:t>Для получения трехмерных зубных рядов снимают полные анатомические оттиски верхней и нижней челюсти, отливают гипсовые модели. Затем при помощи трехмерного сканера сканируют гипсовую модель зубного ряда с установленным на ней </a:t>
            </a:r>
            <a:r>
              <a:rPr lang="ru-RU" dirty="0" err="1" smtClean="0"/>
              <a:t>реперным</a:t>
            </a:r>
            <a:r>
              <a:rPr lang="ru-RU" dirty="0" smtClean="0"/>
              <a:t> объектом. Не меняя положение гипсовой модели, </a:t>
            </a:r>
            <a:r>
              <a:rPr lang="ru-RU" dirty="0" err="1" smtClean="0"/>
              <a:t>реперный</a:t>
            </a:r>
            <a:r>
              <a:rPr lang="ru-RU" dirty="0" smtClean="0"/>
              <a:t> объект снимается и повторно сканируется  уже сам зубной ряд </a:t>
            </a:r>
            <a:endParaRPr lang="ru-RU" dirty="0"/>
          </a:p>
        </p:txBody>
      </p:sp>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t>В итоге получаются несколько трехмерных моделей, не связанных между собой: трехмерную модель улыбающегося лица с </a:t>
            </a:r>
            <a:r>
              <a:rPr lang="ru-RU" sz="2000" dirty="0" err="1" smtClean="0"/>
              <a:t>реперным</a:t>
            </a:r>
            <a:r>
              <a:rPr lang="ru-RU" sz="2000" dirty="0" smtClean="0"/>
              <a:t> объектом в полости рта, трехмерные модели обеих челюстей с </a:t>
            </a:r>
            <a:r>
              <a:rPr lang="ru-RU" sz="2000" dirty="0" err="1" smtClean="0"/>
              <a:t>реперным</a:t>
            </a:r>
            <a:r>
              <a:rPr lang="ru-RU" sz="2000" dirty="0" smtClean="0"/>
              <a:t> объектом, трехмерные модели верхней и нижней челюстей.</a:t>
            </a:r>
            <a:endParaRPr lang="ru-RU" sz="2000" dirty="0"/>
          </a:p>
        </p:txBody>
      </p:sp>
      <p:sp>
        <p:nvSpPr>
          <p:cNvPr id="3" name="Содержимое 2"/>
          <p:cNvSpPr>
            <a:spLocks noGrp="1"/>
          </p:cNvSpPr>
          <p:nvPr>
            <p:ph idx="1"/>
          </p:nvPr>
        </p:nvSpPr>
        <p:spPr/>
        <p:txBody>
          <a:bodyPr/>
          <a:lstStyle/>
          <a:p>
            <a:endParaRPr lang="ru-RU"/>
          </a:p>
        </p:txBody>
      </p:sp>
      <p:pic>
        <p:nvPicPr>
          <p:cNvPr id="5122" name="Picture 2" descr="C:\Users\Илья\Documents\00_17.jpg"/>
          <p:cNvPicPr>
            <a:picLocks noChangeAspect="1" noChangeArrowheads="1"/>
          </p:cNvPicPr>
          <p:nvPr/>
        </p:nvPicPr>
        <p:blipFill>
          <a:blip r:embed="rId2"/>
          <a:srcRect/>
          <a:stretch>
            <a:fillRect/>
          </a:stretch>
        </p:blipFill>
        <p:spPr bwMode="auto">
          <a:xfrm>
            <a:off x="0" y="1857364"/>
            <a:ext cx="5521889" cy="3871922"/>
          </a:xfrm>
          <a:prstGeom prst="rect">
            <a:avLst/>
          </a:prstGeom>
          <a:noFill/>
        </p:spPr>
      </p:pic>
      <p:pic>
        <p:nvPicPr>
          <p:cNvPr id="5123" name="Picture 3" descr="C:\Users\Илья\Documents\00_18.jpg"/>
          <p:cNvPicPr>
            <a:picLocks noChangeAspect="1" noChangeArrowheads="1"/>
          </p:cNvPicPr>
          <p:nvPr/>
        </p:nvPicPr>
        <p:blipFill>
          <a:blip r:embed="rId3"/>
          <a:srcRect/>
          <a:stretch>
            <a:fillRect/>
          </a:stretch>
        </p:blipFill>
        <p:spPr bwMode="auto">
          <a:xfrm>
            <a:off x="3671882" y="4530022"/>
            <a:ext cx="5472118" cy="2327978"/>
          </a:xfrm>
          <a:prstGeom prst="rect">
            <a:avLst/>
          </a:prstGeom>
          <a:noFill/>
        </p:spPr>
      </p:pic>
    </p:spTree>
  </p:cSld>
  <p:clrMapOvr>
    <a:masterClrMapping/>
  </p:clrMapOvr>
  <p:transition>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descr="C:\Users\Илья\Documents\00_19.jpg"/>
          <p:cNvPicPr>
            <a:picLocks noChangeAspect="1" noChangeArrowheads="1"/>
          </p:cNvPicPr>
          <p:nvPr/>
        </p:nvPicPr>
        <p:blipFill>
          <a:blip r:embed="rId2"/>
          <a:srcRect/>
          <a:stretch>
            <a:fillRect/>
          </a:stretch>
        </p:blipFill>
        <p:spPr bwMode="auto">
          <a:xfrm>
            <a:off x="2276475" y="914400"/>
            <a:ext cx="4591050" cy="5029200"/>
          </a:xfrm>
          <a:prstGeom prst="rect">
            <a:avLst/>
          </a:prstGeom>
          <a:noFill/>
        </p:spPr>
      </p:pic>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ТРЕХМЕРНЫЕ ТЕХНОЛОГИИ В РЕНТГЕНОДИАГНОСТИКЕ</a:t>
            </a:r>
            <a:endParaRPr lang="ru-RU" dirty="0"/>
          </a:p>
        </p:txBody>
      </p:sp>
      <p:sp>
        <p:nvSpPr>
          <p:cNvPr id="3" name="Содержимое 2"/>
          <p:cNvSpPr>
            <a:spLocks noGrp="1"/>
          </p:cNvSpPr>
          <p:nvPr>
            <p:ph idx="1"/>
          </p:nvPr>
        </p:nvSpPr>
        <p:spPr/>
        <p:txBody>
          <a:bodyPr/>
          <a:lstStyle/>
          <a:p>
            <a:endParaRPr lang="ru-RU" dirty="0"/>
          </a:p>
        </p:txBody>
      </p:sp>
      <p:pic>
        <p:nvPicPr>
          <p:cNvPr id="7170" name="Picture 2" descr="C:\Users\Илья\Documents\00_20.jpg"/>
          <p:cNvPicPr>
            <a:picLocks noChangeAspect="1" noChangeArrowheads="1"/>
          </p:cNvPicPr>
          <p:nvPr/>
        </p:nvPicPr>
        <p:blipFill>
          <a:blip r:embed="rId2"/>
          <a:srcRect/>
          <a:stretch>
            <a:fillRect/>
          </a:stretch>
        </p:blipFill>
        <p:spPr bwMode="auto">
          <a:xfrm>
            <a:off x="2000232" y="2060234"/>
            <a:ext cx="4929212" cy="4797766"/>
          </a:xfrm>
          <a:prstGeom prst="rect">
            <a:avLst/>
          </a:prstGeom>
          <a:noFill/>
        </p:spPr>
      </p:pic>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681682"/>
          </a:xfrm>
        </p:spPr>
        <p:txBody>
          <a:bodyPr>
            <a:normAutofit/>
          </a:bodyPr>
          <a:lstStyle/>
          <a:p>
            <a:r>
              <a:rPr lang="ru-RU" b="1" i="1" dirty="0" err="1" smtClean="0"/>
              <a:t>Planmeca</a:t>
            </a:r>
            <a:r>
              <a:rPr lang="ru-RU" b="1" i="1" dirty="0" smtClean="0"/>
              <a:t> </a:t>
            </a:r>
            <a:r>
              <a:rPr lang="ru-RU" b="1" i="1" dirty="0" err="1" smtClean="0"/>
              <a:t>ProMax</a:t>
            </a:r>
            <a:r>
              <a:rPr lang="ru-RU" b="1" i="1" dirty="0" smtClean="0"/>
              <a:t> 3D</a:t>
            </a:r>
            <a:r>
              <a:rPr lang="ru-RU" dirty="0" smtClean="0"/>
              <a:t> - серия интеллектуальных и многоцелевых рентгеновских аппаратов, предназначенных для получения полной информации об анатомии пациента с мельчайшими подробностями. </a:t>
            </a:r>
          </a:p>
          <a:p>
            <a:r>
              <a:rPr lang="ru-RU" dirty="0" smtClean="0"/>
              <a:t>Назначение:</a:t>
            </a:r>
          </a:p>
          <a:p>
            <a:r>
              <a:rPr lang="ru-RU" dirty="0" smtClean="0"/>
              <a:t>цифровые панорамные снимки, </a:t>
            </a:r>
          </a:p>
          <a:p>
            <a:r>
              <a:rPr lang="ru-RU" dirty="0" err="1" smtClean="0"/>
              <a:t>цефалометрические</a:t>
            </a:r>
            <a:r>
              <a:rPr lang="ru-RU" dirty="0" smtClean="0"/>
              <a:t> и трехмерных изображения, </a:t>
            </a:r>
          </a:p>
          <a:p>
            <a:r>
              <a:rPr lang="ru-RU" dirty="0" smtClean="0"/>
              <a:t>мощные программные средства обработки изображении, обеспечивающие решение всех возможных задач стоматологической рентгенологии. </a:t>
            </a:r>
            <a:endParaRPr lang="ru-RU" dirty="0"/>
          </a:p>
        </p:txBody>
      </p:sp>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8194" name="Picture 2" descr="C:\Users\Илья\Documents\00_21.jpg"/>
          <p:cNvPicPr>
            <a:picLocks noChangeAspect="1" noChangeArrowheads="1"/>
          </p:cNvPicPr>
          <p:nvPr/>
        </p:nvPicPr>
        <p:blipFill>
          <a:blip r:embed="rId2"/>
          <a:srcRect/>
          <a:stretch>
            <a:fillRect/>
          </a:stretch>
        </p:blipFill>
        <p:spPr bwMode="auto">
          <a:xfrm>
            <a:off x="714348" y="342877"/>
            <a:ext cx="8001056" cy="6400845"/>
          </a:xfrm>
          <a:prstGeom prst="rect">
            <a:avLst/>
          </a:prstGeom>
          <a:noFill/>
        </p:spPr>
      </p:pic>
    </p:spTree>
  </p:cSld>
  <p:clrMapOvr>
    <a:masterClrMapping/>
  </p:clrMapOvr>
  <p:transition>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681682"/>
          </a:xfrm>
        </p:spPr>
        <p:txBody>
          <a:bodyPr>
            <a:normAutofit/>
          </a:bodyPr>
          <a:lstStyle/>
          <a:p>
            <a:r>
              <a:rPr lang="ru-RU" dirty="0" err="1" smtClean="0"/>
              <a:t>Planmeca</a:t>
            </a:r>
            <a:r>
              <a:rPr lang="ru-RU" dirty="0" smtClean="0"/>
              <a:t> </a:t>
            </a:r>
            <a:r>
              <a:rPr lang="ru-RU" dirty="0" err="1" smtClean="0"/>
              <a:t>ProMax</a:t>
            </a:r>
            <a:r>
              <a:rPr lang="ru-RU" dirty="0" smtClean="0"/>
              <a:t> 3D </a:t>
            </a:r>
            <a:r>
              <a:rPr lang="ru-RU" dirty="0" err="1" smtClean="0"/>
              <a:t>ProFace</a:t>
            </a:r>
            <a:r>
              <a:rPr lang="ru-RU" dirty="0" smtClean="0"/>
              <a:t> также основан на технологии объемной конусно-лучевой томографии, но отличается от своих собратьев уникальным сочетанием возможностей 3D-съемки: он обладает встроенной системой трехмерного сканирования лицевой части в дополнение к традиционной челюстно-лицевой трехмерной радиографии Получение трехмерной фотографии не требует дополнительного облучения пациента, а в сочетании с трехмерным рентгеновским снимком, 3D-фото является ценным активом для предварительного планирования лечения и операций.</a:t>
            </a:r>
            <a:endParaRPr lang="ru-RU" dirty="0"/>
          </a:p>
        </p:txBody>
      </p:sp>
    </p:spTree>
  </p:cSld>
  <p:clrMapOvr>
    <a:masterClrMapping/>
  </p:clrMapOvr>
  <p:transition>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C:\Users\Илья\Documents\pmx3d_classic_half.jpg"/>
          <p:cNvPicPr>
            <a:picLocks noChangeAspect="1" noChangeArrowheads="1"/>
          </p:cNvPicPr>
          <p:nvPr/>
        </p:nvPicPr>
        <p:blipFill>
          <a:blip r:embed="rId2"/>
          <a:srcRect/>
          <a:stretch>
            <a:fillRect/>
          </a:stretch>
        </p:blipFill>
        <p:spPr bwMode="auto">
          <a:xfrm>
            <a:off x="1000100" y="295753"/>
            <a:ext cx="6929486" cy="6078497"/>
          </a:xfrm>
          <a:prstGeom prst="rect">
            <a:avLst/>
          </a:prstGeom>
          <a:noFill/>
        </p:spPr>
      </p:pic>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57422" y="714356"/>
            <a:ext cx="4905317" cy="156966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Направления развития</a:t>
            </a:r>
          </a:p>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современной</a:t>
            </a:r>
          </a:p>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стоматологии</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Прямоугольник 4"/>
          <p:cNvSpPr/>
          <p:nvPr/>
        </p:nvSpPr>
        <p:spPr>
          <a:xfrm>
            <a:off x="214282" y="2428868"/>
            <a:ext cx="8572560" cy="830997"/>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Комплексное восстановление функциональных и </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эстетических компонентов, естественность </a:t>
            </a:r>
          </a:p>
        </p:txBody>
      </p:sp>
      <p:sp>
        <p:nvSpPr>
          <p:cNvPr id="6" name="Прямоугольник 5"/>
          <p:cNvSpPr/>
          <p:nvPr/>
        </p:nvSpPr>
        <p:spPr>
          <a:xfrm>
            <a:off x="214282" y="3429000"/>
            <a:ext cx="7915437" cy="830997"/>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Повышение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биосовместимости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конструкционных</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материалов, максимально щадящий подход при работе</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Прямоугольник 6"/>
          <p:cNvSpPr/>
          <p:nvPr/>
        </p:nvSpPr>
        <p:spPr>
          <a:xfrm>
            <a:off x="214282" y="4429132"/>
            <a:ext cx="8358246" cy="1200329"/>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Увеличение срока службы конструкций при максимальном</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удобстве для пациента</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Прямоугольник 7"/>
          <p:cNvSpPr/>
          <p:nvPr/>
        </p:nvSpPr>
        <p:spPr>
          <a:xfrm>
            <a:off x="292346" y="5857892"/>
            <a:ext cx="8851654" cy="830997"/>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Восстановление утраченных зубов с учетом биомеханики ЗЧС</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 индивидуальным учетом особенностей организма </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819128"/>
            <a:ext cx="8229600" cy="6038872"/>
          </a:xfrm>
        </p:spPr>
        <p:txBody>
          <a:bodyPr>
            <a:normAutofit fontScale="92500" lnSpcReduction="10000"/>
          </a:bodyPr>
          <a:lstStyle/>
          <a:p>
            <a:r>
              <a:rPr lang="ru-RU" dirty="0" smtClean="0"/>
              <a:t>Создание трехмерной фотографии лица не требует никаких дополнительных процедур в технологическом процессе: во время съемки аппарат принимает данные как 3D-фотографии, так и рентгеновского снимка. Если необходимо, 3D-фото могут быть сделаны отдельно, в этом случае пациент вообще не подвергается облучению. Лазеры сканирования лицевой геометрии и цифровая фотокамера собирают информации о текстуре и рельефе лица. Затем программное обеспечение объединяет информацию в 3D-фото, которое может быть проанализировано как отдельное изображение либо как часть трехмерного рентгеновского снимка. Трехмерная фотография визуализирует мягкие ткани в связи с костной структурой, что делает ее эффективным инструментом для </a:t>
            </a:r>
            <a:r>
              <a:rPr lang="ru-RU" dirty="0" err="1" smtClean="0"/>
              <a:t>ортодонтических</a:t>
            </a:r>
            <a:r>
              <a:rPr lang="ru-RU" dirty="0" smtClean="0"/>
              <a:t>, хирургических и эстетических операций. </a:t>
            </a:r>
            <a:endParaRPr lang="ru-RU" dirty="0"/>
          </a:p>
        </p:txBody>
      </p:sp>
    </p:spTree>
  </p:cSld>
  <p:clrMapOvr>
    <a:masterClrMapping/>
  </p:clrMapOvr>
  <p:transition>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lstStyle/>
          <a:p>
            <a:r>
              <a:rPr lang="ru-RU" dirty="0" smtClean="0"/>
              <a:t>Этапы</a:t>
            </a:r>
            <a:endParaRPr lang="ru-RU" dirty="0"/>
          </a:p>
        </p:txBody>
      </p:sp>
      <p:sp>
        <p:nvSpPr>
          <p:cNvPr id="3" name="Содержимое 2"/>
          <p:cNvSpPr>
            <a:spLocks noGrp="1"/>
          </p:cNvSpPr>
          <p:nvPr>
            <p:ph idx="1"/>
          </p:nvPr>
        </p:nvSpPr>
        <p:spPr/>
        <p:txBody>
          <a:bodyPr/>
          <a:lstStyle/>
          <a:p>
            <a:endParaRPr lang="ru-RU"/>
          </a:p>
        </p:txBody>
      </p:sp>
      <p:pic>
        <p:nvPicPr>
          <p:cNvPr id="2050" name="Picture 2" descr="C:\Users\Илья\Documents\proface_full_1.jpg"/>
          <p:cNvPicPr>
            <a:picLocks noChangeAspect="1" noChangeArrowheads="1"/>
          </p:cNvPicPr>
          <p:nvPr/>
        </p:nvPicPr>
        <p:blipFill>
          <a:blip r:embed="rId2"/>
          <a:srcRect/>
          <a:stretch>
            <a:fillRect/>
          </a:stretch>
        </p:blipFill>
        <p:spPr bwMode="auto">
          <a:xfrm>
            <a:off x="500034" y="1428736"/>
            <a:ext cx="4500594" cy="5233249"/>
          </a:xfrm>
          <a:prstGeom prst="rect">
            <a:avLst/>
          </a:prstGeom>
          <a:noFill/>
        </p:spPr>
      </p:pic>
      <p:pic>
        <p:nvPicPr>
          <p:cNvPr id="2051" name="Picture 3" descr="C:\Users\Илья\Documents\proface_full_2.jpg"/>
          <p:cNvPicPr>
            <a:picLocks noChangeAspect="1" noChangeArrowheads="1"/>
          </p:cNvPicPr>
          <p:nvPr/>
        </p:nvPicPr>
        <p:blipFill>
          <a:blip r:embed="rId3"/>
          <a:srcRect/>
          <a:stretch>
            <a:fillRect/>
          </a:stretch>
        </p:blipFill>
        <p:spPr bwMode="auto">
          <a:xfrm>
            <a:off x="2643174" y="928670"/>
            <a:ext cx="4300559" cy="5000650"/>
          </a:xfrm>
          <a:prstGeom prst="rect">
            <a:avLst/>
          </a:prstGeom>
          <a:noFill/>
        </p:spPr>
      </p:pic>
      <p:pic>
        <p:nvPicPr>
          <p:cNvPr id="2052" name="Picture 4" descr="C:\Users\Илья\Documents\proface_full_3.jpg"/>
          <p:cNvPicPr>
            <a:picLocks noChangeAspect="1" noChangeArrowheads="1"/>
          </p:cNvPicPr>
          <p:nvPr/>
        </p:nvPicPr>
        <p:blipFill>
          <a:blip r:embed="rId4"/>
          <a:srcRect/>
          <a:stretch>
            <a:fillRect/>
          </a:stretch>
        </p:blipFill>
        <p:spPr bwMode="auto">
          <a:xfrm>
            <a:off x="4986317" y="0"/>
            <a:ext cx="4157683" cy="4834515"/>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ox(i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Компьютерная диагностика в нейромышечной стоматологии</a:t>
            </a:r>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Нейромышечный подход добавляет к классической теории об окклюзии отсутствующее звено и позволяет на практике учитывать нейрофизиологию зубочелюстной системы. </a:t>
            </a:r>
          </a:p>
          <a:p>
            <a:r>
              <a:rPr lang="ru-RU" dirty="0" smtClean="0"/>
              <a:t>Основные диагностические тесты, используемые в </a:t>
            </a:r>
            <a:r>
              <a:rPr lang="ru-RU" dirty="0" err="1" smtClean="0"/>
              <a:t>нейро-мышечной</a:t>
            </a:r>
            <a:r>
              <a:rPr lang="ru-RU" dirty="0" smtClean="0"/>
              <a:t> стоматологии включают в себя:</a:t>
            </a:r>
          </a:p>
          <a:p>
            <a:r>
              <a:rPr lang="ru-RU" dirty="0" smtClean="0"/>
              <a:t>• компьютеризированное сканирование движений нижней челюсти (К7 CMS - </a:t>
            </a:r>
            <a:r>
              <a:rPr lang="ru-RU" dirty="0" err="1" smtClean="0"/>
              <a:t>computerized</a:t>
            </a:r>
            <a:r>
              <a:rPr lang="ru-RU" dirty="0" smtClean="0"/>
              <a:t> </a:t>
            </a:r>
            <a:r>
              <a:rPr lang="ru-RU" dirty="0" err="1" smtClean="0"/>
              <a:t>mandibular</a:t>
            </a:r>
            <a:r>
              <a:rPr lang="ru-RU" dirty="0" smtClean="0"/>
              <a:t> </a:t>
            </a:r>
            <a:r>
              <a:rPr lang="ru-RU" dirty="0" err="1" smtClean="0"/>
              <a:t>scanning</a:t>
            </a:r>
            <a:r>
              <a:rPr lang="ru-RU" dirty="0" smtClean="0"/>
              <a:t>),</a:t>
            </a:r>
          </a:p>
          <a:p>
            <a:r>
              <a:rPr lang="ru-RU" dirty="0" smtClean="0"/>
              <a:t>• электромиографию,(К7 EMG),</a:t>
            </a:r>
          </a:p>
          <a:p>
            <a:r>
              <a:rPr lang="ru-RU" dirty="0" smtClean="0"/>
              <a:t>• </a:t>
            </a:r>
            <a:r>
              <a:rPr lang="ru-RU" dirty="0" err="1" smtClean="0"/>
              <a:t>сонографию</a:t>
            </a:r>
            <a:r>
              <a:rPr lang="ru-RU" dirty="0" smtClean="0"/>
              <a:t> (К7 ESG),</a:t>
            </a:r>
          </a:p>
          <a:p>
            <a:r>
              <a:rPr lang="ru-RU" dirty="0" err="1" smtClean="0"/>
              <a:t>ультронизкочастотную</a:t>
            </a:r>
            <a:r>
              <a:rPr lang="ru-RU" dirty="0" smtClean="0"/>
              <a:t> </a:t>
            </a:r>
            <a:r>
              <a:rPr lang="ru-RU" dirty="0" err="1" smtClean="0"/>
              <a:t>электро-миостимуляцию</a:t>
            </a:r>
            <a:r>
              <a:rPr lang="ru-RU" dirty="0" smtClean="0"/>
              <a:t> (J5 </a:t>
            </a:r>
            <a:r>
              <a:rPr lang="ru-RU" dirty="0" err="1" smtClean="0"/>
              <a:t>Миомони-тор</a:t>
            </a:r>
            <a:r>
              <a:rPr lang="ru-RU" dirty="0" smtClean="0"/>
              <a:t>),</a:t>
            </a:r>
          </a:p>
          <a:p>
            <a:r>
              <a:rPr lang="ru-RU" dirty="0" err="1" smtClean="0"/>
              <a:t>аксиографию</a:t>
            </a:r>
            <a:r>
              <a:rPr lang="ru-RU" dirty="0" smtClean="0"/>
              <a:t>.</a:t>
            </a:r>
          </a:p>
          <a:p>
            <a:endParaRPr lang="ru-RU" dirty="0"/>
          </a:p>
        </p:txBody>
      </p:sp>
    </p:spTree>
  </p:cSld>
  <p:clrMapOvr>
    <a:masterClrMapping/>
  </p:clrMapOvr>
  <p:transition>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8" name="Picture 2" descr="C:\Users\Илья\Documents\00_22.jpg"/>
          <p:cNvPicPr>
            <a:picLocks noChangeAspect="1" noChangeArrowheads="1"/>
          </p:cNvPicPr>
          <p:nvPr/>
        </p:nvPicPr>
        <p:blipFill>
          <a:blip r:embed="rId2"/>
          <a:srcRect/>
          <a:stretch>
            <a:fillRect/>
          </a:stretch>
        </p:blipFill>
        <p:spPr bwMode="auto">
          <a:xfrm>
            <a:off x="214282" y="107451"/>
            <a:ext cx="7429552" cy="5662970"/>
          </a:xfrm>
          <a:prstGeom prst="rect">
            <a:avLst/>
          </a:prstGeom>
          <a:noFill/>
        </p:spPr>
      </p:pic>
    </p:spTree>
  </p:cSld>
  <p:clrMapOvr>
    <a:masterClrMapping/>
  </p:clrMapOvr>
  <p:transition>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t>Компьютеризированное сканирование движений нижней челюсти (К7 CMS - </a:t>
            </a:r>
            <a:r>
              <a:rPr lang="ru-RU" sz="1600" dirty="0" err="1" smtClean="0"/>
              <a:t>computerized</a:t>
            </a:r>
            <a:r>
              <a:rPr lang="ru-RU" sz="1600" dirty="0" smtClean="0"/>
              <a:t> </a:t>
            </a:r>
            <a:r>
              <a:rPr lang="ru-RU" sz="1600" dirty="0" err="1" smtClean="0"/>
              <a:t>mandi-bular</a:t>
            </a:r>
            <a:r>
              <a:rPr lang="ru-RU" sz="1600" dirty="0" smtClean="0"/>
              <a:t> </a:t>
            </a:r>
            <a:r>
              <a:rPr lang="ru-RU" sz="1600" dirty="0" err="1" smtClean="0"/>
              <a:t>scanning</a:t>
            </a:r>
            <a:r>
              <a:rPr lang="ru-RU" sz="1600" dirty="0" smtClean="0"/>
              <a:t>) позволяет анализировать движение нижней челюсти и определять положение ее в пространстве, что дает объективную характеристику зубочелюстной системе, которую невозможно получить традиционными методами диагностики.</a:t>
            </a:r>
            <a:endParaRPr lang="ru-RU" sz="1600" dirty="0"/>
          </a:p>
        </p:txBody>
      </p:sp>
      <p:sp>
        <p:nvSpPr>
          <p:cNvPr id="3" name="Содержимое 2"/>
          <p:cNvSpPr>
            <a:spLocks noGrp="1"/>
          </p:cNvSpPr>
          <p:nvPr>
            <p:ph idx="1"/>
          </p:nvPr>
        </p:nvSpPr>
        <p:spPr/>
        <p:txBody>
          <a:bodyPr/>
          <a:lstStyle/>
          <a:p>
            <a:endParaRPr lang="ru-RU"/>
          </a:p>
        </p:txBody>
      </p:sp>
      <p:pic>
        <p:nvPicPr>
          <p:cNvPr id="10242" name="Picture 2" descr="C:\Users\Илья\Documents\00_23.jpg"/>
          <p:cNvPicPr>
            <a:picLocks noChangeAspect="1" noChangeArrowheads="1"/>
          </p:cNvPicPr>
          <p:nvPr/>
        </p:nvPicPr>
        <p:blipFill>
          <a:blip r:embed="rId2"/>
          <a:srcRect/>
          <a:stretch>
            <a:fillRect/>
          </a:stretch>
        </p:blipFill>
        <p:spPr bwMode="auto">
          <a:xfrm>
            <a:off x="2214546" y="2500306"/>
            <a:ext cx="4672550" cy="3496676"/>
          </a:xfrm>
          <a:prstGeom prst="rect">
            <a:avLst/>
          </a:prstGeom>
          <a:noFill/>
        </p:spPr>
      </p:pic>
    </p:spTree>
  </p:cSld>
  <p:clrMapOvr>
    <a:masterClrMapping/>
  </p:clrMapOvr>
  <p:transition>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dirty="0" smtClean="0"/>
              <a:t>Электромиография (EMG) позволяет измерить биопотенциал мышц как в покое, так и во время функции, что представляет собой ценную диагностическую информацию в оценке положения нижней челюсти и состояния всей жевательной мускулатуры. Использование поверхностных </a:t>
            </a:r>
            <a:r>
              <a:rPr lang="ru-RU" sz="1600" dirty="0" err="1" smtClean="0"/>
              <a:t>электросенсоров</a:t>
            </a:r>
            <a:r>
              <a:rPr lang="ru-RU" sz="1600" dirty="0" smtClean="0"/>
              <a:t>, которые прикрепляются на кожу в месте проекции определенных мышц, дает возможность определить степень </a:t>
            </a:r>
            <a:r>
              <a:rPr lang="ru-RU" sz="1600" dirty="0" err="1" smtClean="0"/>
              <a:t>гипертонуса</a:t>
            </a:r>
            <a:r>
              <a:rPr lang="ru-RU" sz="1600" dirty="0" smtClean="0"/>
              <a:t> (спазма) этих мышц.</a:t>
            </a:r>
            <a:endParaRPr lang="ru-RU" sz="1600" dirty="0"/>
          </a:p>
        </p:txBody>
      </p:sp>
      <p:sp>
        <p:nvSpPr>
          <p:cNvPr id="3" name="Содержимое 2"/>
          <p:cNvSpPr>
            <a:spLocks noGrp="1"/>
          </p:cNvSpPr>
          <p:nvPr>
            <p:ph idx="1"/>
          </p:nvPr>
        </p:nvSpPr>
        <p:spPr/>
        <p:txBody>
          <a:bodyPr/>
          <a:lstStyle/>
          <a:p>
            <a:endParaRPr lang="ru-RU"/>
          </a:p>
        </p:txBody>
      </p:sp>
      <p:pic>
        <p:nvPicPr>
          <p:cNvPr id="11266" name="Picture 2" descr="C:\Users\Илья\Documents\00_24.jpg"/>
          <p:cNvPicPr>
            <a:picLocks noChangeAspect="1" noChangeArrowheads="1"/>
          </p:cNvPicPr>
          <p:nvPr/>
        </p:nvPicPr>
        <p:blipFill>
          <a:blip r:embed="rId2"/>
          <a:srcRect/>
          <a:stretch>
            <a:fillRect/>
          </a:stretch>
        </p:blipFill>
        <p:spPr bwMode="auto">
          <a:xfrm>
            <a:off x="2428860" y="2214554"/>
            <a:ext cx="4789507" cy="3584200"/>
          </a:xfrm>
          <a:prstGeom prst="rect">
            <a:avLst/>
          </a:prstGeom>
          <a:noFill/>
        </p:spPr>
      </p:pic>
    </p:spTree>
  </p:cSld>
  <p:clrMapOvr>
    <a:masterClrMapping/>
  </p:clrMapOvr>
  <p:transition>
    <p:pull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err="1" smtClean="0"/>
              <a:t>Электросонография</a:t>
            </a:r>
            <a:r>
              <a:rPr lang="ru-RU" sz="1600" dirty="0" smtClean="0"/>
              <a:t>(ESG) измеряет шумы и тоны высокой и низкой частоты, которые возникают при работе ВНЧС. Щелканье, </a:t>
            </a:r>
            <a:r>
              <a:rPr lang="ru-RU" sz="1600" dirty="0" err="1" smtClean="0"/>
              <a:t>крипитация</a:t>
            </a:r>
            <a:r>
              <a:rPr lang="ru-RU" sz="1600" dirty="0" smtClean="0"/>
              <a:t>, шумы различного характера во время открывания и закрывания рта могут быть зарегистрированы и проанализированы с помощью этого метода.</a:t>
            </a:r>
            <a:endParaRPr lang="ru-RU" sz="1600" dirty="0"/>
          </a:p>
        </p:txBody>
      </p:sp>
      <p:sp>
        <p:nvSpPr>
          <p:cNvPr id="3" name="Содержимое 2"/>
          <p:cNvSpPr>
            <a:spLocks noGrp="1"/>
          </p:cNvSpPr>
          <p:nvPr>
            <p:ph idx="1"/>
          </p:nvPr>
        </p:nvSpPr>
        <p:spPr/>
        <p:txBody>
          <a:bodyPr/>
          <a:lstStyle/>
          <a:p>
            <a:endParaRPr lang="ru-RU"/>
          </a:p>
        </p:txBody>
      </p:sp>
      <p:pic>
        <p:nvPicPr>
          <p:cNvPr id="12290" name="Picture 2" descr="C:\Users\Илья\Documents\00_33.jpg"/>
          <p:cNvPicPr>
            <a:picLocks noChangeAspect="1" noChangeArrowheads="1"/>
          </p:cNvPicPr>
          <p:nvPr/>
        </p:nvPicPr>
        <p:blipFill>
          <a:blip r:embed="rId2"/>
          <a:srcRect/>
          <a:stretch>
            <a:fillRect/>
          </a:stretch>
        </p:blipFill>
        <p:spPr bwMode="auto">
          <a:xfrm>
            <a:off x="0" y="2500306"/>
            <a:ext cx="8698903" cy="2820867"/>
          </a:xfrm>
          <a:prstGeom prst="rect">
            <a:avLst/>
          </a:prstGeom>
          <a:noFill/>
        </p:spPr>
      </p:pic>
    </p:spTree>
  </p:cSld>
  <p:clrMapOvr>
    <a:masterClrMapping/>
  </p:clrMapOvr>
  <p:transition>
    <p:pull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dirty="0" err="1" smtClean="0"/>
              <a:t>Ультронизкочастотная</a:t>
            </a:r>
            <a:r>
              <a:rPr lang="ru-RU" sz="1600" dirty="0" smtClean="0"/>
              <a:t> </a:t>
            </a:r>
            <a:r>
              <a:rPr lang="ru-RU" sz="1600" dirty="0" err="1" smtClean="0"/>
              <a:t>электро-миостимуляция</a:t>
            </a:r>
            <a:r>
              <a:rPr lang="ru-RU" sz="1600" dirty="0" smtClean="0"/>
              <a:t> (TENS) - метод расслабления мускулатуры головы и шеи посредством одновременной и двусторонней стимуляции тройничного и лицевого нервов. Такая стимуляция не только расслабляет мышцы, но и помогает перепрограммировать их, обеспечивая условия для определения оптимальной позиции нижней челюсти в создаваемом положении центральной окклюзии.</a:t>
            </a:r>
            <a:endParaRPr lang="ru-RU" sz="1600" dirty="0"/>
          </a:p>
        </p:txBody>
      </p:sp>
      <p:sp>
        <p:nvSpPr>
          <p:cNvPr id="3" name="Содержимое 2"/>
          <p:cNvSpPr>
            <a:spLocks noGrp="1"/>
          </p:cNvSpPr>
          <p:nvPr>
            <p:ph idx="1"/>
          </p:nvPr>
        </p:nvSpPr>
        <p:spPr/>
        <p:txBody>
          <a:bodyPr/>
          <a:lstStyle/>
          <a:p>
            <a:endParaRPr lang="ru-RU"/>
          </a:p>
        </p:txBody>
      </p:sp>
      <p:pic>
        <p:nvPicPr>
          <p:cNvPr id="13314" name="Picture 2" descr="C:\Users\Илья\Documents\00_26.jpg"/>
          <p:cNvPicPr>
            <a:picLocks noChangeAspect="1" noChangeArrowheads="1"/>
          </p:cNvPicPr>
          <p:nvPr/>
        </p:nvPicPr>
        <p:blipFill>
          <a:blip r:embed="rId2"/>
          <a:srcRect/>
          <a:stretch>
            <a:fillRect/>
          </a:stretch>
        </p:blipFill>
        <p:spPr bwMode="auto">
          <a:xfrm>
            <a:off x="3000364" y="2214554"/>
            <a:ext cx="3595706" cy="3739534"/>
          </a:xfrm>
          <a:prstGeom prst="rect">
            <a:avLst/>
          </a:prstGeom>
          <a:noFill/>
        </p:spPr>
      </p:pic>
    </p:spTree>
  </p:cSld>
  <p:clrMapOvr>
    <a:masterClrMapping/>
  </p:clrMapOvr>
  <p:transition>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Автоматическое ведение документации</a:t>
            </a:r>
            <a:endParaRPr lang="ru-RU" dirty="0"/>
          </a:p>
        </p:txBody>
      </p:sp>
      <p:sp>
        <p:nvSpPr>
          <p:cNvPr id="3" name="Содержимое 2"/>
          <p:cNvSpPr>
            <a:spLocks noGrp="1"/>
          </p:cNvSpPr>
          <p:nvPr>
            <p:ph idx="1"/>
          </p:nvPr>
        </p:nvSpPr>
        <p:spPr/>
        <p:txBody>
          <a:bodyPr>
            <a:normAutofit/>
          </a:bodyPr>
          <a:lstStyle/>
          <a:p>
            <a:r>
              <a:rPr lang="ru-RU" dirty="0" smtClean="0"/>
              <a:t>Существуют системы автоматизированного заполнения и ведения различных форм медицинской документации, например </a:t>
            </a:r>
            <a:r>
              <a:rPr lang="ru-RU" dirty="0" err="1" smtClean="0"/>
              <a:t>Kodak</a:t>
            </a:r>
            <a:r>
              <a:rPr lang="ru-RU" dirty="0" smtClean="0"/>
              <a:t> </a:t>
            </a:r>
            <a:r>
              <a:rPr lang="ru-RU" dirty="0" err="1" smtClean="0"/>
              <a:t>EasyShare</a:t>
            </a:r>
            <a:r>
              <a:rPr lang="ru-RU" dirty="0" smtClean="0"/>
              <a:t> (</a:t>
            </a:r>
            <a:r>
              <a:rPr lang="ru-RU" dirty="0" err="1" smtClean="0"/>
              <a:t>Eastman</a:t>
            </a:r>
            <a:r>
              <a:rPr lang="ru-RU" dirty="0" smtClean="0"/>
              <a:t> </a:t>
            </a:r>
            <a:r>
              <a:rPr lang="ru-RU" dirty="0" err="1" smtClean="0"/>
              <a:t>Kodak</a:t>
            </a:r>
            <a:r>
              <a:rPr lang="ru-RU" dirty="0" smtClean="0"/>
              <a:t>, </a:t>
            </a:r>
            <a:r>
              <a:rPr lang="ru-RU" dirty="0" err="1" smtClean="0"/>
              <a:t>Rochester</a:t>
            </a:r>
            <a:r>
              <a:rPr lang="ru-RU" dirty="0" smtClean="0"/>
              <a:t>, N.Y.), </a:t>
            </a:r>
            <a:r>
              <a:rPr lang="ru-RU" dirty="0" err="1" smtClean="0"/>
              <a:t>Dental</a:t>
            </a:r>
            <a:r>
              <a:rPr lang="ru-RU" dirty="0" smtClean="0"/>
              <a:t> </a:t>
            </a:r>
            <a:r>
              <a:rPr lang="ru-RU" dirty="0" err="1" smtClean="0"/>
              <a:t>Base</a:t>
            </a:r>
            <a:r>
              <a:rPr lang="ru-RU" dirty="0" smtClean="0"/>
              <a:t> (ASE </a:t>
            </a:r>
            <a:r>
              <a:rPr lang="ru-RU" dirty="0" err="1" smtClean="0"/>
              <a:t>Group</a:t>
            </a:r>
            <a:r>
              <a:rPr lang="ru-RU" dirty="0" smtClean="0"/>
              <a:t>), </a:t>
            </a:r>
            <a:r>
              <a:rPr lang="ru-RU" dirty="0" err="1" smtClean="0"/>
              <a:t>ThumbsPlus</a:t>
            </a:r>
            <a:r>
              <a:rPr lang="ru-RU" dirty="0" smtClean="0"/>
              <a:t> (</a:t>
            </a:r>
            <a:r>
              <a:rPr lang="ru-RU" dirty="0" err="1" smtClean="0"/>
              <a:t>Cerious</a:t>
            </a:r>
            <a:r>
              <a:rPr lang="ru-RU" dirty="0" smtClean="0"/>
              <a:t> </a:t>
            </a:r>
            <a:r>
              <a:rPr lang="ru-RU" dirty="0" err="1" smtClean="0"/>
              <a:t>Software</a:t>
            </a:r>
            <a:r>
              <a:rPr lang="ru-RU" dirty="0" smtClean="0"/>
              <a:t>, </a:t>
            </a:r>
            <a:r>
              <a:rPr lang="ru-RU" dirty="0" err="1" smtClean="0"/>
              <a:t>Charlotte</a:t>
            </a:r>
            <a:r>
              <a:rPr lang="ru-RU" dirty="0" smtClean="0"/>
              <a:t>, N.C.), Частная практика стоматолога (DMG), </a:t>
            </a:r>
            <a:r>
              <a:rPr lang="ru-RU" dirty="0" err="1" smtClean="0"/>
              <a:t>Dental</a:t>
            </a:r>
            <a:r>
              <a:rPr lang="ru-RU" dirty="0" smtClean="0"/>
              <a:t> </a:t>
            </a:r>
            <a:r>
              <a:rPr lang="ru-RU" dirty="0" err="1" smtClean="0"/>
              <a:t>Explorer</a:t>
            </a:r>
            <a:r>
              <a:rPr lang="ru-RU" dirty="0" smtClean="0"/>
              <a:t> (</a:t>
            </a:r>
            <a:r>
              <a:rPr lang="ru-RU" dirty="0" err="1" smtClean="0"/>
              <a:t>Quintessence</a:t>
            </a:r>
            <a:r>
              <a:rPr lang="ru-RU" dirty="0" smtClean="0"/>
              <a:t> </a:t>
            </a:r>
            <a:r>
              <a:rPr lang="ru-RU" dirty="0" err="1" smtClean="0"/>
              <a:t>Publishing</a:t>
            </a:r>
            <a:r>
              <a:rPr lang="ru-RU" dirty="0" smtClean="0"/>
              <a:t>) и др. </a:t>
            </a:r>
          </a:p>
          <a:p>
            <a:endParaRPr lang="ru-RU" dirty="0"/>
          </a:p>
        </p:txBody>
      </p:sp>
    </p:spTree>
  </p:cSld>
  <p:clrMapOvr>
    <a:masterClrMapping/>
  </p:clrMapOvr>
  <p:transition>
    <p:pull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Илья\Documents\-3-638.jpg"/>
          <p:cNvPicPr>
            <a:picLocks noChangeAspect="1" noChangeArrowheads="1"/>
          </p:cNvPicPr>
          <p:nvPr/>
        </p:nvPicPr>
        <p:blipFill>
          <a:blip r:embed="rId2"/>
          <a:srcRect/>
          <a:stretch>
            <a:fillRect/>
          </a:stretch>
        </p:blipFill>
        <p:spPr bwMode="auto">
          <a:xfrm>
            <a:off x="0" y="-3583"/>
            <a:ext cx="9144000" cy="6865167"/>
          </a:xfrm>
          <a:prstGeom prst="rect">
            <a:avLst/>
          </a:prstGeom>
          <a:noFill/>
        </p:spPr>
      </p:pic>
    </p:spTree>
  </p:cSld>
  <p:clrMapOvr>
    <a:masterClrMapping/>
  </p:clrMapOvr>
  <p:transition>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План лекции</a:t>
            </a:r>
            <a:endParaRPr lang="ru-RU" dirty="0"/>
          </a:p>
        </p:txBody>
      </p:sp>
      <p:sp>
        <p:nvSpPr>
          <p:cNvPr id="3" name="Содержимое 2"/>
          <p:cNvSpPr>
            <a:spLocks noGrp="1"/>
          </p:cNvSpPr>
          <p:nvPr>
            <p:ph idx="1"/>
          </p:nvPr>
        </p:nvSpPr>
        <p:spPr/>
        <p:txBody>
          <a:bodyPr>
            <a:normAutofit fontScale="92500"/>
          </a:bodyPr>
          <a:lstStyle/>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-технологии диагностики и лечения</a:t>
            </a:r>
          </a:p>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Цифровая стоматология</a:t>
            </a:r>
          </a:p>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Лазерные технологии в стоматологии</a:t>
            </a:r>
          </a:p>
          <a:p>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Нанотехнологии</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и материалы</a:t>
            </a:r>
          </a:p>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Технологии тканевой регенерации</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pull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4389120"/>
          </a:xfrm>
        </p:spPr>
        <p:txBody>
          <a:bodyPr>
            <a:normAutofit/>
          </a:bodyPr>
          <a:lstStyle/>
          <a:p>
            <a:r>
              <a:rPr lang="ru-RU" dirty="0" smtClean="0"/>
              <a:t>В настоящее время разработаны разнообразные </a:t>
            </a:r>
            <a:r>
              <a:rPr lang="ru-RU" dirty="0" err="1" smtClean="0"/>
              <a:t>внутриротовые</a:t>
            </a:r>
            <a:r>
              <a:rPr lang="ru-RU" dirty="0" smtClean="0"/>
              <a:t> цифровые фото- и видеокамеры (</a:t>
            </a:r>
            <a:r>
              <a:rPr lang="ru-RU" dirty="0" err="1" smtClean="0"/>
              <a:t>AcuCam</a:t>
            </a:r>
            <a:r>
              <a:rPr lang="ru-RU" dirty="0" smtClean="0"/>
              <a:t> </a:t>
            </a:r>
            <a:r>
              <a:rPr lang="ru-RU" dirty="0" err="1" smtClean="0"/>
              <a:t>Concept</a:t>
            </a:r>
            <a:r>
              <a:rPr lang="ru-RU" dirty="0" smtClean="0"/>
              <a:t> N (</a:t>
            </a:r>
            <a:r>
              <a:rPr lang="ru-RU" dirty="0" err="1" smtClean="0"/>
              <a:t>Gendex</a:t>
            </a:r>
            <a:r>
              <a:rPr lang="ru-RU" dirty="0" smtClean="0"/>
              <a:t>), </a:t>
            </a:r>
            <a:r>
              <a:rPr lang="ru-RU" dirty="0" err="1" smtClean="0"/>
              <a:t>ImageCAM</a:t>
            </a:r>
            <a:r>
              <a:rPr lang="ru-RU" dirty="0" smtClean="0"/>
              <a:t> USB 2.0 </a:t>
            </a:r>
            <a:r>
              <a:rPr lang="ru-RU" dirty="0" err="1" smtClean="0"/>
              <a:t>digital</a:t>
            </a:r>
            <a:r>
              <a:rPr lang="ru-RU" dirty="0" smtClean="0"/>
              <a:t> (</a:t>
            </a:r>
            <a:r>
              <a:rPr lang="ru-RU" dirty="0" err="1" smtClean="0"/>
              <a:t>Dentrix</a:t>
            </a:r>
            <a:r>
              <a:rPr lang="ru-RU" dirty="0" smtClean="0"/>
              <a:t>), SIROCAM (</a:t>
            </a:r>
            <a:r>
              <a:rPr lang="ru-RU" dirty="0" err="1" smtClean="0"/>
              <a:t>Sirona</a:t>
            </a:r>
            <a:r>
              <a:rPr lang="ru-RU" dirty="0" smtClean="0"/>
              <a:t> </a:t>
            </a:r>
            <a:r>
              <a:rPr lang="ru-RU" dirty="0" err="1" smtClean="0"/>
              <a:t>Dental</a:t>
            </a:r>
            <a:r>
              <a:rPr lang="ru-RU" dirty="0" smtClean="0"/>
              <a:t> </a:t>
            </a:r>
            <a:r>
              <a:rPr lang="ru-RU" dirty="0" err="1" smtClean="0"/>
              <a:t>Systems</a:t>
            </a:r>
            <a:r>
              <a:rPr lang="ru-RU" dirty="0" smtClean="0"/>
              <a:t> </a:t>
            </a:r>
            <a:r>
              <a:rPr lang="ru-RU" dirty="0" err="1" smtClean="0"/>
              <a:t>GmbH</a:t>
            </a:r>
            <a:r>
              <a:rPr lang="ru-RU" dirty="0" smtClean="0"/>
              <a:t>, </a:t>
            </a:r>
            <a:r>
              <a:rPr lang="ru-RU" dirty="0" err="1" smtClean="0"/>
              <a:t>Germany</a:t>
            </a:r>
            <a:r>
              <a:rPr lang="ru-RU" dirty="0" smtClean="0"/>
              <a:t>) и др.). </a:t>
            </a:r>
          </a:p>
          <a:p>
            <a:endParaRPr lang="ru-RU" dirty="0"/>
          </a:p>
        </p:txBody>
      </p:sp>
      <p:pic>
        <p:nvPicPr>
          <p:cNvPr id="4098" name="Picture 2" descr="C:\Users\Илья\Documents\VistaCamd1.jpg"/>
          <p:cNvPicPr>
            <a:picLocks noChangeAspect="1" noChangeArrowheads="1"/>
          </p:cNvPicPr>
          <p:nvPr/>
        </p:nvPicPr>
        <p:blipFill>
          <a:blip r:embed="rId2"/>
          <a:srcRect/>
          <a:stretch>
            <a:fillRect/>
          </a:stretch>
        </p:blipFill>
        <p:spPr bwMode="auto">
          <a:xfrm>
            <a:off x="642910" y="2500306"/>
            <a:ext cx="4362457" cy="3128142"/>
          </a:xfrm>
          <a:prstGeom prst="rect">
            <a:avLst/>
          </a:prstGeom>
          <a:noFill/>
        </p:spPr>
      </p:pic>
    </p:spTree>
  </p:cSld>
  <p:clrMapOvr>
    <a:masterClrMapping/>
  </p:clrMapOvr>
  <p:transition>
    <p:pull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descr="C:\Users\Илья\Documents\11298_html_1c10c76c.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pull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29600" cy="4389120"/>
          </a:xfrm>
        </p:spPr>
        <p:txBody>
          <a:bodyPr>
            <a:normAutofit/>
          </a:bodyPr>
          <a:lstStyle/>
          <a:p>
            <a:r>
              <a:rPr lang="ru-RU" dirty="0" smtClean="0"/>
              <a:t>Есть компьютерные программы, позволяющие врачу изучить особенности артикуляционных движений и </a:t>
            </a:r>
            <a:r>
              <a:rPr lang="ru-RU" dirty="0" err="1" smtClean="0"/>
              <a:t>окклюзионных</a:t>
            </a:r>
            <a:r>
              <a:rPr lang="ru-RU" dirty="0" smtClean="0"/>
              <a:t> контактов пациента в анимированном объемном виде на экране монитора. Это – так называемые виртуальные, или 3D </a:t>
            </a:r>
            <a:r>
              <a:rPr lang="ru-RU" dirty="0" err="1" smtClean="0"/>
              <a:t>артикуляторы</a:t>
            </a:r>
            <a:r>
              <a:rPr lang="ru-RU" dirty="0" smtClean="0"/>
              <a:t>. Например, программы для функциональной диагностики и анализа особенностей </a:t>
            </a:r>
            <a:r>
              <a:rPr lang="ru-RU" dirty="0" err="1" smtClean="0"/>
              <a:t>окклюзионных</a:t>
            </a:r>
            <a:r>
              <a:rPr lang="ru-RU" dirty="0" smtClean="0"/>
              <a:t> контактов: MAYA, VIRA, ROSY, </a:t>
            </a:r>
            <a:r>
              <a:rPr lang="ru-RU" dirty="0" err="1" smtClean="0"/>
              <a:t>Dentcam</a:t>
            </a:r>
            <a:r>
              <a:rPr lang="ru-RU" dirty="0" smtClean="0"/>
              <a:t>, CEREC 3D, CAD (AX </a:t>
            </a:r>
            <a:r>
              <a:rPr lang="ru-RU" dirty="0" err="1" smtClean="0"/>
              <a:t>Compact</a:t>
            </a:r>
            <a:r>
              <a:rPr lang="ru-RU" dirty="0" smtClean="0"/>
              <a:t>). </a:t>
            </a:r>
          </a:p>
          <a:p>
            <a:endParaRPr lang="ru-RU" dirty="0"/>
          </a:p>
        </p:txBody>
      </p:sp>
    </p:spTree>
  </p:cSld>
  <p:clrMapOvr>
    <a:masterClrMapping/>
  </p:clrMapOvr>
  <p:transition>
    <p:pull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p:cNvPicPr>
            <a:picLocks noChangeAspect="1" noChangeArrowheads="1"/>
          </p:cNvPicPr>
          <p:nvPr/>
        </p:nvPicPr>
        <p:blipFill>
          <a:blip r:embed="rId2"/>
          <a:srcRect/>
          <a:stretch>
            <a:fillRect/>
          </a:stretch>
        </p:blipFill>
        <p:spPr bwMode="auto">
          <a:xfrm>
            <a:off x="357158" y="785794"/>
            <a:ext cx="8439545" cy="5110183"/>
          </a:xfrm>
          <a:prstGeom prst="rect">
            <a:avLst/>
          </a:prstGeom>
          <a:noFill/>
          <a:ln w="9525">
            <a:noFill/>
            <a:miter lim="800000"/>
            <a:headEnd/>
            <a:tailEnd/>
          </a:ln>
          <a:effectLst/>
        </p:spPr>
      </p:pic>
    </p:spTree>
  </p:cSld>
  <p:clrMapOvr>
    <a:masterClrMapping/>
  </p:clrMapOvr>
  <p:transition>
    <p:pull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142984"/>
            <a:ext cx="8229600" cy="1143000"/>
          </a:xfrm>
        </p:spPr>
        <p:txBody>
          <a:bodyPr>
            <a:normAutofit fontScale="90000"/>
          </a:bodyPr>
          <a:lstStyle/>
          <a:p>
            <a:r>
              <a:rPr lang="ru-RU" sz="3600" b="1" dirty="0" smtClean="0"/>
              <a:t>Технология автоматизированного проектирования и изготовления зубных протезов с применением 3 D технологии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Несмотря на многообразие, основной принцип работы всех современных стоматологических CAD/CAM систем состоит из следующих этапов:</a:t>
            </a:r>
          </a:p>
          <a:p>
            <a:r>
              <a:rPr lang="ru-RU" dirty="0" smtClean="0"/>
              <a:t>1. Сбор данных о рельефе поверхности протезного ложа специальным устройством и преобразование полученной информации в цифровой формат, приемлемый для компьютерной обработки.</a:t>
            </a:r>
          </a:p>
          <a:p>
            <a:r>
              <a:rPr lang="ru-RU" dirty="0" smtClean="0"/>
              <a:t>2. Построение виртуальной модели будущей конструкции протеза с помощью компьютера и с учетом пожеланий врача (этап CAD).</a:t>
            </a:r>
          </a:p>
          <a:p>
            <a:r>
              <a:rPr lang="ru-RU" dirty="0" smtClean="0"/>
              <a:t>3. Непосредственное изготовление самого зубного протеза на основе полученных данных с помощью устройства с числовым программным управлением из конструкционных материалов (этап CAM).</a:t>
            </a:r>
          </a:p>
          <a:p>
            <a:endParaRPr lang="ru-RU" dirty="0" smtClean="0"/>
          </a:p>
          <a:p>
            <a:endParaRPr lang="ru-RU" dirty="0"/>
          </a:p>
        </p:txBody>
      </p:sp>
    </p:spTree>
  </p:cSld>
  <p:clrMapOvr>
    <a:masterClrMapping/>
  </p:clrMapOvr>
  <p:transition>
    <p:pull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effectLst>
                  <a:outerShdw blurRad="38100" dist="38100" dir="2700000" algn="tl">
                    <a:srgbClr val="000000">
                      <a:alpha val="43137"/>
                    </a:srgbClr>
                  </a:outerShdw>
                </a:effectLst>
              </a:rPr>
              <a:t>3D</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840058" y="1424454"/>
            <a:ext cx="6686550" cy="3777622"/>
          </a:xfrm>
        </p:spPr>
        <p:txBody>
          <a:bodyPr/>
          <a:lstStyle/>
          <a:p>
            <a:r>
              <a:rPr lang="ru-RU" dirty="0" smtClean="0"/>
              <a:t>На сегодняшний день существует множество принтеров для </a:t>
            </a:r>
            <a:r>
              <a:rPr lang="en-US" dirty="0" smtClean="0"/>
              <a:t>3D </a:t>
            </a:r>
            <a:r>
              <a:rPr lang="ru-RU" dirty="0" smtClean="0"/>
              <a:t>печати, в том числе для стоматологических целей. </a:t>
            </a: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54978" y="3100166"/>
            <a:ext cx="3769778" cy="3462041"/>
          </a:xfrm>
          <a:prstGeom prst="rect">
            <a:avLst/>
          </a:prstGeom>
        </p:spPr>
      </p:pic>
      <p:pic>
        <p:nvPicPr>
          <p:cNvPr id="1026" name="Picture 2" descr="Картинки по запросу Objet26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56918" y="2747246"/>
            <a:ext cx="2613822" cy="39829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36929290"/>
      </p:ext>
    </p:extLst>
  </p:cSld>
  <p:clrMapOvr>
    <a:masterClrMapping/>
  </p:clrMapOvr>
  <p:transition>
    <p:pull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229600" cy="1143000"/>
          </a:xfrm>
        </p:spPr>
        <p:txBody>
          <a:bodyPr>
            <a:normAutofit fontScale="90000"/>
          </a:bodyPr>
          <a:lstStyle/>
          <a:p>
            <a:r>
              <a:rPr lang="ru-RU" dirty="0" smtClean="0"/>
              <a:t>Примеры </a:t>
            </a:r>
            <a:r>
              <a:rPr lang="en-US" dirty="0" smtClean="0"/>
              <a:t>3D </a:t>
            </a:r>
            <a:r>
              <a:rPr lang="ru-RU" dirty="0" smtClean="0"/>
              <a:t>принтеров</a:t>
            </a:r>
            <a:br>
              <a:rPr lang="ru-RU" dirty="0" smtClean="0"/>
            </a:br>
            <a:r>
              <a:rPr lang="en-US" dirty="0" smtClean="0"/>
              <a:t>Objet260</a:t>
            </a:r>
            <a:r>
              <a:rPr lang="ru-RU" dirty="0"/>
              <a:t/>
            </a:r>
            <a:br>
              <a:rPr lang="ru-RU" dirty="0"/>
            </a:br>
            <a:endParaRPr lang="ru-RU" dirty="0"/>
          </a:p>
        </p:txBody>
      </p:sp>
      <p:sp>
        <p:nvSpPr>
          <p:cNvPr id="3" name="Объект 2"/>
          <p:cNvSpPr>
            <a:spLocks noGrp="1"/>
          </p:cNvSpPr>
          <p:nvPr>
            <p:ph idx="1"/>
          </p:nvPr>
        </p:nvSpPr>
        <p:spPr>
          <a:xfrm>
            <a:off x="3449371" y="2123728"/>
            <a:ext cx="5423532" cy="4734272"/>
          </a:xfrm>
        </p:spPr>
        <p:txBody>
          <a:bodyPr/>
          <a:lstStyle/>
          <a:p>
            <a:r>
              <a:rPr lang="ru-RU" dirty="0" smtClean="0"/>
              <a:t>Предназначен для изготовления большого объема работы.</a:t>
            </a:r>
          </a:p>
          <a:p>
            <a:r>
              <a:rPr lang="ru-RU" dirty="0" smtClean="0"/>
              <a:t>Одновременно может изготавливать до 60 моделей</a:t>
            </a:r>
          </a:p>
          <a:p>
            <a:r>
              <a:rPr lang="ru-RU" dirty="0" smtClean="0"/>
              <a:t>Среднее время работы 4 часа</a:t>
            </a:r>
            <a:endParaRPr lang="ru-RU" dirty="0"/>
          </a:p>
        </p:txBody>
      </p:sp>
      <p:pic>
        <p:nvPicPr>
          <p:cNvPr id="4" name="Picture 2" descr="Картинки по запросу Objet26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7165" y="2133600"/>
            <a:ext cx="2613822" cy="39829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16862355"/>
      </p:ext>
    </p:extLst>
  </p:cSld>
  <p:clrMapOvr>
    <a:masterClrMapping/>
  </p:clrMapOvr>
  <p:transition>
    <p:pull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Formlabs</a:t>
            </a:r>
            <a:endParaRPr lang="ru-RU" dirty="0"/>
          </a:p>
        </p:txBody>
      </p:sp>
      <p:sp>
        <p:nvSpPr>
          <p:cNvPr id="3" name="Объект 2"/>
          <p:cNvSpPr>
            <a:spLocks noGrp="1"/>
          </p:cNvSpPr>
          <p:nvPr>
            <p:ph idx="1"/>
          </p:nvPr>
        </p:nvSpPr>
        <p:spPr>
          <a:xfrm>
            <a:off x="5024673" y="1412341"/>
            <a:ext cx="3474774" cy="4625630"/>
          </a:xfrm>
        </p:spPr>
        <p:txBody>
          <a:bodyPr/>
          <a:lstStyle/>
          <a:p>
            <a:r>
              <a:rPr lang="ru-RU" dirty="0" smtClean="0"/>
              <a:t>Среднее время работы 1 час</a:t>
            </a:r>
          </a:p>
          <a:p>
            <a:r>
              <a:rPr lang="ru-RU" dirty="0" smtClean="0"/>
              <a:t>Предназначен для максимум 5 моделей</a:t>
            </a:r>
          </a:p>
          <a:p>
            <a:r>
              <a:rPr lang="ru-RU" dirty="0" smtClean="0"/>
              <a:t>Не занимает много места</a:t>
            </a:r>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44497" y="2133601"/>
            <a:ext cx="3769778" cy="3462041"/>
          </a:xfrm>
          <a:prstGeom prst="rect">
            <a:avLst/>
          </a:prstGeom>
        </p:spPr>
      </p:pic>
    </p:spTree>
    <p:extLst>
      <p:ext uri="{BB962C8B-B14F-4D97-AF65-F5344CB8AC3E}">
        <p14:creationId xmlns="" xmlns:p14="http://schemas.microsoft.com/office/powerpoint/2010/main" val="3088199409"/>
      </p:ext>
    </p:extLst>
  </p:cSld>
  <p:clrMapOvr>
    <a:masterClrMapping/>
  </p:clrMapOvr>
  <p:transition>
    <p:pull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конструкций</a:t>
            </a:r>
            <a:endParaRPr lang="ru-RU" dirty="0"/>
          </a:p>
        </p:txBody>
      </p:sp>
      <p:sp>
        <p:nvSpPr>
          <p:cNvPr id="4" name="Содержимое 2"/>
          <p:cNvSpPr>
            <a:spLocks noGrp="1"/>
          </p:cNvSpPr>
          <p:nvPr>
            <p:ph idx="1"/>
          </p:nvPr>
        </p:nvSpPr>
        <p:spPr>
          <a:xfrm>
            <a:off x="285720" y="1928802"/>
            <a:ext cx="6686550" cy="3777622"/>
          </a:xfrm>
        </p:spPr>
        <p:txBody>
          <a:bodyPr/>
          <a:lstStyle/>
          <a:p>
            <a:r>
              <a:rPr lang="ru-RU" dirty="0" smtClean="0"/>
              <a:t>Печать временных оснований зубных протезов</a:t>
            </a:r>
            <a:endParaRPr lang="ru-RU" dirty="0"/>
          </a:p>
        </p:txBody>
      </p:sp>
      <p:pic>
        <p:nvPicPr>
          <p:cNvPr id="5" name="Picture 2" descr="C:\Users\Илья\Documents\835273e19b2d48a296f61db99be0068f.jpg"/>
          <p:cNvPicPr>
            <a:picLocks noChangeAspect="1" noChangeArrowheads="1"/>
          </p:cNvPicPr>
          <p:nvPr/>
        </p:nvPicPr>
        <p:blipFill>
          <a:blip r:embed="rId2"/>
          <a:srcRect/>
          <a:stretch>
            <a:fillRect/>
          </a:stretch>
        </p:blipFill>
        <p:spPr bwMode="auto">
          <a:xfrm>
            <a:off x="3571868" y="2714620"/>
            <a:ext cx="3737698" cy="3737698"/>
          </a:xfrm>
          <a:prstGeom prst="rect">
            <a:avLst/>
          </a:prstGeom>
          <a:noFill/>
        </p:spPr>
      </p:pic>
    </p:spTree>
  </p:cSld>
  <p:clrMapOvr>
    <a:masterClrMapping/>
  </p:clrMapOvr>
  <p:transition>
    <p:pull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214422"/>
            <a:ext cx="8229600" cy="1143000"/>
          </a:xfrm>
        </p:spPr>
        <p:txBody>
          <a:bodyPr>
            <a:normAutofit fontScale="90000"/>
          </a:bodyPr>
          <a:lstStyle/>
          <a:p>
            <a:r>
              <a:rPr lang="ru-RU" dirty="0" smtClean="0"/>
              <a:t>Дизайн и печать высокоточных прозрачных хирургических шаблонов</a:t>
            </a:r>
            <a:endParaRPr lang="ru-RU" dirty="0"/>
          </a:p>
        </p:txBody>
      </p:sp>
      <p:pic>
        <p:nvPicPr>
          <p:cNvPr id="2050" name="Picture 2" descr="C:\Users\Илья\Documents\ebc4281a6e8247e4abf3ee85f5f0d76a.jpg"/>
          <p:cNvPicPr>
            <a:picLocks noChangeAspect="1" noChangeArrowheads="1"/>
          </p:cNvPicPr>
          <p:nvPr/>
        </p:nvPicPr>
        <p:blipFill>
          <a:blip r:embed="rId2"/>
          <a:srcRect/>
          <a:stretch>
            <a:fillRect/>
          </a:stretch>
        </p:blipFill>
        <p:spPr bwMode="auto">
          <a:xfrm>
            <a:off x="2540833" y="1941226"/>
            <a:ext cx="4665688" cy="4665688"/>
          </a:xfrm>
          <a:prstGeom prst="rect">
            <a:avLst/>
          </a:prstGeom>
          <a:noFill/>
        </p:spPr>
      </p:pic>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85728"/>
            <a:ext cx="8315483" cy="1200329"/>
          </a:xfrm>
          <a:prstGeom prst="rect">
            <a:avLst/>
          </a:prstGeom>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Раздел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 </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технологии диагностики и лечения</a:t>
            </a:r>
            <a:endPar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Рисунок 2" descr="orthocad_3"/>
          <p:cNvPicPr/>
          <p:nvPr/>
        </p:nvPicPr>
        <p:blipFill>
          <a:blip r:embed="rId2"/>
          <a:srcRect/>
          <a:stretch>
            <a:fillRect/>
          </a:stretch>
        </p:blipFill>
        <p:spPr bwMode="auto">
          <a:xfrm>
            <a:off x="928662" y="1643050"/>
            <a:ext cx="7500990" cy="521495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 name="Picture 2" descr="C:\Users\Илья\Documents\181540a0bc2a4ec18deeec3929d73f66.jpg"/>
          <p:cNvPicPr>
            <a:picLocks noChangeAspect="1" noChangeArrowheads="1"/>
          </p:cNvPicPr>
          <p:nvPr/>
        </p:nvPicPr>
        <p:blipFill>
          <a:blip r:embed="rId2"/>
          <a:srcRect/>
          <a:stretch>
            <a:fillRect/>
          </a:stretch>
        </p:blipFill>
        <p:spPr bwMode="auto">
          <a:xfrm>
            <a:off x="358710" y="534649"/>
            <a:ext cx="4986338" cy="3810000"/>
          </a:xfrm>
          <a:prstGeom prst="rect">
            <a:avLst/>
          </a:prstGeom>
          <a:noFill/>
        </p:spPr>
      </p:pic>
      <p:pic>
        <p:nvPicPr>
          <p:cNvPr id="4098" name="Picture 2" descr="C:\Users\Илья\Documents\ee2a7d41e62946e1ae7e88cf6f239903.jpg"/>
          <p:cNvPicPr>
            <a:picLocks noChangeAspect="1" noChangeArrowheads="1"/>
          </p:cNvPicPr>
          <p:nvPr/>
        </p:nvPicPr>
        <p:blipFill>
          <a:blip r:embed="rId3"/>
          <a:srcRect/>
          <a:stretch>
            <a:fillRect/>
          </a:stretch>
        </p:blipFill>
        <p:spPr bwMode="auto">
          <a:xfrm>
            <a:off x="2540833" y="2608615"/>
            <a:ext cx="6102285" cy="3690924"/>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plus(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8229600" cy="1143000"/>
          </a:xfrm>
        </p:spPr>
        <p:txBody>
          <a:bodyPr>
            <a:normAutofit fontScale="90000"/>
          </a:bodyPr>
          <a:lstStyle/>
          <a:p>
            <a:r>
              <a:rPr lang="ru-RU" dirty="0" err="1" smtClean="0"/>
              <a:t>Биосовместимый</a:t>
            </a:r>
            <a:r>
              <a:rPr lang="ru-RU" dirty="0" smtClean="0"/>
              <a:t> печатный материал для мостов и коронок.</a:t>
            </a:r>
            <a:br>
              <a:rPr lang="ru-RU" dirty="0" smtClean="0"/>
            </a:br>
            <a:endParaRPr lang="ru-RU" dirty="0"/>
          </a:p>
        </p:txBody>
      </p:sp>
      <p:sp>
        <p:nvSpPr>
          <p:cNvPr id="3" name="Содержимое 2"/>
          <p:cNvSpPr>
            <a:spLocks noGrp="1"/>
          </p:cNvSpPr>
          <p:nvPr>
            <p:ph idx="1"/>
          </p:nvPr>
        </p:nvSpPr>
        <p:spPr/>
        <p:txBody>
          <a:bodyPr/>
          <a:lstStyle/>
          <a:p>
            <a:endParaRPr lang="ru-RU"/>
          </a:p>
        </p:txBody>
      </p:sp>
      <p:pic>
        <p:nvPicPr>
          <p:cNvPr id="5122" name="Picture 2" descr="C:\Users\Илья\Documents\54967ab068014e53a748b35fbd17dea2.jpg"/>
          <p:cNvPicPr>
            <a:picLocks noChangeAspect="1" noChangeArrowheads="1"/>
          </p:cNvPicPr>
          <p:nvPr/>
        </p:nvPicPr>
        <p:blipFill>
          <a:blip r:embed="rId2"/>
          <a:srcRect/>
          <a:stretch>
            <a:fillRect/>
          </a:stretch>
        </p:blipFill>
        <p:spPr bwMode="auto">
          <a:xfrm>
            <a:off x="2484621" y="1772586"/>
            <a:ext cx="4856813" cy="4856812"/>
          </a:xfrm>
          <a:prstGeom prst="rect">
            <a:avLst/>
          </a:prstGeom>
          <a:noFill/>
        </p:spPr>
      </p:pic>
    </p:spTree>
  </p:cSld>
  <p:clrMapOvr>
    <a:masterClrMapping/>
  </p:clrMapOvr>
  <p:transition>
    <p:pull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7168588" cy="1515701"/>
          </a:xfrm>
        </p:spPr>
        <p:txBody>
          <a:bodyPr>
            <a:normAutofit fontScale="90000"/>
          </a:bodyPr>
          <a:lstStyle/>
          <a:p>
            <a:r>
              <a:rPr lang="ru-RU" dirty="0" smtClean="0"/>
              <a:t>Временные коронки длительного ношения</a:t>
            </a:r>
            <a:endParaRPr lang="ru-RU" dirty="0"/>
          </a:p>
        </p:txBody>
      </p:sp>
      <p:pic>
        <p:nvPicPr>
          <p:cNvPr id="7170" name="Picture 2" descr="m-e-dent 3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43174" y="2071678"/>
            <a:ext cx="5153744" cy="42411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0262352"/>
      </p:ext>
    </p:extLst>
  </p:cSld>
  <p:clrMapOvr>
    <a:masterClrMapping/>
  </p:clrMapOvr>
  <p:transition>
    <p:pull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0" name="Picture 2" descr="C:\Users\Илья\Documents\0bba6ec1e487411fae4247f7b96ae2cd.jpg"/>
          <p:cNvPicPr>
            <a:picLocks noChangeAspect="1" noChangeArrowheads="1"/>
          </p:cNvPicPr>
          <p:nvPr/>
        </p:nvPicPr>
        <p:blipFill>
          <a:blip r:embed="rId2"/>
          <a:srcRect/>
          <a:stretch>
            <a:fillRect/>
          </a:stretch>
        </p:blipFill>
        <p:spPr bwMode="auto">
          <a:xfrm>
            <a:off x="821531" y="933450"/>
            <a:ext cx="7500938" cy="4991100"/>
          </a:xfrm>
          <a:prstGeom prst="rect">
            <a:avLst/>
          </a:prstGeom>
          <a:noFill/>
        </p:spPr>
      </p:pic>
    </p:spTree>
  </p:cSld>
  <p:clrMapOvr>
    <a:masterClrMapping/>
  </p:clrMapOvr>
  <p:transition>
    <p:pull dir="l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785794"/>
            <a:ext cx="6683765" cy="1280890"/>
          </a:xfrm>
        </p:spPr>
        <p:txBody>
          <a:bodyPr>
            <a:normAutofit fontScale="90000"/>
          </a:bodyPr>
          <a:lstStyle/>
          <a:p>
            <a:r>
              <a:rPr lang="ru-RU" b="1" dirty="0" err="1" smtClean="0"/>
              <a:t>NextDent</a:t>
            </a:r>
            <a:r>
              <a:rPr lang="ru-RU" b="1" dirty="0" smtClean="0"/>
              <a:t> </a:t>
            </a:r>
            <a:r>
              <a:rPr lang="ru-RU" b="1" dirty="0" err="1" smtClean="0"/>
              <a:t>Оrthо</a:t>
            </a:r>
            <a:r>
              <a:rPr lang="ru-RU" b="1" dirty="0" smtClean="0"/>
              <a:t> </a:t>
            </a:r>
            <a:r>
              <a:rPr lang="ru-RU" b="1" dirty="0" err="1" smtClean="0"/>
              <a:t>Clear</a:t>
            </a:r>
            <a:r>
              <a:rPr lang="ru-RU" b="1" dirty="0" smtClean="0"/>
              <a:t/>
            </a:r>
            <a:br>
              <a:rPr lang="ru-RU" b="1" dirty="0" smtClean="0"/>
            </a:br>
            <a:r>
              <a:rPr lang="ru-RU" dirty="0" smtClean="0"/>
              <a:t/>
            </a:r>
            <a:br>
              <a:rPr lang="ru-RU" dirty="0" smtClean="0"/>
            </a:br>
            <a:r>
              <a:rPr lang="ru-RU" dirty="0" smtClean="0"/>
              <a:t>Эстетичный 3D-материал для печати.</a:t>
            </a:r>
            <a:br>
              <a:rPr lang="ru-RU" dirty="0" smtClean="0"/>
            </a:br>
            <a:endParaRPr lang="ru-RU" dirty="0"/>
          </a:p>
        </p:txBody>
      </p:sp>
      <p:sp>
        <p:nvSpPr>
          <p:cNvPr id="3" name="Содержимое 2"/>
          <p:cNvSpPr>
            <a:spLocks noGrp="1"/>
          </p:cNvSpPr>
          <p:nvPr>
            <p:ph idx="1"/>
          </p:nvPr>
        </p:nvSpPr>
        <p:spPr/>
        <p:txBody>
          <a:bodyPr/>
          <a:lstStyle/>
          <a:p>
            <a:endParaRPr lang="ru-RU"/>
          </a:p>
        </p:txBody>
      </p:sp>
      <p:pic>
        <p:nvPicPr>
          <p:cNvPr id="8194" name="Picture 2" descr="C:\Users\Илья\Documents\043ef743fd124f349d519fa55fc84189.jpg"/>
          <p:cNvPicPr>
            <a:picLocks noChangeAspect="1" noChangeArrowheads="1"/>
          </p:cNvPicPr>
          <p:nvPr/>
        </p:nvPicPr>
        <p:blipFill>
          <a:blip r:embed="rId2"/>
          <a:srcRect/>
          <a:stretch>
            <a:fillRect/>
          </a:stretch>
        </p:blipFill>
        <p:spPr bwMode="auto">
          <a:xfrm>
            <a:off x="2675744" y="2034914"/>
            <a:ext cx="4497050" cy="4497050"/>
          </a:xfrm>
          <a:prstGeom prst="rect">
            <a:avLst/>
          </a:prstGeom>
          <a:noFill/>
        </p:spPr>
      </p:pic>
    </p:spTree>
  </p:cSld>
  <p:clrMapOvr>
    <a:masterClrMapping/>
  </p:clrMapOvr>
  <p:transition>
    <p:pull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865" y="339297"/>
            <a:ext cx="6683765" cy="1280890"/>
          </a:xfrm>
        </p:spPr>
        <p:txBody>
          <a:bodyPr>
            <a:normAutofit fontScale="90000"/>
          </a:bodyPr>
          <a:lstStyle/>
          <a:p>
            <a:r>
              <a:rPr lang="ru-RU" b="1" dirty="0" err="1" smtClean="0"/>
              <a:t>NextDent</a:t>
            </a:r>
            <a:r>
              <a:rPr lang="ru-RU" b="1" dirty="0" smtClean="0"/>
              <a:t> </a:t>
            </a:r>
            <a:r>
              <a:rPr lang="ru-RU" b="1" dirty="0" err="1" smtClean="0"/>
              <a:t>Ortho</a:t>
            </a:r>
            <a:r>
              <a:rPr lang="ru-RU" b="1" dirty="0" smtClean="0"/>
              <a:t> IBT</a:t>
            </a:r>
            <a:br>
              <a:rPr lang="ru-RU" b="1" dirty="0" smtClean="0"/>
            </a:br>
            <a:r>
              <a:rPr lang="ru-RU" dirty="0" smtClean="0"/>
              <a:t/>
            </a:r>
            <a:br>
              <a:rPr lang="ru-RU" dirty="0" smtClean="0"/>
            </a:br>
            <a:r>
              <a:rPr lang="ru-RU" dirty="0" smtClean="0"/>
              <a:t>Гибкий материал для применения в ортодонтии</a:t>
            </a:r>
            <a:endParaRPr lang="ru-RU" dirty="0"/>
          </a:p>
        </p:txBody>
      </p:sp>
      <p:sp>
        <p:nvSpPr>
          <p:cNvPr id="3" name="Содержимое 2"/>
          <p:cNvSpPr>
            <a:spLocks noGrp="1"/>
          </p:cNvSpPr>
          <p:nvPr>
            <p:ph idx="1"/>
          </p:nvPr>
        </p:nvSpPr>
        <p:spPr/>
        <p:txBody>
          <a:bodyPr/>
          <a:lstStyle/>
          <a:p>
            <a:endParaRPr lang="ru-RU" dirty="0"/>
          </a:p>
        </p:txBody>
      </p:sp>
      <p:pic>
        <p:nvPicPr>
          <p:cNvPr id="10242" name="Picture 2" descr="C:\Users\Илья\Documents\f17d4f1b54a948938a3960fbf621f42f.jpg"/>
          <p:cNvPicPr>
            <a:picLocks noChangeAspect="1" noChangeArrowheads="1"/>
          </p:cNvPicPr>
          <p:nvPr/>
        </p:nvPicPr>
        <p:blipFill>
          <a:blip r:embed="rId2"/>
          <a:srcRect/>
          <a:stretch>
            <a:fillRect/>
          </a:stretch>
        </p:blipFill>
        <p:spPr bwMode="auto">
          <a:xfrm>
            <a:off x="2214546" y="1785926"/>
            <a:ext cx="4208489" cy="4208488"/>
          </a:xfrm>
          <a:prstGeom prst="rect">
            <a:avLst/>
          </a:prstGeom>
          <a:noFill/>
        </p:spPr>
      </p:pic>
    </p:spTree>
  </p:cSld>
  <p:clrMapOvr>
    <a:masterClrMapping/>
  </p:clrMapOvr>
  <p:transition>
    <p:pull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357166"/>
            <a:ext cx="6686550" cy="3777622"/>
          </a:xfrm>
        </p:spPr>
        <p:txBody>
          <a:bodyPr/>
          <a:lstStyle/>
          <a:p>
            <a:r>
              <a:rPr lang="ru-RU" b="1" dirty="0" err="1" smtClean="0"/>
              <a:t>NextDent</a:t>
            </a:r>
            <a:r>
              <a:rPr lang="ru-RU" b="1" dirty="0" smtClean="0"/>
              <a:t> </a:t>
            </a:r>
            <a:r>
              <a:rPr lang="ru-RU" b="1" dirty="0" err="1" smtClean="0"/>
              <a:t>Ortho</a:t>
            </a:r>
            <a:r>
              <a:rPr lang="ru-RU" b="1" dirty="0" smtClean="0"/>
              <a:t> </a:t>
            </a:r>
            <a:r>
              <a:rPr lang="ru-RU" b="1" dirty="0" err="1" smtClean="0"/>
              <a:t>Rigid</a:t>
            </a:r>
            <a:endParaRPr lang="ru-RU" b="1" dirty="0" smtClean="0"/>
          </a:p>
          <a:p>
            <a:r>
              <a:rPr lang="ru-RU" dirty="0" smtClean="0"/>
              <a:t/>
            </a:r>
            <a:br>
              <a:rPr lang="ru-RU" dirty="0" smtClean="0"/>
            </a:br>
            <a:r>
              <a:rPr lang="ru-RU" dirty="0" smtClean="0"/>
              <a:t>Легкое проектирование и 3D-печать </a:t>
            </a:r>
            <a:r>
              <a:rPr lang="ru-RU" dirty="0" err="1" smtClean="0"/>
              <a:t>ортезов</a:t>
            </a:r>
            <a:r>
              <a:rPr lang="ru-RU" dirty="0" smtClean="0"/>
              <a:t>.</a:t>
            </a:r>
            <a:br>
              <a:rPr lang="ru-RU" dirty="0" smtClean="0"/>
            </a:br>
            <a:endParaRPr lang="ru-RU" dirty="0"/>
          </a:p>
        </p:txBody>
      </p:sp>
      <p:pic>
        <p:nvPicPr>
          <p:cNvPr id="12290" name="Picture 2" descr="C:\Users\Илья\Documents\4b2ea25a58334e45bc6cf071ac963d80.jpg"/>
          <p:cNvPicPr>
            <a:picLocks noChangeAspect="1" noChangeArrowheads="1"/>
          </p:cNvPicPr>
          <p:nvPr/>
        </p:nvPicPr>
        <p:blipFill>
          <a:blip r:embed="rId2"/>
          <a:srcRect/>
          <a:stretch>
            <a:fillRect/>
          </a:stretch>
        </p:blipFill>
        <p:spPr bwMode="auto">
          <a:xfrm>
            <a:off x="3357554" y="2214554"/>
            <a:ext cx="4043136" cy="4043136"/>
          </a:xfrm>
          <a:prstGeom prst="rect">
            <a:avLst/>
          </a:prstGeom>
          <a:noFill/>
        </p:spPr>
      </p:pic>
    </p:spTree>
  </p:cSld>
  <p:clrMapOvr>
    <a:masterClrMapping/>
  </p:clrMapOvr>
  <p:transition>
    <p:pull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62027" y="349770"/>
            <a:ext cx="6686550" cy="3777622"/>
          </a:xfrm>
        </p:spPr>
        <p:txBody>
          <a:bodyPr/>
          <a:lstStyle/>
          <a:p>
            <a:r>
              <a:rPr lang="ru-RU" b="1" dirty="0" err="1" smtClean="0"/>
              <a:t>NextDent</a:t>
            </a:r>
            <a:r>
              <a:rPr lang="ru-RU" b="1" dirty="0" smtClean="0"/>
              <a:t> </a:t>
            </a:r>
            <a:r>
              <a:rPr lang="ru-RU" b="1" dirty="0" err="1" smtClean="0"/>
              <a:t>Model</a:t>
            </a:r>
            <a:endParaRPr lang="ru-RU" b="1" dirty="0" smtClean="0"/>
          </a:p>
          <a:p>
            <a:r>
              <a:rPr lang="ru-RU" dirty="0" smtClean="0"/>
              <a:t/>
            </a:r>
            <a:br>
              <a:rPr lang="ru-RU" dirty="0" smtClean="0"/>
            </a:br>
            <a:r>
              <a:rPr lang="ru-RU" dirty="0" smtClean="0"/>
              <a:t>Высокоточные стоматологические модели.</a:t>
            </a:r>
            <a:br>
              <a:rPr lang="ru-RU" dirty="0" smtClean="0"/>
            </a:br>
            <a:endParaRPr lang="ru-RU" dirty="0"/>
          </a:p>
        </p:txBody>
      </p:sp>
      <p:pic>
        <p:nvPicPr>
          <p:cNvPr id="13314" name="Picture 2" descr="C:\Users\Илья\Documents\224279c13ddb4f8b99b13326976a0094.jpg"/>
          <p:cNvPicPr>
            <a:picLocks noChangeAspect="1" noChangeArrowheads="1"/>
          </p:cNvPicPr>
          <p:nvPr/>
        </p:nvPicPr>
        <p:blipFill>
          <a:blip r:embed="rId2"/>
          <a:srcRect/>
          <a:stretch>
            <a:fillRect/>
          </a:stretch>
        </p:blipFill>
        <p:spPr bwMode="auto">
          <a:xfrm>
            <a:off x="2786050" y="2143116"/>
            <a:ext cx="3976149" cy="3976149"/>
          </a:xfrm>
          <a:prstGeom prst="rect">
            <a:avLst/>
          </a:prstGeom>
          <a:noFill/>
        </p:spPr>
      </p:pic>
    </p:spTree>
  </p:cSld>
  <p:clrMapOvr>
    <a:masterClrMapping/>
  </p:clrMapOvr>
  <p:transition>
    <p:pull dir="l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Ортодонтические</a:t>
            </a:r>
            <a:r>
              <a:rPr lang="ru-RU" dirty="0" smtClean="0"/>
              <a:t> модели</a:t>
            </a:r>
            <a:endParaRPr lang="ru-RU" dirty="0"/>
          </a:p>
        </p:txBody>
      </p:sp>
      <p:sp>
        <p:nvSpPr>
          <p:cNvPr id="3" name="Объект 2"/>
          <p:cNvSpPr>
            <a:spLocks noGrp="1"/>
          </p:cNvSpPr>
          <p:nvPr>
            <p:ph idx="1"/>
          </p:nvPr>
        </p:nvSpPr>
        <p:spPr/>
        <p:txBody>
          <a:bodyPr/>
          <a:lstStyle/>
          <a:p>
            <a:endParaRPr lang="ru-RU"/>
          </a:p>
        </p:txBody>
      </p:sp>
      <p:pic>
        <p:nvPicPr>
          <p:cNvPr id="6146" name="Picture 2" descr="m-e-applianc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07416" y="1807598"/>
            <a:ext cx="5199966" cy="47124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24006723"/>
      </p:ext>
    </p:extLst>
  </p:cSld>
  <p:clrMapOvr>
    <a:masterClrMapping/>
  </p:clrMapOvr>
  <p:transition>
    <p:pull dir="l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50784" y="379751"/>
            <a:ext cx="6686550" cy="3777622"/>
          </a:xfrm>
        </p:spPr>
        <p:txBody>
          <a:bodyPr/>
          <a:lstStyle/>
          <a:p>
            <a:r>
              <a:rPr lang="ru-RU" b="1" dirty="0" err="1" smtClean="0"/>
              <a:t>NextDent</a:t>
            </a:r>
            <a:r>
              <a:rPr lang="ru-RU" b="1" dirty="0" smtClean="0"/>
              <a:t> </a:t>
            </a:r>
            <a:r>
              <a:rPr lang="ru-RU" b="1" dirty="0" err="1" smtClean="0"/>
              <a:t>Model</a:t>
            </a:r>
            <a:r>
              <a:rPr lang="ru-RU" b="1" dirty="0" smtClean="0"/>
              <a:t> </a:t>
            </a:r>
            <a:r>
              <a:rPr lang="ru-RU" b="1" dirty="0" err="1" smtClean="0"/>
              <a:t>Ortho</a:t>
            </a:r>
            <a:endParaRPr lang="ru-RU" b="1" dirty="0" smtClean="0"/>
          </a:p>
          <a:p>
            <a:r>
              <a:rPr lang="ru-RU" dirty="0" smtClean="0"/>
              <a:t/>
            </a:r>
            <a:br>
              <a:rPr lang="ru-RU" dirty="0" smtClean="0"/>
            </a:br>
            <a:r>
              <a:rPr lang="ru-RU" dirty="0" smtClean="0"/>
              <a:t>Для печати заготовок под вакуумное литье.</a:t>
            </a:r>
            <a:br>
              <a:rPr lang="ru-RU" dirty="0" smtClean="0"/>
            </a:br>
            <a:endParaRPr lang="ru-RU" dirty="0"/>
          </a:p>
        </p:txBody>
      </p:sp>
      <p:pic>
        <p:nvPicPr>
          <p:cNvPr id="15362" name="Picture 2" descr="C:\Users\Илья\Documents\7fe626a5583a4a73a9adfbaa0f67537a.jpg"/>
          <p:cNvPicPr>
            <a:picLocks noChangeAspect="1" noChangeArrowheads="1"/>
          </p:cNvPicPr>
          <p:nvPr/>
        </p:nvPicPr>
        <p:blipFill>
          <a:blip r:embed="rId2"/>
          <a:srcRect/>
          <a:stretch>
            <a:fillRect/>
          </a:stretch>
        </p:blipFill>
        <p:spPr bwMode="auto">
          <a:xfrm>
            <a:off x="2857488" y="2428868"/>
            <a:ext cx="3904711" cy="3904711"/>
          </a:xfrm>
          <a:prstGeom prst="rect">
            <a:avLst/>
          </a:prstGeom>
          <a:noFill/>
        </p:spPr>
      </p:pic>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500174"/>
            <a:ext cx="8229600" cy="1143000"/>
          </a:xfrm>
        </p:spPr>
        <p:txBody>
          <a:bodyPr>
            <a:normAutofit fontScale="90000"/>
          </a:bodyPr>
          <a:lstStyle/>
          <a:p>
            <a:r>
              <a:rPr lang="ru-RU" b="1" dirty="0" smtClean="0"/>
              <a:t>3D-визуализация лица и зубных рядов</a:t>
            </a:r>
            <a:r>
              <a:rPr lang="ru-RU" dirty="0" smtClean="0"/>
              <a:t/>
            </a:r>
            <a:br>
              <a:rPr lang="ru-RU" dirty="0" smtClean="0"/>
            </a:br>
            <a:endParaRPr lang="ru-RU" dirty="0"/>
          </a:p>
        </p:txBody>
      </p:sp>
      <p:sp>
        <p:nvSpPr>
          <p:cNvPr id="3" name="Содержимое 2"/>
          <p:cNvSpPr>
            <a:spLocks noGrp="1"/>
          </p:cNvSpPr>
          <p:nvPr>
            <p:ph idx="1"/>
          </p:nvPr>
        </p:nvSpPr>
        <p:spPr>
          <a:xfrm>
            <a:off x="428596" y="2468880"/>
            <a:ext cx="8229600" cy="4389120"/>
          </a:xfrm>
        </p:spPr>
        <p:txBody>
          <a:bodyPr/>
          <a:lstStyle/>
          <a:p>
            <a:pPr>
              <a:buNone/>
            </a:pPr>
            <a:r>
              <a:rPr lang="ru-RU" b="1" dirty="0" smtClean="0"/>
              <a:t>В настоящее время в эстетической стоматологии используется несколько различных вариантов компьютерного моделирования:</a:t>
            </a:r>
            <a:r>
              <a:rPr lang="ru-RU" dirty="0" smtClean="0"/>
              <a:t/>
            </a:r>
            <a:br>
              <a:rPr lang="ru-RU" dirty="0" smtClean="0"/>
            </a:br>
            <a:r>
              <a:rPr lang="ru-RU" dirty="0" smtClean="0"/>
              <a:t>1. Редактирование двухмерных изображений.</a:t>
            </a:r>
            <a:br>
              <a:rPr lang="ru-RU" dirty="0" smtClean="0"/>
            </a:br>
            <a:r>
              <a:rPr lang="ru-RU" dirty="0" smtClean="0"/>
              <a:t>2. Комбинация и редактирование двухмерных и трехмерных изображений.</a:t>
            </a:r>
            <a:br>
              <a:rPr lang="ru-RU" dirty="0" smtClean="0"/>
            </a:br>
            <a:r>
              <a:rPr lang="ru-RU" dirty="0" smtClean="0"/>
              <a:t>3. Редактирование трехмерных изображений.</a:t>
            </a:r>
            <a:br>
              <a:rPr lang="ru-RU" dirty="0" smtClean="0"/>
            </a:br>
            <a:r>
              <a:rPr lang="ru-RU" dirty="0" smtClean="0"/>
              <a:t/>
            </a:r>
            <a:br>
              <a:rPr lang="ru-RU" dirty="0" smtClean="0"/>
            </a:br>
            <a:endParaRPr lang="ru-RU" dirty="0"/>
          </a:p>
        </p:txBody>
      </p:sp>
    </p:spTree>
  </p:cSld>
  <p:clrMapOvr>
    <a:masterClrMapping/>
  </p:clrMapOvr>
  <p:transition>
    <p:pull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537175" y="409731"/>
            <a:ext cx="6686550" cy="3777622"/>
          </a:xfrm>
        </p:spPr>
        <p:txBody>
          <a:bodyPr/>
          <a:lstStyle/>
          <a:p>
            <a:r>
              <a:rPr lang="ru-RU" b="1" dirty="0" err="1" smtClean="0"/>
              <a:t>NextDent</a:t>
            </a:r>
            <a:r>
              <a:rPr lang="ru-RU" b="1" dirty="0" smtClean="0"/>
              <a:t> </a:t>
            </a:r>
            <a:r>
              <a:rPr lang="ru-RU" b="1" dirty="0" err="1" smtClean="0"/>
              <a:t>Tray</a:t>
            </a:r>
            <a:endParaRPr lang="ru-RU" b="1" dirty="0" smtClean="0"/>
          </a:p>
          <a:p>
            <a:r>
              <a:rPr lang="ru-RU" dirty="0" smtClean="0"/>
              <a:t/>
            </a:r>
            <a:br>
              <a:rPr lang="ru-RU" dirty="0" smtClean="0"/>
            </a:br>
            <a:r>
              <a:rPr lang="ru-RU" dirty="0" smtClean="0"/>
              <a:t>Высококачественный материал для 3D-печати индивидуальных оттискных ложек.</a:t>
            </a:r>
            <a:br>
              <a:rPr lang="ru-RU" dirty="0" smtClean="0"/>
            </a:br>
            <a:endParaRPr lang="ru-RU" dirty="0"/>
          </a:p>
        </p:txBody>
      </p:sp>
      <p:pic>
        <p:nvPicPr>
          <p:cNvPr id="16386" name="Picture 2" descr="C:\Users\Илья\Documents\eafe7eb7f0324fffbeb42f325fe486d3.jpg"/>
          <p:cNvPicPr>
            <a:picLocks noChangeAspect="1" noChangeArrowheads="1"/>
          </p:cNvPicPr>
          <p:nvPr/>
        </p:nvPicPr>
        <p:blipFill>
          <a:blip r:embed="rId2"/>
          <a:srcRect/>
          <a:stretch>
            <a:fillRect/>
          </a:stretch>
        </p:blipFill>
        <p:spPr bwMode="auto">
          <a:xfrm>
            <a:off x="2786050" y="2571744"/>
            <a:ext cx="3960221" cy="3960221"/>
          </a:xfrm>
          <a:prstGeom prst="rect">
            <a:avLst/>
          </a:prstGeom>
          <a:noFill/>
        </p:spPr>
      </p:pic>
    </p:spTree>
  </p:cSld>
  <p:clrMapOvr>
    <a:masterClrMapping/>
  </p:clrMapOvr>
  <p:transition>
    <p:pull dir="l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39542" y="319790"/>
            <a:ext cx="6686550" cy="3777622"/>
          </a:xfrm>
        </p:spPr>
        <p:txBody>
          <a:bodyPr/>
          <a:lstStyle/>
          <a:p>
            <a:r>
              <a:rPr lang="ru-RU" b="1" dirty="0" err="1" smtClean="0"/>
              <a:t>NextDent</a:t>
            </a:r>
            <a:r>
              <a:rPr lang="ru-RU" b="1" dirty="0" smtClean="0"/>
              <a:t> </a:t>
            </a:r>
            <a:r>
              <a:rPr lang="ru-RU" b="1" dirty="0" err="1" smtClean="0"/>
              <a:t>Gingiva</a:t>
            </a:r>
            <a:r>
              <a:rPr lang="ru-RU" b="1" dirty="0" smtClean="0"/>
              <a:t> </a:t>
            </a:r>
            <a:r>
              <a:rPr lang="ru-RU" b="1" dirty="0" err="1" smtClean="0"/>
              <a:t>Mask</a:t>
            </a:r>
            <a:endParaRPr lang="ru-RU" b="1" dirty="0" smtClean="0"/>
          </a:p>
          <a:p>
            <a:r>
              <a:rPr lang="ru-RU" dirty="0" smtClean="0"/>
              <a:t/>
            </a:r>
            <a:br>
              <a:rPr lang="ru-RU" dirty="0" smtClean="0"/>
            </a:br>
            <a:r>
              <a:rPr lang="ru-RU" dirty="0" smtClean="0"/>
              <a:t/>
            </a:r>
            <a:br>
              <a:rPr lang="ru-RU" dirty="0" smtClean="0"/>
            </a:br>
            <a:r>
              <a:rPr lang="ru-RU" dirty="0" smtClean="0"/>
              <a:t>Гибкость 3D-печатных моделей.</a:t>
            </a:r>
            <a:br>
              <a:rPr lang="ru-RU" dirty="0" smtClean="0"/>
            </a:br>
            <a:endParaRPr lang="ru-RU" dirty="0"/>
          </a:p>
        </p:txBody>
      </p:sp>
      <p:pic>
        <p:nvPicPr>
          <p:cNvPr id="17410" name="Picture 2" descr="C:\Users\Илья\Documents\22b549f97cf74133990812fd0927c8df.jpg"/>
          <p:cNvPicPr>
            <a:picLocks noChangeAspect="1" noChangeArrowheads="1"/>
          </p:cNvPicPr>
          <p:nvPr/>
        </p:nvPicPr>
        <p:blipFill>
          <a:blip r:embed="rId2"/>
          <a:srcRect/>
          <a:stretch>
            <a:fillRect/>
          </a:stretch>
        </p:blipFill>
        <p:spPr bwMode="auto">
          <a:xfrm>
            <a:off x="3000364" y="2643182"/>
            <a:ext cx="3479596" cy="3479595"/>
          </a:xfrm>
          <a:prstGeom prst="rect">
            <a:avLst/>
          </a:prstGeom>
          <a:noFill/>
        </p:spPr>
      </p:pic>
    </p:spTree>
  </p:cSld>
  <p:clrMapOvr>
    <a:masterClrMapping/>
  </p:clrMapOvr>
  <p:transition>
    <p:pull dir="l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Восковые фотополимерные конструкции</a:t>
            </a:r>
            <a:endParaRPr lang="ru-RU" dirty="0"/>
          </a:p>
        </p:txBody>
      </p:sp>
      <p:sp>
        <p:nvSpPr>
          <p:cNvPr id="4" name="Объект 3"/>
          <p:cNvSpPr>
            <a:spLocks noGrp="1"/>
          </p:cNvSpPr>
          <p:nvPr>
            <p:ph idx="1"/>
          </p:nvPr>
        </p:nvSpPr>
        <p:spPr>
          <a:xfrm>
            <a:off x="560525" y="1905000"/>
            <a:ext cx="3343275" cy="3906634"/>
          </a:xfrm>
        </p:spPr>
        <p:txBody>
          <a:bodyPr/>
          <a:lstStyle/>
          <a:p>
            <a:r>
              <a:rPr lang="ru-RU" dirty="0" smtClean="0"/>
              <a:t>Низкий коэффициент теплового расширения во время выгорания</a:t>
            </a:r>
          </a:p>
          <a:p>
            <a:r>
              <a:rPr lang="ru-RU" dirty="0" smtClean="0"/>
              <a:t>Высокая эстетичность</a:t>
            </a:r>
          </a:p>
          <a:p>
            <a:r>
              <a:rPr lang="ru-RU" dirty="0" smtClean="0"/>
              <a:t>Беззольный</a:t>
            </a:r>
          </a:p>
          <a:p>
            <a:endParaRPr lang="ru-RU" dirty="0"/>
          </a:p>
          <a:p>
            <a:endParaRPr lang="ru-RU" dirty="0"/>
          </a:p>
        </p:txBody>
      </p:sp>
      <p:pic>
        <p:nvPicPr>
          <p:cNvPr id="9218" name="Picture 2" descr="m-press e cast 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82195" y="1781962"/>
            <a:ext cx="4724659" cy="42817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0035679"/>
      </p:ext>
    </p:extLst>
  </p:cSld>
  <p:clrMapOvr>
    <a:masterClrMapping/>
  </p:clrMapOvr>
  <p:transition>
    <p:pull dir="l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500042"/>
            <a:ext cx="2890896" cy="711200"/>
          </a:xfrm>
        </p:spPr>
        <p:txBody>
          <a:bodyPr>
            <a:normAutofit/>
          </a:bodyPr>
          <a:lstStyle/>
          <a:p>
            <a:r>
              <a:rPr lang="en-US" sz="2800" b="1" dirty="0" smtClean="0">
                <a:solidFill>
                  <a:schemeClr val="tx1"/>
                </a:solidFill>
              </a:rPr>
              <a:t>3D </a:t>
            </a:r>
            <a:r>
              <a:rPr lang="ru-RU" sz="2800" b="1" dirty="0" smtClean="0">
                <a:solidFill>
                  <a:schemeClr val="tx1"/>
                </a:solidFill>
              </a:rPr>
              <a:t>Печать воском</a:t>
            </a:r>
            <a:endParaRPr lang="ru-RU" sz="2800" b="1" dirty="0">
              <a:solidFill>
                <a:schemeClr val="tx1"/>
              </a:solidFill>
            </a:endParaRPr>
          </a:p>
        </p:txBody>
      </p:sp>
      <p:pic>
        <p:nvPicPr>
          <p:cNvPr id="1026" name="Picture 2" descr="Похожее изображение"/>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0362" y="1489491"/>
            <a:ext cx="4429125" cy="412432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Похожее изображение"/>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67930" y="1633927"/>
            <a:ext cx="3522370" cy="3479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0235103"/>
      </p:ext>
    </p:extLst>
  </p:cSld>
  <p:clrMapOvr>
    <a:masterClrMapping/>
  </p:clrMapOvr>
  <p:transition>
    <p:pull dir="l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изготовления</a:t>
            </a:r>
            <a:endParaRPr lang="ru-RU" dirty="0"/>
          </a:p>
        </p:txBody>
      </p:sp>
      <p:sp>
        <p:nvSpPr>
          <p:cNvPr id="3" name="Объект 2"/>
          <p:cNvSpPr>
            <a:spLocks noGrp="1"/>
          </p:cNvSpPr>
          <p:nvPr>
            <p:ph idx="1"/>
          </p:nvPr>
        </p:nvSpPr>
        <p:spPr>
          <a:xfrm>
            <a:off x="1285852" y="2071678"/>
            <a:ext cx="6686550" cy="3777622"/>
          </a:xfrm>
        </p:spPr>
        <p:txBody>
          <a:bodyPr>
            <a:normAutofit fontScale="70000" lnSpcReduction="20000"/>
          </a:bodyPr>
          <a:lstStyle/>
          <a:p>
            <a:r>
              <a:rPr lang="ru-RU" b="1" dirty="0" smtClean="0"/>
              <a:t>Предварительная </a:t>
            </a:r>
            <a:r>
              <a:rPr lang="ru-RU" b="1" dirty="0"/>
              <a:t>обработка:</a:t>
            </a:r>
            <a:r>
              <a:rPr lang="ru-RU" dirty="0"/>
              <a:t> программное обеспечение подготовки к печати автоматически рассчитывает положение </a:t>
            </a:r>
            <a:r>
              <a:rPr lang="ru-RU" dirty="0" err="1"/>
              <a:t>фотополимеров</a:t>
            </a:r>
            <a:r>
              <a:rPr lang="ru-RU" dirty="0"/>
              <a:t> и вспомогательных материалов на основе CAD-файла 3D-модели.</a:t>
            </a:r>
          </a:p>
          <a:p>
            <a:r>
              <a:rPr lang="ru-RU" b="1" dirty="0"/>
              <a:t>Производство:</a:t>
            </a:r>
            <a:r>
              <a:rPr lang="ru-RU" dirty="0"/>
              <a:t> 3D-принтер наносит и, с помощью УФ-излучения, закрепляет небольшие порции жидкого </a:t>
            </a:r>
            <a:r>
              <a:rPr lang="ru-RU" dirty="0" err="1"/>
              <a:t>фотополимера</a:t>
            </a:r>
            <a:r>
              <a:rPr lang="ru-RU" dirty="0"/>
              <a:t>. Тонкие слои ложатся последовательно в модельном лотке и образуют одну или несколько трехмерных моделей или деталей. Если для определенных деталей требуется опора, 3D-принтер наносит удаляемый вспомогательный материал.</a:t>
            </a:r>
          </a:p>
          <a:p>
            <a:r>
              <a:rPr lang="ru-RU" b="1" dirty="0"/>
              <a:t>Удаление вспомогательного материала:</a:t>
            </a:r>
            <a:r>
              <a:rPr lang="ru-RU" dirty="0"/>
              <a:t> пользователь легко удаляет вспомогательный материал руками, водой или в специальном растворителе. Модели и детали готовы к использованию сразу по извлечении из 3D-принтера, не требуется никакая дополнительная фиксация</a:t>
            </a:r>
            <a:r>
              <a:rPr lang="ru-RU" dirty="0" smtClean="0"/>
              <a:t>.</a:t>
            </a:r>
            <a:endParaRPr lang="ru-RU" dirty="0"/>
          </a:p>
        </p:txBody>
      </p:sp>
    </p:spTree>
    <p:extLst>
      <p:ext uri="{BB962C8B-B14F-4D97-AF65-F5344CB8AC3E}">
        <p14:creationId xmlns="" xmlns:p14="http://schemas.microsoft.com/office/powerpoint/2010/main" val="2892789336"/>
      </p:ext>
    </p:extLst>
  </p:cSld>
  <p:clrMapOvr>
    <a:masterClrMapping/>
  </p:clrMapOvr>
  <p:transition>
    <p:pull dir="l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14924"/>
            <a:ext cx="2890896" cy="1278466"/>
          </a:xfrm>
        </p:spPr>
        <p:txBody>
          <a:bodyPr>
            <a:normAutofit fontScale="90000"/>
          </a:bodyPr>
          <a:lstStyle/>
          <a:p>
            <a:r>
              <a:rPr lang="ru-RU" sz="3100" b="1" dirty="0">
                <a:solidFill>
                  <a:schemeClr val="tx1"/>
                </a:solidFill>
              </a:rPr>
              <a:t>Струйная фотополимерная 3D печать (MJM</a:t>
            </a:r>
            <a:r>
              <a:rPr lang="ru-RU" sz="2800" b="1" dirty="0"/>
              <a:t>)</a:t>
            </a:r>
            <a:br>
              <a:rPr lang="ru-RU" sz="2800" b="1" dirty="0"/>
            </a:br>
            <a:endParaRPr lang="ru-RU" sz="2800" b="1" dirty="0">
              <a:solidFill>
                <a:schemeClr val="tx1"/>
              </a:solidFill>
            </a:endParaRPr>
          </a:p>
        </p:txBody>
      </p:sp>
      <p:pic>
        <p:nvPicPr>
          <p:cNvPr id="3074" name="Picture 2" descr="Похожее изображение"/>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0557" y="1676400"/>
            <a:ext cx="7279481" cy="51816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05179513"/>
      </p:ext>
    </p:extLst>
  </p:cSld>
  <p:clrMapOvr>
    <a:masterClrMapping/>
  </p:clrMapOvr>
  <p:transition>
    <p:pull dir="l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5404"/>
            <a:ext cx="2890896" cy="1278466"/>
          </a:xfrm>
        </p:spPr>
        <p:txBody>
          <a:bodyPr/>
          <a:lstStyle/>
          <a:p>
            <a:r>
              <a:rPr lang="ru-RU" sz="2800" b="1" dirty="0">
                <a:solidFill>
                  <a:schemeClr val="tx1"/>
                </a:solidFill>
              </a:rPr>
              <a:t>Стереолитографическая печать (SLA)</a:t>
            </a:r>
            <a:r>
              <a:rPr lang="ru-RU" b="1" dirty="0"/>
              <a:t/>
            </a:r>
            <a:br>
              <a:rPr lang="ru-RU" b="1" dirty="0"/>
            </a:br>
            <a:endParaRPr lang="ru-RU" dirty="0"/>
          </a:p>
        </p:txBody>
      </p:sp>
      <p:pic>
        <p:nvPicPr>
          <p:cNvPr id="4098" name="Picture 2" descr="Картинки по запросу Стереолитографическая печать (SLA) в стоматологи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45448" y="1210036"/>
            <a:ext cx="6360319" cy="56479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4344009"/>
      </p:ext>
    </p:extLst>
  </p:cSld>
  <p:clrMapOvr>
    <a:masterClrMapping/>
  </p:clrMapOvr>
  <p:transition>
    <p:pull dir="l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890896" cy="647700"/>
          </a:xfrm>
        </p:spPr>
        <p:txBody>
          <a:bodyPr>
            <a:normAutofit fontScale="90000"/>
          </a:bodyPr>
          <a:lstStyle/>
          <a:p>
            <a:r>
              <a:rPr lang="en-US" sz="2800" b="1" dirty="0">
                <a:solidFill>
                  <a:schemeClr val="tx1"/>
                </a:solidFill>
              </a:rPr>
              <a:t>3D </a:t>
            </a:r>
            <a:r>
              <a:rPr lang="ru-RU" sz="2800" b="1" dirty="0" smtClean="0">
                <a:solidFill>
                  <a:schemeClr val="tx1"/>
                </a:solidFill>
              </a:rPr>
              <a:t>Печать металлом </a:t>
            </a:r>
            <a:endParaRPr lang="ru-RU" sz="2800" b="1" dirty="0">
              <a:solidFill>
                <a:schemeClr val="tx1"/>
              </a:solidFill>
            </a:endParaRPr>
          </a:p>
        </p:txBody>
      </p:sp>
      <p:pic>
        <p:nvPicPr>
          <p:cNvPr id="5122" name="Picture 2" descr="Похожее изображение"/>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2073" y="3469807"/>
            <a:ext cx="6619875" cy="30734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Картинки по запросу 3d печать металлом в стоматологии"/>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79889" y="214054"/>
            <a:ext cx="3961931" cy="29046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52479187"/>
      </p:ext>
    </p:extLst>
  </p:cSld>
  <p:clrMapOvr>
    <a:masterClrMapping/>
  </p:clrMapOvr>
  <p:transition>
    <p:pull dir="l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1071546"/>
            <a:ext cx="8429684"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ru-RU"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Часть 2. Цифровая стоматология</a:t>
            </a:r>
            <a:endParaRPr lang="ru-RU"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Прямоугольник 3"/>
          <p:cNvSpPr/>
          <p:nvPr/>
        </p:nvSpPr>
        <p:spPr>
          <a:xfrm>
            <a:off x="180584" y="2428868"/>
            <a:ext cx="8963416" cy="2585323"/>
          </a:xfrm>
          <a:prstGeom prst="rect">
            <a:avLst/>
          </a:prstGeom>
          <a:noFill/>
        </p:spPr>
        <p:txBody>
          <a:bodyPr wrap="none" lIns="91440" tIns="45720" rIns="91440" bIns="45720">
            <a:spAutoFit/>
          </a:bodyPr>
          <a:lstStyle/>
          <a:p>
            <a:pPr marL="914400" indent="-914400" algn="ctr">
              <a:buAutoNum type="arabicPeriod"/>
            </a:pP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CAD/CAM </a:t>
            </a: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системы</a:t>
            </a:r>
          </a:p>
          <a:p>
            <a:pPr marL="914400" indent="-914400" algn="ctr">
              <a:buAutoNum type="arabicPeriod"/>
            </a:pP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Сканеры</a:t>
            </a:r>
          </a:p>
          <a:p>
            <a:pPr marL="914400" indent="-914400" algn="ctr">
              <a:buAutoNum type="arabicPeriod"/>
            </a:pP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Программы обработки</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pull dir="l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467368"/>
          </a:xfrm>
        </p:spPr>
        <p:txBody>
          <a:bodyPr>
            <a:normAutofit/>
          </a:bodyPr>
          <a:lstStyle/>
          <a:p>
            <a:r>
              <a:rPr lang="ru-RU" b="1" dirty="0" smtClean="0"/>
              <a:t>Интегрированная </a:t>
            </a:r>
            <a:r>
              <a:rPr lang="ru-RU" b="1" dirty="0" err="1" smtClean="0"/>
              <a:t>имплантология</a:t>
            </a:r>
            <a:r>
              <a:rPr lang="ru-RU" b="1" dirty="0" smtClean="0"/>
              <a:t> с CEREC на службе безопасности </a:t>
            </a:r>
          </a:p>
          <a:p>
            <a:r>
              <a:rPr lang="ru-RU" dirty="0" smtClean="0"/>
              <a:t>Позволяет  одновременно планировать хирургическое и ортопедическое вмешательство и точно осуществить разработанный план на практике с помощью хирургического шаблона.</a:t>
            </a:r>
          </a:p>
          <a:p>
            <a:r>
              <a:rPr lang="ru-RU" dirty="0" smtClean="0"/>
              <a:t>охват </a:t>
            </a:r>
            <a:r>
              <a:rPr lang="ru-RU" dirty="0" smtClean="0"/>
              <a:t>всех стадий процесса имплантации;</a:t>
            </a:r>
          </a:p>
          <a:p>
            <a:r>
              <a:rPr lang="ru-RU" dirty="0" smtClean="0"/>
              <a:t>экономия денежных средств;</a:t>
            </a:r>
          </a:p>
          <a:p>
            <a:r>
              <a:rPr lang="ru-RU" dirty="0" smtClean="0"/>
              <a:t>три варианта хирургических шаблонов для любой клинической ситуации;</a:t>
            </a:r>
          </a:p>
          <a:p>
            <a:r>
              <a:rPr lang="ru-RU" dirty="0" err="1" smtClean="0"/>
              <a:t>платформное</a:t>
            </a:r>
            <a:r>
              <a:rPr lang="ru-RU" dirty="0" smtClean="0"/>
              <a:t> решение от единого производителя.</a:t>
            </a:r>
          </a:p>
          <a:p>
            <a:endParaRPr lang="ru-RU" dirty="0"/>
          </a:p>
        </p:txBody>
      </p:sp>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Трехмерная визуализация позволяет:</a:t>
            </a:r>
            <a:endParaRPr lang="ru-RU"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
            </a:r>
            <a:br>
              <a:rPr lang="ru-RU" dirty="0" smtClean="0"/>
            </a:br>
            <a:r>
              <a:rPr lang="ru-RU" b="1" i="1" dirty="0" smtClean="0"/>
              <a:t>- воспроизвести трехмерное изображение лица пациента, и его зубных рядов, сопоставленных в корректном друг относительно друга положении, </a:t>
            </a:r>
            <a:br>
              <a:rPr lang="ru-RU" b="1" i="1" dirty="0" smtClean="0"/>
            </a:br>
            <a:r>
              <a:rPr lang="ru-RU" b="1" i="1" dirty="0" smtClean="0"/>
              <a:t>- обсудить с пациентом эстетические проблемы, существующие на момент обращения, </a:t>
            </a:r>
            <a:br>
              <a:rPr lang="ru-RU" b="1" i="1" dirty="0" smtClean="0"/>
            </a:br>
            <a:r>
              <a:rPr lang="ru-RU" b="1" i="1" dirty="0" smtClean="0"/>
              <a:t>- провести виртуальное моделирование, согласовав предполагаемую форму и положение зубов пациента,</a:t>
            </a:r>
            <a:br>
              <a:rPr lang="ru-RU" b="1" i="1" dirty="0" smtClean="0"/>
            </a:br>
            <a:r>
              <a:rPr lang="ru-RU" b="1" i="1" dirty="0" smtClean="0"/>
              <a:t>- обосновать план лечения и целесообразность привлечения смежных специалистов,</a:t>
            </a:r>
            <a:br>
              <a:rPr lang="ru-RU" b="1" i="1" dirty="0" smtClean="0"/>
            </a:br>
            <a:r>
              <a:rPr lang="ru-RU" b="1" i="1" dirty="0" smtClean="0"/>
              <a:t>- точно воспроизвести согласованную форму в готовом протезе на основе применения 3D-технологий,</a:t>
            </a:r>
            <a:br>
              <a:rPr lang="ru-RU" b="1" i="1" dirty="0" smtClean="0"/>
            </a:br>
            <a:r>
              <a:rPr lang="ru-RU" b="1" i="1" dirty="0" smtClean="0"/>
              <a:t>- при общении с зубным техником на расстоянии показать ему лицо и зубы пациента в трехмерном виде, что важно при моделировании будущей конструкции.</a:t>
            </a:r>
            <a:endParaRPr lang="ru-RU" dirty="0" smtClean="0"/>
          </a:p>
          <a:p>
            <a:endParaRPr lang="ru-RU" dirty="0"/>
          </a:p>
        </p:txBody>
      </p:sp>
    </p:spTree>
  </p:cSld>
  <p:clrMapOvr>
    <a:masterClrMapping/>
  </p:clrMapOvr>
  <p:transition>
    <p:pull dir="l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C:\Users\Илья\Documents\pi_integrated_implantology_311.jpg"/>
          <p:cNvPicPr>
            <a:picLocks noChangeAspect="1" noChangeArrowheads="1"/>
          </p:cNvPicPr>
          <p:nvPr/>
        </p:nvPicPr>
        <p:blipFill>
          <a:blip r:embed="rId2"/>
          <a:srcRect/>
          <a:stretch>
            <a:fillRect/>
          </a:stretch>
        </p:blipFill>
        <p:spPr bwMode="auto">
          <a:xfrm>
            <a:off x="214282" y="285728"/>
            <a:ext cx="5410228" cy="3253095"/>
          </a:xfrm>
          <a:prstGeom prst="rect">
            <a:avLst/>
          </a:prstGeom>
          <a:noFill/>
        </p:spPr>
      </p:pic>
      <p:pic>
        <p:nvPicPr>
          <p:cNvPr id="14339" name="Picture 3" descr="C:\Users\Илья\Documents\pi_integrated_inmplantology_restorations_0087_1_311.jpg"/>
          <p:cNvPicPr>
            <a:picLocks noChangeAspect="1" noChangeArrowheads="1"/>
          </p:cNvPicPr>
          <p:nvPr/>
        </p:nvPicPr>
        <p:blipFill>
          <a:blip r:embed="rId3"/>
          <a:srcRect/>
          <a:stretch>
            <a:fillRect/>
          </a:stretch>
        </p:blipFill>
        <p:spPr bwMode="auto">
          <a:xfrm>
            <a:off x="3286116" y="2845595"/>
            <a:ext cx="5857884" cy="3522265"/>
          </a:xfrm>
          <a:prstGeom prst="rect">
            <a:avLst/>
          </a:prstGeom>
          <a:noFill/>
        </p:spPr>
      </p:pic>
    </p:spTree>
  </p:cSld>
  <p:clrMapOvr>
    <a:masterClrMapping/>
  </p:clrMapOvr>
  <p:transition>
    <p:pull dir="l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681682"/>
          </a:xfrm>
        </p:spPr>
        <p:txBody>
          <a:bodyPr>
            <a:normAutofit fontScale="92500" lnSpcReduction="20000"/>
          </a:bodyPr>
          <a:lstStyle/>
          <a:p>
            <a:r>
              <a:rPr lang="ru-RU" b="1" dirty="0" smtClean="0"/>
              <a:t>Офисные цифровые технологии</a:t>
            </a:r>
          </a:p>
          <a:p>
            <a:r>
              <a:rPr lang="ru-RU" dirty="0" smtClean="0"/>
              <a:t>Цифровые технологии, которые могут быть использованы в кабинете у стоматолога, включают в себя:</a:t>
            </a:r>
          </a:p>
          <a:p>
            <a:r>
              <a:rPr lang="ru-RU" b="1" dirty="0" smtClean="0"/>
              <a:t>CAD/CAM: CAD/CAM</a:t>
            </a:r>
            <a:r>
              <a:rPr lang="ru-RU" dirty="0" smtClean="0"/>
              <a:t> (компьютеризированное моделирование, компьютеризированное изготовление) – технология, позволяющая изготовить такие реставрации, как коронки, </a:t>
            </a:r>
            <a:r>
              <a:rPr lang="ru-RU" dirty="0" err="1" smtClean="0"/>
              <a:t>виниры</a:t>
            </a:r>
            <a:r>
              <a:rPr lang="ru-RU" dirty="0" smtClean="0"/>
              <a:t>, вкладки с помощью технологии компьютерного фрезерования. </a:t>
            </a:r>
          </a:p>
          <a:p>
            <a:r>
              <a:rPr lang="ru-RU" b="1" dirty="0" err="1" smtClean="0"/>
              <a:t>Cone</a:t>
            </a:r>
            <a:r>
              <a:rPr lang="ru-RU" b="1" dirty="0" smtClean="0"/>
              <a:t> </a:t>
            </a:r>
            <a:r>
              <a:rPr lang="ru-RU" b="1" dirty="0" err="1" smtClean="0"/>
              <a:t>Beam</a:t>
            </a:r>
            <a:r>
              <a:rPr lang="ru-RU" b="1" dirty="0" smtClean="0"/>
              <a:t> CT: </a:t>
            </a:r>
            <a:r>
              <a:rPr lang="ru-RU" dirty="0" smtClean="0"/>
              <a:t>вид компьютерной томографии, который позволяет стоматологу получить трехмерное изображение анатомических структур челюстей и лица. </a:t>
            </a:r>
          </a:p>
          <a:p>
            <a:r>
              <a:rPr lang="ru-RU" b="1" dirty="0" err="1" smtClean="0"/>
              <a:t>Diagnodent</a:t>
            </a:r>
            <a:r>
              <a:rPr lang="ru-RU" dirty="0" smtClean="0"/>
              <a:t>: </a:t>
            </a:r>
            <a:r>
              <a:rPr lang="ru-RU" dirty="0" err="1" smtClean="0"/>
              <a:t>diagnodent</a:t>
            </a:r>
            <a:r>
              <a:rPr lang="ru-RU" dirty="0" smtClean="0"/>
              <a:t> – это устройство, используемое для раннего выявления кариеса. Новейшая технология использует звуковую волну и лазер для определения кариеса раньше, чем это можно сделать с помощью традиционных методов. </a:t>
            </a:r>
          </a:p>
          <a:p>
            <a:endParaRPr lang="ru-RU" dirty="0"/>
          </a:p>
        </p:txBody>
      </p:sp>
    </p:spTree>
  </p:cSld>
  <p:clrMapOvr>
    <a:masterClrMapping/>
  </p:clrMapOvr>
  <p:transition>
    <p:pull dir="l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610244"/>
          </a:xfrm>
        </p:spPr>
        <p:txBody>
          <a:bodyPr>
            <a:normAutofit fontScale="85000" lnSpcReduction="20000"/>
          </a:bodyPr>
          <a:lstStyle/>
          <a:p>
            <a:r>
              <a:rPr lang="ru-RU" b="1" dirty="0" smtClean="0"/>
              <a:t>Цифровые </a:t>
            </a:r>
            <a:r>
              <a:rPr lang="ru-RU" b="1" dirty="0" err="1" smtClean="0"/>
              <a:t>радиографы</a:t>
            </a:r>
            <a:r>
              <a:rPr lang="ru-RU" dirty="0" smtClean="0"/>
              <a:t>: </a:t>
            </a:r>
            <a:r>
              <a:rPr lang="ru-RU" dirty="0" err="1" smtClean="0"/>
              <a:t>цифровые</a:t>
            </a:r>
            <a:r>
              <a:rPr lang="ru-RU" dirty="0" smtClean="0"/>
              <a:t> </a:t>
            </a:r>
            <a:r>
              <a:rPr lang="ru-RU" dirty="0" err="1" smtClean="0"/>
              <a:t>радиографы</a:t>
            </a:r>
            <a:r>
              <a:rPr lang="ru-RU" dirty="0" smtClean="0"/>
              <a:t> получают изображение с помощью датчиков, которые передают изображение на экран компьютера. Цифровая радиография оказывает меньшую радиационную нагрузку по сравнению с традиционной рентгенологией (четыре снимка на </a:t>
            </a:r>
            <a:r>
              <a:rPr lang="ru-RU" dirty="0" err="1" smtClean="0"/>
              <a:t>радиографе</a:t>
            </a:r>
            <a:r>
              <a:rPr lang="ru-RU" dirty="0" smtClean="0"/>
              <a:t> соответствуют одному обычному снимку). </a:t>
            </a:r>
          </a:p>
          <a:p>
            <a:r>
              <a:rPr lang="ru-RU" b="1" dirty="0" smtClean="0"/>
              <a:t>Интернет:</a:t>
            </a:r>
            <a:r>
              <a:rPr lang="ru-RU" dirty="0" smtClean="0"/>
              <a:t> сегодня с помощью Интернета процедура соблюдения гигиены пациентами и назначение посещений </a:t>
            </a:r>
            <a:r>
              <a:rPr lang="ru-RU" dirty="0" smtClean="0">
                <a:hlinkClick r:id="rId2" tooltip="Простая стоматология"/>
              </a:rPr>
              <a:t>стоматологами очень проста</a:t>
            </a:r>
            <a:r>
              <a:rPr lang="ru-RU" dirty="0" smtClean="0"/>
              <a:t>. Вдобавок к этому, с помощью программ связи стоматологи могут делиться клиническими случаями с лабораториями и специалистами, чтобы убедиться в проведении необходимых процедур и исключить ненужные посещения. Консультации в режиме реального времени возможна даже в то время, как пациент сидит в кресле – так могут быть обсуждены и  решены многие эстетические или функциональные вопросы.</a:t>
            </a:r>
          </a:p>
          <a:p>
            <a:r>
              <a:rPr lang="ru-RU" b="1" dirty="0" err="1" smtClean="0"/>
              <a:t>Внутриротовая</a:t>
            </a:r>
            <a:r>
              <a:rPr lang="ru-RU" b="1" dirty="0" smtClean="0"/>
              <a:t> камера</a:t>
            </a:r>
            <a:r>
              <a:rPr lang="ru-RU" dirty="0" smtClean="0"/>
              <a:t>: </a:t>
            </a:r>
            <a:r>
              <a:rPr lang="ru-RU" dirty="0" err="1" smtClean="0"/>
              <a:t>внутриротовая</a:t>
            </a:r>
            <a:r>
              <a:rPr lang="ru-RU" dirty="0" smtClean="0"/>
              <a:t> камера делает точные </a:t>
            </a:r>
            <a:r>
              <a:rPr lang="ru-RU" dirty="0" smtClean="0">
                <a:hlinkClick r:id="rId3" tooltip="Снимки зубов"/>
              </a:rPr>
              <a:t>снимки зубов</a:t>
            </a:r>
            <a:r>
              <a:rPr lang="ru-RU" dirty="0" smtClean="0"/>
              <a:t> и окружающих его структур. </a:t>
            </a:r>
          </a:p>
          <a:p>
            <a:endParaRPr lang="ru-RU" dirty="0"/>
          </a:p>
        </p:txBody>
      </p:sp>
    </p:spTree>
  </p:cSld>
  <p:clrMapOvr>
    <a:masterClrMapping/>
  </p:clrMapOvr>
  <p:transition>
    <p:pull dir="l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610244"/>
          </a:xfrm>
        </p:spPr>
        <p:txBody>
          <a:bodyPr>
            <a:normAutofit fontScale="92500" lnSpcReduction="20000"/>
          </a:bodyPr>
          <a:lstStyle/>
          <a:p>
            <a:r>
              <a:rPr lang="ru-RU" b="1" dirty="0" smtClean="0"/>
              <a:t>Стоматологические лазеры</a:t>
            </a:r>
            <a:r>
              <a:rPr lang="ru-RU" dirty="0" smtClean="0"/>
              <a:t>: предназначенные как для твердых, так и для мягких тканей, стоматологические лазеры упрощают те процедуры, которые раньше были очень сложными и иногда требовали длительного болезненного периода реабилитации. </a:t>
            </a:r>
          </a:p>
          <a:p>
            <a:r>
              <a:rPr lang="ru-RU" b="1" dirty="0" smtClean="0"/>
              <a:t>Оптические сканеры</a:t>
            </a:r>
            <a:r>
              <a:rPr lang="ru-RU" dirty="0" smtClean="0"/>
              <a:t>: оптические сканеры используются в стоматологии, чтобы получить цифровую карту зубов, а также цифровой оттиск зубов. Цифровые цветовые карты помогают подобрать точный цвет эстетической реставрации. </a:t>
            </a:r>
          </a:p>
          <a:p>
            <a:r>
              <a:rPr lang="ru-RU" b="1" dirty="0" err="1" smtClean="0"/>
              <a:t>TekScan</a:t>
            </a:r>
            <a:r>
              <a:rPr lang="ru-RU" b="1" dirty="0" smtClean="0"/>
              <a:t> (</a:t>
            </a:r>
            <a:r>
              <a:rPr lang="ru-RU" b="1" dirty="0" err="1" smtClean="0"/>
              <a:t>T-Scan</a:t>
            </a:r>
            <a:r>
              <a:rPr lang="ru-RU" b="1" dirty="0" smtClean="0"/>
              <a:t>):</a:t>
            </a:r>
            <a:r>
              <a:rPr lang="ru-RU" dirty="0" smtClean="0"/>
              <a:t> компьютер, использующий ультратонкий сенсор для цифрового изучения </a:t>
            </a:r>
            <a:r>
              <a:rPr lang="ru-RU" dirty="0" err="1" smtClean="0"/>
              <a:t>окклюзионных</a:t>
            </a:r>
            <a:r>
              <a:rPr lang="ru-RU" dirty="0" smtClean="0"/>
              <a:t> взаимоотношений зубов пациента.</a:t>
            </a:r>
          </a:p>
          <a:p>
            <a:r>
              <a:rPr lang="ru-RU" b="1" dirty="0" err="1" smtClean="0"/>
              <a:t>The</a:t>
            </a:r>
            <a:r>
              <a:rPr lang="ru-RU" b="1" dirty="0" smtClean="0"/>
              <a:t> </a:t>
            </a:r>
            <a:r>
              <a:rPr lang="ru-RU" b="1" dirty="0" err="1" smtClean="0"/>
              <a:t>Wand</a:t>
            </a:r>
            <a:r>
              <a:rPr lang="ru-RU" dirty="0" smtClean="0"/>
              <a:t>: </a:t>
            </a:r>
            <a:r>
              <a:rPr lang="ru-RU" dirty="0" err="1" smtClean="0"/>
              <a:t>the</a:t>
            </a:r>
            <a:r>
              <a:rPr lang="ru-RU" dirty="0" smtClean="0"/>
              <a:t> </a:t>
            </a:r>
            <a:r>
              <a:rPr lang="ru-RU" dirty="0" err="1" smtClean="0"/>
              <a:t>wand</a:t>
            </a:r>
            <a:r>
              <a:rPr lang="ru-RU" dirty="0" smtClean="0"/>
              <a:t>- это компьютеризированное устройство, позволяющее вводить анестетик медленно определенным способом. </a:t>
            </a:r>
          </a:p>
          <a:p>
            <a:endParaRPr lang="ru-RU" dirty="0"/>
          </a:p>
        </p:txBody>
      </p:sp>
    </p:spTree>
  </p:cSld>
  <p:clrMapOvr>
    <a:masterClrMapping/>
  </p:clrMapOvr>
  <p:transition>
    <p:pull dir="l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85728"/>
            <a:ext cx="8229600" cy="4389120"/>
          </a:xfrm>
        </p:spPr>
        <p:txBody>
          <a:bodyPr>
            <a:normAutofit/>
          </a:bodyPr>
          <a:lstStyle/>
          <a:p>
            <a:r>
              <a:rPr lang="ru-RU" b="1" dirty="0" smtClean="0"/>
              <a:t>Электронный прибор для определения цвета VITA </a:t>
            </a:r>
            <a:r>
              <a:rPr lang="ru-RU" b="1" dirty="0" err="1" smtClean="0"/>
              <a:t>Easyshade</a:t>
            </a:r>
            <a:r>
              <a:rPr lang="ru-RU" b="1" dirty="0" smtClean="0"/>
              <a:t> 4.0</a:t>
            </a:r>
          </a:p>
          <a:p>
            <a:r>
              <a:rPr lang="ru-RU" dirty="0" smtClean="0"/>
              <a:t>Четвертое поколение популярного электронного прибора стало еще лучше: VITA </a:t>
            </a:r>
            <a:r>
              <a:rPr lang="ru-RU" dirty="0" err="1" smtClean="0"/>
              <a:t>Easyshade</a:t>
            </a:r>
            <a:r>
              <a:rPr lang="ru-RU" dirty="0" smtClean="0"/>
              <a:t> </a:t>
            </a:r>
            <a:r>
              <a:rPr lang="ru-RU" dirty="0" err="1" smtClean="0"/>
              <a:t>Advanced</a:t>
            </a:r>
            <a:r>
              <a:rPr lang="ru-RU" dirty="0" smtClean="0"/>
              <a:t> 4.0 и его новые возможности предлагают стоматологам и зубным техникам идеальное сочетание передовых технологий и проверенной систематики. </a:t>
            </a:r>
          </a:p>
          <a:p>
            <a:endParaRPr lang="ru-RU" dirty="0"/>
          </a:p>
        </p:txBody>
      </p:sp>
      <p:pic>
        <p:nvPicPr>
          <p:cNvPr id="15362" name="Picture 2" descr="C:\Users\Илья\Documents\3421d_esa40.jpg"/>
          <p:cNvPicPr>
            <a:picLocks noChangeAspect="1" noChangeArrowheads="1"/>
          </p:cNvPicPr>
          <p:nvPr/>
        </p:nvPicPr>
        <p:blipFill>
          <a:blip r:embed="rId2"/>
          <a:srcRect/>
          <a:stretch>
            <a:fillRect/>
          </a:stretch>
        </p:blipFill>
        <p:spPr bwMode="auto">
          <a:xfrm>
            <a:off x="5500694" y="4143380"/>
            <a:ext cx="3405208" cy="2459044"/>
          </a:xfrm>
          <a:prstGeom prst="rect">
            <a:avLst/>
          </a:prstGeom>
          <a:noFill/>
        </p:spPr>
      </p:pic>
    </p:spTree>
  </p:cSld>
  <p:clrMapOvr>
    <a:masterClrMapping/>
  </p:clrMapOvr>
  <p:transition>
    <p:pull dir="l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4389120"/>
          </a:xfrm>
        </p:spPr>
        <p:txBody>
          <a:bodyPr>
            <a:normAutofit fontScale="85000" lnSpcReduction="20000"/>
          </a:bodyPr>
          <a:lstStyle/>
          <a:p>
            <a:r>
              <a:rPr lang="ru-RU" b="1" dirty="0" smtClean="0"/>
              <a:t>Точнее. Быстрее. Экономичнее - Цифровым методом.</a:t>
            </a:r>
            <a:endParaRPr lang="ru-RU" dirty="0" smtClean="0"/>
          </a:p>
          <a:p>
            <a:r>
              <a:rPr lang="ru-RU" dirty="0" smtClean="0"/>
              <a:t>​ Точно, быстро, надежно: точное определение цвета всего лишь за 2 секунды, независимо от освещения, окружающей среды и усталости Ваших глаз; </a:t>
            </a:r>
            <a:br>
              <a:rPr lang="ru-RU" dirty="0" smtClean="0"/>
            </a:br>
            <a:r>
              <a:rPr lang="ru-RU" dirty="0" smtClean="0"/>
              <a:t>​ Широкий спектр решаемых задач: автоматическое определение цвета по системам VITA </a:t>
            </a:r>
            <a:r>
              <a:rPr lang="ru-RU" dirty="0" err="1" smtClean="0"/>
              <a:t>Classical</a:t>
            </a:r>
            <a:r>
              <a:rPr lang="ru-RU" dirty="0" smtClean="0"/>
              <a:t> A1-D4,VITA SYSTEM 3D-MASTER и выбор рекомендуемого блока в цветах VITABLOCS; </a:t>
            </a:r>
            <a:br>
              <a:rPr lang="ru-RU" dirty="0" smtClean="0"/>
            </a:br>
            <a:r>
              <a:rPr lang="ru-RU" dirty="0" smtClean="0"/>
              <a:t>​ Легкость в обращении: интуитивное меню и удобный, эргономичный дизайн; </a:t>
            </a:r>
            <a:br>
              <a:rPr lang="ru-RU" dirty="0" smtClean="0"/>
            </a:br>
            <a:r>
              <a:rPr lang="ru-RU" dirty="0" smtClean="0"/>
              <a:t>​ Лучший контроль качества: благодаря модулю «реставрация» для проверки воспроизведения цвета;</a:t>
            </a:r>
            <a:br>
              <a:rPr lang="ru-RU" dirty="0" smtClean="0"/>
            </a:br>
            <a:r>
              <a:rPr lang="ru-RU" dirty="0" smtClean="0"/>
              <a:t>​ Точная передача цвета от врача к технику благодаря программному </a:t>
            </a:r>
            <a:r>
              <a:rPr lang="ru-RU" dirty="0" err="1" smtClean="0"/>
              <a:t>обечпечению</a:t>
            </a:r>
            <a:r>
              <a:rPr lang="ru-RU" dirty="0" smtClean="0"/>
              <a:t> VITA </a:t>
            </a:r>
            <a:r>
              <a:rPr lang="ru-RU" dirty="0" err="1" smtClean="0"/>
              <a:t>ShadeAssist</a:t>
            </a:r>
            <a:r>
              <a:rPr lang="ru-RU" dirty="0" smtClean="0"/>
              <a:t>;</a:t>
            </a:r>
            <a:br>
              <a:rPr lang="ru-RU" dirty="0" smtClean="0"/>
            </a:br>
            <a:r>
              <a:rPr lang="ru-RU" dirty="0" smtClean="0"/>
              <a:t>​ Работа без подзарядки до трех недель.</a:t>
            </a:r>
          </a:p>
          <a:p>
            <a:endParaRPr lang="ru-RU" dirty="0"/>
          </a:p>
        </p:txBody>
      </p:sp>
      <p:pic>
        <p:nvPicPr>
          <p:cNvPr id="16386" name="Picture 2" descr="C:\Users\Илья\Documents\3421d_esa_az_rz_01b.jpg"/>
          <p:cNvPicPr>
            <a:picLocks noChangeAspect="1" noChangeArrowheads="1"/>
          </p:cNvPicPr>
          <p:nvPr/>
        </p:nvPicPr>
        <p:blipFill>
          <a:blip r:embed="rId2"/>
          <a:srcRect/>
          <a:stretch>
            <a:fillRect/>
          </a:stretch>
        </p:blipFill>
        <p:spPr bwMode="auto">
          <a:xfrm>
            <a:off x="6273719" y="4091566"/>
            <a:ext cx="2870281" cy="2766434"/>
          </a:xfrm>
          <a:prstGeom prst="rect">
            <a:avLst/>
          </a:prstGeom>
          <a:noFill/>
        </p:spPr>
      </p:pic>
    </p:spTree>
  </p:cSld>
  <p:clrMapOvr>
    <a:masterClrMapping/>
  </p:clrMapOvr>
  <p:transition>
    <p:pull dir="l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704104"/>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ru-RU" dirty="0" smtClean="0"/>
              <a:t>Часть 3. Лазерные технологии </a:t>
            </a:r>
            <a:endParaRPr lang="ru-RU" dirty="0"/>
          </a:p>
        </p:txBody>
      </p:sp>
      <p:sp>
        <p:nvSpPr>
          <p:cNvPr id="3" name="Содержимое 2"/>
          <p:cNvSpPr>
            <a:spLocks noGrp="1"/>
          </p:cNvSpPr>
          <p:nvPr>
            <p:ph idx="1"/>
          </p:nvPr>
        </p:nvSpPr>
        <p:spPr/>
        <p:txBody>
          <a:bodyPr>
            <a:normAutofit lnSpcReduction="10000"/>
          </a:bodyPr>
          <a:lstStyle/>
          <a:p>
            <a:r>
              <a:rPr lang="ru-RU" dirty="0" smtClean="0"/>
              <a:t>Принцип работы стоматологического лазера таков, что свет, исходящий от него, поглощается структурным элементом, входящим в </a:t>
            </a:r>
            <a:r>
              <a:rPr lang="ru-RU" dirty="0" err="1" smtClean="0"/>
              <a:t>биоткани</a:t>
            </a:r>
            <a:r>
              <a:rPr lang="ru-RU" dirty="0" smtClean="0"/>
              <a:t> человека. Этот элемент в науке называется хромофор. В стоматологии наиболее распространенным хромофором являются вода и кровь. Для каждого типа хромофора существует свой стоматологический лазер. Технические характеристики и параметры, такие как, например, мощность, зависят именно от типа хромофора.</a:t>
            </a:r>
            <a:br>
              <a:rPr lang="ru-RU" dirty="0" smtClean="0"/>
            </a:br>
            <a:endParaRPr lang="ru-RU" dirty="0"/>
          </a:p>
        </p:txBody>
      </p:sp>
    </p:spTree>
  </p:cSld>
  <p:clrMapOvr>
    <a:masterClrMapping/>
  </p:clrMapOvr>
  <p:transition>
    <p:pull dir="l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p:nvPr/>
        </p:nvSpPr>
        <p:spPr>
          <a:xfrm>
            <a:off x="785786" y="214290"/>
            <a:ext cx="7500990" cy="5000684"/>
          </a:xfrm>
          <a:prstGeom prst="horizontalScroll">
            <a:avLst/>
          </a:prstGeom>
          <a:blipFill>
            <a:blip r:embed="rId2" cstate="print">
              <a:duotone>
                <a:schemeClr val="accent6">
                  <a:shade val="45000"/>
                  <a:satMod val="135000"/>
                </a:schemeClr>
                <a:prstClr val="white"/>
              </a:duotone>
              <a:lum bright="-17000" contrast="21000"/>
            </a:blip>
            <a:tile tx="0" ty="0" sx="100000" sy="100000" flip="none" algn="tl"/>
          </a:blipFill>
          <a:ln w="539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С давних времен свет используется человеком в качестве целебного и </a:t>
            </a:r>
            <a:r>
              <a:rPr lang="ru-RU" b="1" dirty="0" err="1">
                <a:solidFill>
                  <a:schemeClr val="tx1"/>
                </a:solidFill>
              </a:rPr>
              <a:t>оздоравливающего</a:t>
            </a:r>
            <a:r>
              <a:rPr lang="ru-RU" b="1" dirty="0">
                <a:solidFill>
                  <a:schemeClr val="tx1"/>
                </a:solidFill>
              </a:rPr>
              <a:t> фактора. Использование солнечного излучения, а также первых искусственных ультрафиолетовых излучателей для лечения некоторых болезней показало возможность целенаправленного применения света в практической медицине.</a:t>
            </a:r>
          </a:p>
          <a:p>
            <a:pPr algn="ctr" fontAlgn="auto">
              <a:spcBef>
                <a:spcPts val="0"/>
              </a:spcBef>
              <a:spcAft>
                <a:spcPts val="0"/>
              </a:spcAft>
              <a:defRPr/>
            </a:pPr>
            <a:endParaRPr lang="ru-RU" b="1" dirty="0">
              <a:solidFill>
                <a:schemeClr val="tx1"/>
              </a:solidFill>
            </a:endParaRPr>
          </a:p>
          <a:p>
            <a:pPr algn="ctr" fontAlgn="auto">
              <a:spcBef>
                <a:spcPts val="0"/>
              </a:spcBef>
              <a:spcAft>
                <a:spcPts val="0"/>
              </a:spcAft>
              <a:defRPr/>
            </a:pPr>
            <a:r>
              <a:rPr lang="ru-RU" b="1" dirty="0">
                <a:solidFill>
                  <a:schemeClr val="tx1"/>
                </a:solidFill>
              </a:rPr>
              <a:t>Эра принципиально новой </a:t>
            </a:r>
            <a:r>
              <a:rPr lang="ru-RU" b="1" dirty="0" err="1">
                <a:solidFill>
                  <a:schemeClr val="tx1"/>
                </a:solidFill>
              </a:rPr>
              <a:t>светотерапии</a:t>
            </a:r>
            <a:r>
              <a:rPr lang="ru-RU" b="1" dirty="0">
                <a:solidFill>
                  <a:schemeClr val="tx1"/>
                </a:solidFill>
              </a:rPr>
              <a:t> связана с изобретением и созданием </a:t>
            </a:r>
            <a:r>
              <a:rPr lang="ru-RU" sz="2400" b="1" dirty="0">
                <a:solidFill>
                  <a:srgbClr val="FF0000"/>
                </a:solidFill>
              </a:rPr>
              <a:t>лазера</a:t>
            </a:r>
            <a:r>
              <a:rPr lang="ru-RU" b="1" dirty="0">
                <a:solidFill>
                  <a:schemeClr val="tx1"/>
                </a:solidFill>
              </a:rPr>
              <a:t> — нового, не имеющего аналогов в природе, вида излучения. </a:t>
            </a:r>
          </a:p>
        </p:txBody>
      </p:sp>
      <p:pic>
        <p:nvPicPr>
          <p:cNvPr id="2051" name="Picture 3" descr="C:\Documents and Settings\Admin\Мои документы\flowing-rock.jpg"/>
          <p:cNvPicPr>
            <a:picLocks noChangeAspect="1" noChangeArrowheads="1"/>
          </p:cNvPicPr>
          <p:nvPr/>
        </p:nvPicPr>
        <p:blipFill>
          <a:blip r:embed="rId3" cstate="print"/>
          <a:srcRect/>
          <a:stretch>
            <a:fillRect/>
          </a:stretch>
        </p:blipFill>
        <p:spPr bwMode="auto">
          <a:xfrm>
            <a:off x="2143125" y="4786313"/>
            <a:ext cx="4786313"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l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ыноска со стрелкой вниз 2"/>
          <p:cNvSpPr/>
          <p:nvPr/>
        </p:nvSpPr>
        <p:spPr>
          <a:xfrm>
            <a:off x="1285852" y="500042"/>
            <a:ext cx="6500858" cy="2143140"/>
          </a:xfrm>
          <a:prstGeom prst="downArrowCallout">
            <a:avLst/>
          </a:prstGeom>
          <a:blipFill>
            <a:blip r:embed="rId2" cstate="print">
              <a:duotone>
                <a:prstClr val="black"/>
                <a:schemeClr val="accent6">
                  <a:tint val="45000"/>
                  <a:satMod val="400000"/>
                </a:schemeClr>
              </a:duotone>
            </a:blip>
            <a:tile tx="0" ty="0" sx="100000" sy="100000" flip="none" algn="tl"/>
          </a:blipFill>
          <a:ln w="34925" cmpd="tri">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Слово LASER представляет собой аббревиатуру с английского языка:</a:t>
            </a:r>
          </a:p>
        </p:txBody>
      </p:sp>
      <p:sp>
        <p:nvSpPr>
          <p:cNvPr id="4" name="Рамка 3"/>
          <p:cNvSpPr/>
          <p:nvPr/>
        </p:nvSpPr>
        <p:spPr>
          <a:xfrm>
            <a:off x="928688" y="2928938"/>
            <a:ext cx="7500937" cy="1000125"/>
          </a:xfrm>
          <a:prstGeom prst="frame">
            <a:avLst/>
          </a:prstGeom>
          <a:solidFill>
            <a:schemeClr val="accent2">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4103" name="Прямоугольник 4"/>
          <p:cNvSpPr>
            <a:spLocks noChangeArrowheads="1"/>
          </p:cNvSpPr>
          <p:nvPr/>
        </p:nvSpPr>
        <p:spPr bwMode="auto">
          <a:xfrm>
            <a:off x="1143000" y="3143250"/>
            <a:ext cx="7072313" cy="523875"/>
          </a:xfrm>
          <a:prstGeom prst="rect">
            <a:avLst/>
          </a:prstGeom>
          <a:noFill/>
          <a:ln w="9525">
            <a:noFill/>
            <a:miter lim="800000"/>
            <a:headEnd/>
            <a:tailEnd/>
          </a:ln>
        </p:spPr>
        <p:txBody>
          <a:bodyPr>
            <a:spAutoFit/>
          </a:bodyPr>
          <a:lstStyle/>
          <a:p>
            <a:r>
              <a:rPr lang="en-US" sz="2800">
                <a:solidFill>
                  <a:srgbClr val="C00000"/>
                </a:solidFill>
                <a:latin typeface="Calibri" pitchFamily="34" charset="0"/>
              </a:rPr>
              <a:t>l</a:t>
            </a:r>
            <a:r>
              <a:rPr lang="en-US" sz="2400">
                <a:latin typeface="Calibri" pitchFamily="34" charset="0"/>
              </a:rPr>
              <a:t>ight </a:t>
            </a:r>
            <a:r>
              <a:rPr lang="en-US" sz="2800">
                <a:solidFill>
                  <a:srgbClr val="C00000"/>
                </a:solidFill>
                <a:latin typeface="Calibri" pitchFamily="34" charset="0"/>
              </a:rPr>
              <a:t>a</a:t>
            </a:r>
            <a:r>
              <a:rPr lang="en-US" sz="2400">
                <a:latin typeface="Calibri" pitchFamily="34" charset="0"/>
              </a:rPr>
              <a:t>mplification by </a:t>
            </a:r>
            <a:r>
              <a:rPr lang="en-US" sz="2800">
                <a:solidFill>
                  <a:srgbClr val="C00000"/>
                </a:solidFill>
                <a:latin typeface="Calibri" pitchFamily="34" charset="0"/>
              </a:rPr>
              <a:t>s</a:t>
            </a:r>
            <a:r>
              <a:rPr lang="en-US" sz="2400">
                <a:latin typeface="Calibri" pitchFamily="34" charset="0"/>
              </a:rPr>
              <a:t>timulated </a:t>
            </a:r>
            <a:r>
              <a:rPr lang="en-US" sz="2800">
                <a:solidFill>
                  <a:srgbClr val="C00000"/>
                </a:solidFill>
                <a:latin typeface="Calibri" pitchFamily="34" charset="0"/>
              </a:rPr>
              <a:t>e</a:t>
            </a:r>
            <a:r>
              <a:rPr lang="en-US" sz="2400">
                <a:latin typeface="Calibri" pitchFamily="34" charset="0"/>
              </a:rPr>
              <a:t>mission of </a:t>
            </a:r>
            <a:r>
              <a:rPr lang="en-US" sz="2800">
                <a:solidFill>
                  <a:srgbClr val="C00000"/>
                </a:solidFill>
                <a:latin typeface="Calibri" pitchFamily="34" charset="0"/>
              </a:rPr>
              <a:t>r</a:t>
            </a:r>
            <a:r>
              <a:rPr lang="en-US" sz="2400">
                <a:latin typeface="Calibri" pitchFamily="34" charset="0"/>
              </a:rPr>
              <a:t>adiatiоn</a:t>
            </a:r>
            <a:endParaRPr lang="ru-RU" sz="2400">
              <a:latin typeface="Calibri" pitchFamily="34" charset="0"/>
            </a:endParaRPr>
          </a:p>
        </p:txBody>
      </p:sp>
      <p:sp>
        <p:nvSpPr>
          <p:cNvPr id="6" name="Выноска со стрелкой вверх 5"/>
          <p:cNvSpPr/>
          <p:nvPr/>
        </p:nvSpPr>
        <p:spPr>
          <a:xfrm>
            <a:off x="1071538" y="4214818"/>
            <a:ext cx="7143800" cy="2071702"/>
          </a:xfrm>
          <a:prstGeom prst="upArrowCallout">
            <a:avLst/>
          </a:prstGeom>
          <a:blipFill>
            <a:blip r:embed="rId2" cstate="print">
              <a:duotone>
                <a:prstClr val="black"/>
                <a:schemeClr val="accent6">
                  <a:tint val="45000"/>
                  <a:satMod val="400000"/>
                </a:schemeClr>
              </a:duotone>
            </a:blip>
            <a:tile tx="0" ty="0" sx="100000" sy="100000" flip="none" algn="tl"/>
          </a:blipFill>
          <a:ln w="41275" cmpd="tri">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Усиление света в результате вынужденного излучения</a:t>
            </a:r>
          </a:p>
        </p:txBody>
      </p:sp>
    </p:spTree>
  </p:cSld>
  <p:clrMapOvr>
    <a:masterClrMapping/>
  </p:clrMapOvr>
  <p:transition>
    <p:pull dir="l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38" y="285750"/>
            <a:ext cx="8001000" cy="857250"/>
          </a:xfrm>
          <a:prstGeom prst="rect">
            <a:avLst/>
          </a:prstGeom>
          <a:solidFill>
            <a:schemeClr val="accent6">
              <a:alpha val="60000"/>
            </a:schemeClr>
          </a:solidFill>
          <a:ln w="44450">
            <a:solidFill>
              <a:schemeClr val="tx1">
                <a:alpha val="5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solidFill>
                  <a:schemeClr val="tx1"/>
                </a:solidFill>
              </a:rPr>
              <a:t>Показания к применению лазера</a:t>
            </a:r>
          </a:p>
        </p:txBody>
      </p:sp>
      <p:graphicFrame>
        <p:nvGraphicFramePr>
          <p:cNvPr id="4" name="Схема 3"/>
          <p:cNvGraphicFramePr/>
          <p:nvPr/>
        </p:nvGraphicFramePr>
        <p:xfrm>
          <a:off x="285720" y="1428736"/>
          <a:ext cx="821537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Составные части системы</a:t>
            </a:r>
            <a:endParaRPr lang="ru-RU" dirty="0"/>
          </a:p>
        </p:txBody>
      </p:sp>
      <p:sp>
        <p:nvSpPr>
          <p:cNvPr id="3" name="Содержимое 2"/>
          <p:cNvSpPr>
            <a:spLocks noGrp="1"/>
          </p:cNvSpPr>
          <p:nvPr>
            <p:ph idx="1"/>
          </p:nvPr>
        </p:nvSpPr>
        <p:spPr/>
        <p:txBody>
          <a:bodyPr/>
          <a:lstStyle/>
          <a:p>
            <a:r>
              <a:rPr lang="ru-RU" dirty="0" smtClean="0"/>
              <a:t>аппаратно-программный комплекс:</a:t>
            </a:r>
          </a:p>
          <a:p>
            <a:r>
              <a:rPr lang="ru-RU" dirty="0" smtClean="0"/>
              <a:t>трехмерный бесконтактный сканер лица</a:t>
            </a:r>
          </a:p>
          <a:p>
            <a:r>
              <a:rPr lang="ru-RU" dirty="0" smtClean="0"/>
              <a:t> трехмерный бесконтактный сканер зубных рядов</a:t>
            </a:r>
          </a:p>
          <a:p>
            <a:r>
              <a:rPr lang="ru-RU" dirty="0" smtClean="0"/>
              <a:t>программы ввода, обработки изображений и их сопоставления.</a:t>
            </a:r>
            <a:br>
              <a:rPr lang="ru-RU" dirty="0" smtClean="0"/>
            </a:br>
            <a:endParaRPr lang="ru-RU" dirty="0"/>
          </a:p>
        </p:txBody>
      </p:sp>
    </p:spTree>
  </p:cSld>
  <p:clrMapOvr>
    <a:masterClrMapping/>
  </p:clrMapOvr>
  <p:transition>
    <p:pull dir="l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938" y="285750"/>
            <a:ext cx="8001000" cy="857250"/>
          </a:xfrm>
          <a:prstGeom prst="rect">
            <a:avLst/>
          </a:prstGeom>
          <a:solidFill>
            <a:schemeClr val="accent6">
              <a:alpha val="60000"/>
            </a:schemeClr>
          </a:solidFill>
          <a:ln w="44450">
            <a:solidFill>
              <a:schemeClr val="tx1">
                <a:alpha val="5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solidFill>
                  <a:schemeClr val="tx1"/>
                </a:solidFill>
              </a:rPr>
              <a:t>Показания к применению лазера</a:t>
            </a:r>
          </a:p>
        </p:txBody>
      </p:sp>
      <p:graphicFrame>
        <p:nvGraphicFramePr>
          <p:cNvPr id="5" name="Схема 4"/>
          <p:cNvGraphicFramePr/>
          <p:nvPr/>
        </p:nvGraphicFramePr>
        <p:xfrm>
          <a:off x="285720" y="1428736"/>
          <a:ext cx="821537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38" y="285750"/>
            <a:ext cx="8001000" cy="857250"/>
          </a:xfrm>
          <a:prstGeom prst="rect">
            <a:avLst/>
          </a:prstGeom>
          <a:solidFill>
            <a:schemeClr val="accent6">
              <a:alpha val="60000"/>
            </a:schemeClr>
          </a:solidFill>
          <a:ln w="44450">
            <a:solidFill>
              <a:schemeClr val="tx1">
                <a:alpha val="5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solidFill>
                  <a:schemeClr val="tx1"/>
                </a:solidFill>
              </a:rPr>
              <a:t>Принцип работы лазера</a:t>
            </a:r>
          </a:p>
        </p:txBody>
      </p:sp>
      <p:pic>
        <p:nvPicPr>
          <p:cNvPr id="3074" name="Picture 2" descr="C:\Documents and Settings\Admin\Мои документы\рис_1.jpg"/>
          <p:cNvPicPr>
            <a:picLocks noChangeAspect="1" noChangeArrowheads="1"/>
          </p:cNvPicPr>
          <p:nvPr/>
        </p:nvPicPr>
        <p:blipFill>
          <a:blip r:embed="rId2" cstate="print"/>
          <a:srcRect/>
          <a:stretch>
            <a:fillRect/>
          </a:stretch>
        </p:blipFill>
        <p:spPr bwMode="auto">
          <a:xfrm>
            <a:off x="428596" y="1571612"/>
            <a:ext cx="8286808" cy="5000660"/>
          </a:xfrm>
          <a:prstGeom prst="rect">
            <a:avLst/>
          </a:prstGeom>
          <a:ln>
            <a:noFill/>
          </a:ln>
          <a:effectLst>
            <a:softEdge rad="112500"/>
          </a:effectLst>
        </p:spPr>
      </p:pic>
    </p:spTree>
  </p:cSld>
  <p:clrMapOvr>
    <a:masterClrMapping/>
  </p:clrMapOvr>
  <p:transition>
    <p:pull dir="l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75" y="285750"/>
            <a:ext cx="8001000" cy="1000125"/>
          </a:xfrm>
          <a:prstGeom prst="rect">
            <a:avLst/>
          </a:prstGeom>
          <a:solidFill>
            <a:schemeClr val="accent6">
              <a:alpha val="60000"/>
            </a:schemeClr>
          </a:solidFill>
          <a:ln w="44450">
            <a:solidFill>
              <a:schemeClr val="tx1">
                <a:alpha val="5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solidFill>
                  <a:schemeClr val="tx1"/>
                </a:solidFill>
              </a:rPr>
              <a:t>Классификация лазеров по области практического применения</a:t>
            </a:r>
          </a:p>
        </p:txBody>
      </p:sp>
      <p:graphicFrame>
        <p:nvGraphicFramePr>
          <p:cNvPr id="4" name="Схема 3"/>
          <p:cNvGraphicFramePr/>
          <p:nvPr/>
        </p:nvGraphicFramePr>
        <p:xfrm>
          <a:off x="428596" y="1500174"/>
          <a:ext cx="8286808"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75" y="285750"/>
            <a:ext cx="8001000" cy="1000125"/>
          </a:xfrm>
          <a:prstGeom prst="rect">
            <a:avLst/>
          </a:prstGeom>
          <a:solidFill>
            <a:schemeClr val="accent6">
              <a:alpha val="60000"/>
            </a:schemeClr>
          </a:solidFill>
          <a:ln w="44450">
            <a:solidFill>
              <a:schemeClr val="tx1">
                <a:alpha val="5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solidFill>
                  <a:schemeClr val="tx1"/>
                </a:solidFill>
              </a:rPr>
              <a:t>Классификация высокоинтенсивных лазеров, используемых в стоматологии</a:t>
            </a:r>
          </a:p>
        </p:txBody>
      </p:sp>
      <p:graphicFrame>
        <p:nvGraphicFramePr>
          <p:cNvPr id="4" name="Схема 3"/>
          <p:cNvGraphicFramePr/>
          <p:nvPr/>
        </p:nvGraphicFramePr>
        <p:xfrm>
          <a:off x="-1143040" y="1571612"/>
          <a:ext cx="9786974"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3" descr="C:\Documents and Settings\Admin\Мои документы\D5.jpg"/>
          <p:cNvPicPr>
            <a:picLocks noChangeAspect="1" noChangeArrowheads="1"/>
          </p:cNvPicPr>
          <p:nvPr/>
        </p:nvPicPr>
        <p:blipFill>
          <a:blip r:embed="rId6" cstate="print"/>
          <a:srcRect/>
          <a:stretch>
            <a:fillRect/>
          </a:stretch>
        </p:blipFill>
        <p:spPr bwMode="auto">
          <a:xfrm>
            <a:off x="7143768" y="4786322"/>
            <a:ext cx="1714480" cy="1838320"/>
          </a:xfrm>
          <a:prstGeom prst="ellipse">
            <a:avLst/>
          </a:prstGeom>
          <a:ln>
            <a:noFill/>
          </a:ln>
          <a:effectLst>
            <a:softEdge rad="112500"/>
          </a:effectLst>
        </p:spPr>
      </p:pic>
      <p:pic>
        <p:nvPicPr>
          <p:cNvPr id="4100" name="Picture 4" descr="C:\Documents and Settings\Admin\Мои документы\laser00.JPG"/>
          <p:cNvPicPr>
            <a:picLocks noChangeAspect="1" noChangeArrowheads="1"/>
          </p:cNvPicPr>
          <p:nvPr/>
        </p:nvPicPr>
        <p:blipFill>
          <a:blip r:embed="rId7" cstate="print"/>
          <a:srcRect/>
          <a:stretch>
            <a:fillRect/>
          </a:stretch>
        </p:blipFill>
        <p:spPr bwMode="auto">
          <a:xfrm>
            <a:off x="7286644" y="1357298"/>
            <a:ext cx="1857356" cy="3352795"/>
          </a:xfrm>
          <a:prstGeom prst="rect">
            <a:avLst/>
          </a:prstGeom>
          <a:ln>
            <a:noFill/>
          </a:ln>
          <a:effectLst>
            <a:softEdge rad="112500"/>
          </a:effectLst>
        </p:spPr>
      </p:pic>
    </p:spTree>
  </p:cSld>
  <p:clrMapOvr>
    <a:masterClrMapping/>
  </p:clrMapOvr>
  <p:transition>
    <p:pull dir="l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75" y="285750"/>
            <a:ext cx="8001000" cy="1071563"/>
          </a:xfrm>
          <a:prstGeom prst="rect">
            <a:avLst/>
          </a:prstGeom>
          <a:solidFill>
            <a:schemeClr val="accent6">
              <a:alpha val="60000"/>
            </a:schemeClr>
          </a:solidFill>
          <a:ln w="44450">
            <a:solidFill>
              <a:schemeClr val="tx1">
                <a:alpha val="5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err="1">
                <a:solidFill>
                  <a:schemeClr val="tx1"/>
                </a:solidFill>
              </a:rPr>
              <a:t>Низкоинтенсивное</a:t>
            </a:r>
            <a:r>
              <a:rPr lang="ru-RU" sz="3200" dirty="0">
                <a:solidFill>
                  <a:schemeClr val="tx1"/>
                </a:solidFill>
              </a:rPr>
              <a:t> лазерное излучение.</a:t>
            </a:r>
          </a:p>
          <a:p>
            <a:pPr algn="ctr" fontAlgn="auto">
              <a:spcBef>
                <a:spcPts val="0"/>
              </a:spcBef>
              <a:spcAft>
                <a:spcPts val="0"/>
              </a:spcAft>
              <a:defRPr/>
            </a:pPr>
            <a:r>
              <a:rPr lang="ru-RU" sz="3200" dirty="0" smtClean="0">
                <a:solidFill>
                  <a:schemeClr val="tx1"/>
                </a:solidFill>
              </a:rPr>
              <a:t>Терапевтический </a:t>
            </a:r>
            <a:r>
              <a:rPr lang="ru-RU" sz="3200" dirty="0">
                <a:solidFill>
                  <a:schemeClr val="tx1"/>
                </a:solidFill>
              </a:rPr>
              <a:t>эффект</a:t>
            </a:r>
          </a:p>
        </p:txBody>
      </p:sp>
      <p:sp>
        <p:nvSpPr>
          <p:cNvPr id="4" name="Выноска со стрелкой вниз 3"/>
          <p:cNvSpPr/>
          <p:nvPr/>
        </p:nvSpPr>
        <p:spPr>
          <a:xfrm>
            <a:off x="1000125" y="1643063"/>
            <a:ext cx="7143750" cy="928687"/>
          </a:xfrm>
          <a:prstGeom prst="downArrowCallout">
            <a:avLst/>
          </a:prstGeom>
          <a:solidFill>
            <a:schemeClr val="accent6">
              <a:lumMod val="60000"/>
              <a:lumOff val="40000"/>
              <a:alpha val="65000"/>
            </a:schemeClr>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На клеточном уровне:</a:t>
            </a:r>
          </a:p>
        </p:txBody>
      </p:sp>
      <p:sp>
        <p:nvSpPr>
          <p:cNvPr id="5" name="Прямоугольник с двумя вырезанными противолежащими углами 4"/>
          <p:cNvSpPr/>
          <p:nvPr/>
        </p:nvSpPr>
        <p:spPr>
          <a:xfrm>
            <a:off x="357158" y="2786058"/>
            <a:ext cx="6858048" cy="3429024"/>
          </a:xfrm>
          <a:prstGeom prst="snip2DiagRect">
            <a:avLst/>
          </a:prstGeom>
          <a:blipFill>
            <a:blip r:embed="rId2" cstate="print">
              <a:duotone>
                <a:schemeClr val="accent6">
                  <a:shade val="45000"/>
                  <a:satMod val="135000"/>
                </a:schemeClr>
                <a:prstClr val="white"/>
              </a:duotone>
            </a:blip>
            <a:tile tx="0" ty="0" sx="100000" sy="100000" flip="none" algn="tl"/>
          </a:blipFill>
          <a:ln w="444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Char char="v"/>
              <a:defRPr/>
            </a:pPr>
            <a:r>
              <a:rPr lang="ru-RU" sz="2000" b="1" dirty="0">
                <a:solidFill>
                  <a:schemeClr val="tx1"/>
                </a:solidFill>
              </a:rPr>
              <a:t> изменение энергетической активности клеточных мембран;  </a:t>
            </a:r>
          </a:p>
          <a:p>
            <a:pPr algn="ctr" fontAlgn="auto">
              <a:spcBef>
                <a:spcPts val="0"/>
              </a:spcBef>
              <a:spcAft>
                <a:spcPts val="0"/>
              </a:spcAft>
              <a:buFont typeface="Wingdings" pitchFamily="2" charset="2"/>
              <a:buChar char="v"/>
              <a:defRPr/>
            </a:pPr>
            <a:r>
              <a:rPr lang="ru-RU" sz="2000" b="1" dirty="0">
                <a:solidFill>
                  <a:schemeClr val="tx1"/>
                </a:solidFill>
              </a:rPr>
              <a:t>активация ядерного аппарата клеток, системы </a:t>
            </a:r>
            <a:r>
              <a:rPr lang="ru-RU" sz="2000" b="1" dirty="0" err="1">
                <a:solidFill>
                  <a:schemeClr val="tx1"/>
                </a:solidFill>
              </a:rPr>
              <a:t>ДНК-РНК-белок</a:t>
            </a:r>
            <a:r>
              <a:rPr lang="ru-RU" sz="2000" b="1" dirty="0">
                <a:solidFill>
                  <a:schemeClr val="tx1"/>
                </a:solidFill>
              </a:rPr>
              <a:t>;</a:t>
            </a:r>
          </a:p>
          <a:p>
            <a:pPr algn="ctr" fontAlgn="auto">
              <a:spcBef>
                <a:spcPts val="0"/>
              </a:spcBef>
              <a:spcAft>
                <a:spcPts val="0"/>
              </a:spcAft>
              <a:buFont typeface="Wingdings" pitchFamily="2" charset="2"/>
              <a:buChar char="v"/>
              <a:defRPr/>
            </a:pPr>
            <a:r>
              <a:rPr lang="ru-RU" sz="2000" b="1" dirty="0">
                <a:solidFill>
                  <a:schemeClr val="tx1"/>
                </a:solidFill>
              </a:rPr>
              <a:t>активация окислительно-восстановительных, биосинтетических процессов и основных ферментативных систем</a:t>
            </a:r>
            <a:r>
              <a:rPr lang="ru-RU" sz="2000" b="1" dirty="0" smtClean="0">
                <a:solidFill>
                  <a:schemeClr val="tx1"/>
                </a:solidFill>
              </a:rPr>
              <a:t>;</a:t>
            </a:r>
          </a:p>
          <a:p>
            <a:pPr algn="ctr" fontAlgn="auto">
              <a:spcBef>
                <a:spcPts val="0"/>
              </a:spcBef>
              <a:spcAft>
                <a:spcPts val="0"/>
              </a:spcAft>
              <a:buFont typeface="Wingdings" pitchFamily="2" charset="2"/>
              <a:buChar char="v"/>
              <a:defRPr/>
            </a:pPr>
            <a:r>
              <a:rPr lang="ru-RU" sz="2000" b="1" dirty="0" smtClean="0">
                <a:solidFill>
                  <a:schemeClr val="tx1"/>
                </a:solidFill>
              </a:rPr>
              <a:t>  </a:t>
            </a:r>
            <a:r>
              <a:rPr lang="ru-RU" sz="2000" b="1" dirty="0">
                <a:solidFill>
                  <a:schemeClr val="tx1"/>
                </a:solidFill>
              </a:rPr>
              <a:t>увеличение образования </a:t>
            </a:r>
            <a:r>
              <a:rPr lang="ru-RU" sz="2000" b="1" dirty="0" smtClean="0">
                <a:solidFill>
                  <a:schemeClr val="tx1"/>
                </a:solidFill>
              </a:rPr>
              <a:t>АТФ;</a:t>
            </a:r>
            <a:endParaRPr lang="ru-RU" sz="2000" b="1" dirty="0">
              <a:solidFill>
                <a:schemeClr val="tx1"/>
              </a:solidFill>
            </a:endParaRPr>
          </a:p>
          <a:p>
            <a:pPr algn="ctr" fontAlgn="auto">
              <a:spcBef>
                <a:spcPts val="0"/>
              </a:spcBef>
              <a:spcAft>
                <a:spcPts val="0"/>
              </a:spcAft>
              <a:buFont typeface="Wingdings" pitchFamily="2" charset="2"/>
              <a:buChar char="v"/>
              <a:defRPr/>
            </a:pPr>
            <a:r>
              <a:rPr lang="ru-RU" sz="2000" b="1" dirty="0">
                <a:solidFill>
                  <a:schemeClr val="tx1"/>
                </a:solidFill>
              </a:rPr>
              <a:t> увеличение митотической активности клеток, активация процессов размножения.</a:t>
            </a:r>
          </a:p>
          <a:p>
            <a:pPr algn="ctr" fontAlgn="auto">
              <a:spcBef>
                <a:spcPts val="0"/>
              </a:spcBef>
              <a:spcAft>
                <a:spcPts val="0"/>
              </a:spcAft>
              <a:defRPr/>
            </a:pPr>
            <a:endParaRPr lang="ru-RU" dirty="0"/>
          </a:p>
        </p:txBody>
      </p:sp>
      <p:pic>
        <p:nvPicPr>
          <p:cNvPr id="11272" name="Picture 2" descr="C:\Documents and Settings\Admin\Мои документы\74972499_300_58011.gif"/>
          <p:cNvPicPr>
            <a:picLocks noChangeAspect="1" noChangeArrowheads="1"/>
          </p:cNvPicPr>
          <p:nvPr/>
        </p:nvPicPr>
        <p:blipFill>
          <a:blip r:embed="rId3" cstate="print"/>
          <a:srcRect/>
          <a:stretch>
            <a:fillRect/>
          </a:stretch>
        </p:blipFill>
        <p:spPr bwMode="auto">
          <a:xfrm>
            <a:off x="6357938" y="2357438"/>
            <a:ext cx="2571750" cy="421005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714375" y="214313"/>
            <a:ext cx="7143750" cy="928687"/>
          </a:xfrm>
          <a:prstGeom prst="downArrowCallout">
            <a:avLst/>
          </a:prstGeom>
          <a:solidFill>
            <a:schemeClr val="accent6">
              <a:lumMod val="60000"/>
              <a:lumOff val="40000"/>
              <a:alpha val="65000"/>
            </a:schemeClr>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На органном уровне:</a:t>
            </a:r>
          </a:p>
        </p:txBody>
      </p:sp>
      <p:sp>
        <p:nvSpPr>
          <p:cNvPr id="5" name="Прямоугольник с двумя вырезанными противолежащими углами 4"/>
          <p:cNvSpPr/>
          <p:nvPr/>
        </p:nvSpPr>
        <p:spPr>
          <a:xfrm>
            <a:off x="1000100" y="1000108"/>
            <a:ext cx="7072362" cy="2571768"/>
          </a:xfrm>
          <a:prstGeom prst="snip2DiagRect">
            <a:avLst/>
          </a:prstGeom>
          <a:blipFill>
            <a:blip r:embed="rId2" cstate="print">
              <a:duotone>
                <a:schemeClr val="accent6">
                  <a:shade val="45000"/>
                  <a:satMod val="135000"/>
                </a:schemeClr>
                <a:prstClr val="white"/>
              </a:duotone>
            </a:blip>
            <a:tile tx="0" ty="0" sx="100000" sy="100000" flip="none" algn="tl"/>
          </a:blipFill>
          <a:ln w="444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Char char="v"/>
              <a:defRPr/>
            </a:pPr>
            <a:r>
              <a:rPr lang="ru-RU" b="1" dirty="0">
                <a:solidFill>
                  <a:schemeClr val="tx1"/>
                </a:solidFill>
              </a:rPr>
              <a:t>понижение рецепторной чувствительности;</a:t>
            </a:r>
          </a:p>
          <a:p>
            <a:pPr algn="ctr" fontAlgn="auto">
              <a:spcBef>
                <a:spcPts val="0"/>
              </a:spcBef>
              <a:spcAft>
                <a:spcPts val="0"/>
              </a:spcAft>
              <a:buFont typeface="Wingdings" pitchFamily="2" charset="2"/>
              <a:buChar char="v"/>
              <a:defRPr/>
            </a:pPr>
            <a:r>
              <a:rPr lang="ru-RU" b="1" dirty="0">
                <a:solidFill>
                  <a:schemeClr val="tx1"/>
                </a:solidFill>
              </a:rPr>
              <a:t>    уменьшение длительности фаз воспаления;</a:t>
            </a:r>
          </a:p>
          <a:p>
            <a:pPr algn="ctr" fontAlgn="auto">
              <a:spcBef>
                <a:spcPts val="0"/>
              </a:spcBef>
              <a:spcAft>
                <a:spcPts val="0"/>
              </a:spcAft>
              <a:buFont typeface="Wingdings" pitchFamily="2" charset="2"/>
              <a:buChar char="v"/>
              <a:defRPr/>
            </a:pPr>
            <a:r>
              <a:rPr lang="ru-RU" b="1" dirty="0">
                <a:solidFill>
                  <a:schemeClr val="tx1"/>
                </a:solidFill>
              </a:rPr>
              <a:t>  уменьшение </a:t>
            </a:r>
            <a:r>
              <a:rPr lang="ru-RU" b="1" dirty="0" err="1">
                <a:solidFill>
                  <a:schemeClr val="tx1"/>
                </a:solidFill>
              </a:rPr>
              <a:t>интенсивноcти</a:t>
            </a:r>
            <a:r>
              <a:rPr lang="ru-RU" b="1" dirty="0">
                <a:solidFill>
                  <a:schemeClr val="tx1"/>
                </a:solidFill>
              </a:rPr>
              <a:t> отека и напряжения тканей;</a:t>
            </a:r>
          </a:p>
          <a:p>
            <a:pPr algn="ctr" fontAlgn="auto">
              <a:spcBef>
                <a:spcPts val="0"/>
              </a:spcBef>
              <a:spcAft>
                <a:spcPts val="0"/>
              </a:spcAft>
              <a:buFont typeface="Wingdings" pitchFamily="2" charset="2"/>
              <a:buChar char="v"/>
              <a:defRPr/>
            </a:pPr>
            <a:r>
              <a:rPr lang="ru-RU" b="1" dirty="0">
                <a:solidFill>
                  <a:schemeClr val="tx1"/>
                </a:solidFill>
              </a:rPr>
              <a:t> увеличение поглощения тканями кислорода;</a:t>
            </a:r>
          </a:p>
          <a:p>
            <a:pPr algn="ctr" fontAlgn="auto">
              <a:spcBef>
                <a:spcPts val="0"/>
              </a:spcBef>
              <a:spcAft>
                <a:spcPts val="0"/>
              </a:spcAft>
              <a:buFont typeface="Wingdings" pitchFamily="2" charset="2"/>
              <a:buChar char="v"/>
              <a:defRPr/>
            </a:pPr>
            <a:r>
              <a:rPr lang="ru-RU" b="1" dirty="0">
                <a:solidFill>
                  <a:schemeClr val="tx1"/>
                </a:solidFill>
              </a:rPr>
              <a:t>  повышение скорости кровотока;</a:t>
            </a:r>
          </a:p>
          <a:p>
            <a:pPr algn="ctr" fontAlgn="auto">
              <a:spcBef>
                <a:spcPts val="0"/>
              </a:spcBef>
              <a:spcAft>
                <a:spcPts val="0"/>
              </a:spcAft>
              <a:buFont typeface="Wingdings" pitchFamily="2" charset="2"/>
              <a:buChar char="v"/>
              <a:defRPr/>
            </a:pPr>
            <a:r>
              <a:rPr lang="ru-RU" b="1" dirty="0">
                <a:solidFill>
                  <a:schemeClr val="tx1"/>
                </a:solidFill>
              </a:rPr>
              <a:t>  увеличение количества новых сосудистых коллатералей;</a:t>
            </a:r>
          </a:p>
          <a:p>
            <a:pPr algn="ctr" fontAlgn="auto">
              <a:spcBef>
                <a:spcPts val="0"/>
              </a:spcBef>
              <a:spcAft>
                <a:spcPts val="0"/>
              </a:spcAft>
              <a:buFont typeface="Wingdings" pitchFamily="2" charset="2"/>
              <a:buChar char="v"/>
              <a:defRPr/>
            </a:pPr>
            <a:r>
              <a:rPr lang="ru-RU" b="1" dirty="0">
                <a:solidFill>
                  <a:schemeClr val="tx1"/>
                </a:solidFill>
              </a:rPr>
              <a:t>    активация транспорта веществ через сосудистую стенку.</a:t>
            </a:r>
          </a:p>
        </p:txBody>
      </p:sp>
      <p:sp>
        <p:nvSpPr>
          <p:cNvPr id="8" name="Выноска со стрелкой вниз 7"/>
          <p:cNvSpPr/>
          <p:nvPr/>
        </p:nvSpPr>
        <p:spPr>
          <a:xfrm>
            <a:off x="785813" y="3714750"/>
            <a:ext cx="7143750" cy="1071563"/>
          </a:xfrm>
          <a:prstGeom prst="downArrowCallout">
            <a:avLst/>
          </a:prstGeom>
          <a:solidFill>
            <a:schemeClr val="accent6">
              <a:lumMod val="60000"/>
              <a:lumOff val="40000"/>
              <a:alpha val="65000"/>
            </a:schemeClr>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Клинические эффекты:</a:t>
            </a:r>
          </a:p>
        </p:txBody>
      </p:sp>
      <p:sp>
        <p:nvSpPr>
          <p:cNvPr id="9" name="Прямоугольник с двумя вырезанными противолежащими углами 8"/>
          <p:cNvSpPr/>
          <p:nvPr/>
        </p:nvSpPr>
        <p:spPr>
          <a:xfrm>
            <a:off x="642910" y="4786322"/>
            <a:ext cx="6929486" cy="2071678"/>
          </a:xfrm>
          <a:prstGeom prst="snip2DiagRect">
            <a:avLst/>
          </a:prstGeom>
          <a:blipFill>
            <a:blip r:embed="rId2" cstate="print">
              <a:duotone>
                <a:schemeClr val="accent6">
                  <a:shade val="45000"/>
                  <a:satMod val="135000"/>
                </a:schemeClr>
                <a:prstClr val="white"/>
              </a:duotone>
            </a:blip>
            <a:tile tx="0" ty="0" sx="100000" sy="100000" flip="none" algn="tl"/>
          </a:blipFill>
          <a:ln w="444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 противовоспалительный, </a:t>
            </a:r>
            <a:r>
              <a:rPr lang="ru-RU" b="1" dirty="0" err="1">
                <a:solidFill>
                  <a:schemeClr val="tx1"/>
                </a:solidFill>
              </a:rPr>
              <a:t>противоотечный</a:t>
            </a:r>
            <a:r>
              <a:rPr lang="ru-RU" b="1" dirty="0">
                <a:solidFill>
                  <a:schemeClr val="tx1"/>
                </a:solidFill>
              </a:rPr>
              <a:t>, </a:t>
            </a:r>
            <a:r>
              <a:rPr lang="ru-RU" b="1" dirty="0" err="1">
                <a:solidFill>
                  <a:schemeClr val="tx1"/>
                </a:solidFill>
              </a:rPr>
              <a:t>фибринолитический</a:t>
            </a:r>
            <a:r>
              <a:rPr lang="ru-RU" b="1" dirty="0">
                <a:solidFill>
                  <a:schemeClr val="tx1"/>
                </a:solidFill>
              </a:rPr>
              <a:t>, </a:t>
            </a:r>
            <a:r>
              <a:rPr lang="ru-RU" b="1" dirty="0" err="1">
                <a:solidFill>
                  <a:schemeClr val="tx1"/>
                </a:solidFill>
              </a:rPr>
              <a:t>тромболитический</a:t>
            </a:r>
            <a:r>
              <a:rPr lang="ru-RU" b="1" dirty="0">
                <a:solidFill>
                  <a:schemeClr val="tx1"/>
                </a:solidFill>
              </a:rPr>
              <a:t>, </a:t>
            </a:r>
            <a:r>
              <a:rPr lang="ru-RU" b="1" dirty="0" err="1">
                <a:solidFill>
                  <a:schemeClr val="tx1"/>
                </a:solidFill>
              </a:rPr>
              <a:t>миорелаксирующий</a:t>
            </a:r>
            <a:r>
              <a:rPr lang="ru-RU" b="1" dirty="0">
                <a:solidFill>
                  <a:schemeClr val="tx1"/>
                </a:solidFill>
              </a:rPr>
              <a:t>, </a:t>
            </a:r>
            <a:r>
              <a:rPr lang="ru-RU" b="1" dirty="0" err="1">
                <a:solidFill>
                  <a:schemeClr val="tx1"/>
                </a:solidFill>
              </a:rPr>
              <a:t>нейротропный</a:t>
            </a:r>
            <a:r>
              <a:rPr lang="ru-RU" b="1" dirty="0">
                <a:solidFill>
                  <a:schemeClr val="tx1"/>
                </a:solidFill>
              </a:rPr>
              <a:t>, анальгезирующий, регенераторный, десенсибилизирующий, </a:t>
            </a:r>
            <a:r>
              <a:rPr lang="ru-RU" b="1" dirty="0" err="1">
                <a:solidFill>
                  <a:schemeClr val="tx1"/>
                </a:solidFill>
              </a:rPr>
              <a:t>иммунокорригирующий</a:t>
            </a:r>
            <a:r>
              <a:rPr lang="ru-RU" b="1" dirty="0">
                <a:solidFill>
                  <a:schemeClr val="tx1"/>
                </a:solidFill>
              </a:rPr>
              <a:t>, улучшение регионального кровообращения, гипохолестеринемический, бактерицидный и </a:t>
            </a:r>
            <a:r>
              <a:rPr lang="ru-RU" b="1" dirty="0" err="1">
                <a:solidFill>
                  <a:schemeClr val="tx1"/>
                </a:solidFill>
              </a:rPr>
              <a:t>бактерио</a:t>
            </a:r>
            <a:r>
              <a:rPr lang="ru-RU" b="1" dirty="0">
                <a:solidFill>
                  <a:schemeClr val="tx1"/>
                </a:solidFill>
              </a:rPr>
              <a:t>- статический.</a:t>
            </a:r>
          </a:p>
        </p:txBody>
      </p:sp>
    </p:spTree>
  </p:cSld>
  <p:clrMapOvr>
    <a:masterClrMapping/>
  </p:clrMapOvr>
  <p:transition>
    <p:pull dir="l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Мои документы\рис_4.jpg"/>
          <p:cNvPicPr>
            <a:picLocks noChangeAspect="1" noChangeArrowheads="1"/>
          </p:cNvPicPr>
          <p:nvPr/>
        </p:nvPicPr>
        <p:blipFill>
          <a:blip r:embed="rId2" cstate="print"/>
          <a:srcRect/>
          <a:stretch>
            <a:fillRect/>
          </a:stretch>
        </p:blipFill>
        <p:spPr bwMode="auto">
          <a:xfrm>
            <a:off x="1714500" y="857250"/>
            <a:ext cx="5929313" cy="40005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Прямоугольник 3"/>
          <p:cNvSpPr/>
          <p:nvPr/>
        </p:nvSpPr>
        <p:spPr>
          <a:xfrm>
            <a:off x="500034" y="5572140"/>
            <a:ext cx="8072494" cy="928694"/>
          </a:xfrm>
          <a:prstGeom prst="rect">
            <a:avLst/>
          </a:prstGeom>
          <a:solidFill>
            <a:schemeClr val="accent1">
              <a:lumMod val="60000"/>
              <a:lumOff val="40000"/>
            </a:schemeClr>
          </a:solid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Портативный лазерный терапевтический аппарат «</a:t>
            </a:r>
            <a:r>
              <a:rPr lang="ru-RU"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Снаг</a:t>
            </a:r>
            <a: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Tree>
  </p:cSld>
  <p:clrMapOvr>
    <a:masterClrMapping/>
  </p:clrMapOvr>
  <p:transition>
    <p:pull dir="l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75" y="285750"/>
            <a:ext cx="8001000" cy="1000125"/>
          </a:xfrm>
          <a:prstGeom prst="rect">
            <a:avLst/>
          </a:prstGeom>
          <a:solidFill>
            <a:schemeClr val="accent6">
              <a:alpha val="60000"/>
            </a:schemeClr>
          </a:solidFill>
          <a:ln w="44450">
            <a:solidFill>
              <a:schemeClr val="tx1">
                <a:alpha val="5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solidFill>
                  <a:schemeClr val="tx1"/>
                </a:solidFill>
              </a:rPr>
              <a:t>Противопоказания к низко-интенсивной лазеротерапии</a:t>
            </a:r>
          </a:p>
        </p:txBody>
      </p:sp>
      <p:graphicFrame>
        <p:nvGraphicFramePr>
          <p:cNvPr id="4" name="Схема 3"/>
          <p:cNvGraphicFramePr/>
          <p:nvPr/>
        </p:nvGraphicFramePr>
        <p:xfrm>
          <a:off x="571472" y="1500174"/>
          <a:ext cx="8072494"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41" name="Picture 2" descr="C:\Documents and Settings\Admin\Мои документы\symbol-no-hi.png"/>
          <p:cNvPicPr>
            <a:picLocks noChangeAspect="1" noChangeArrowheads="1"/>
          </p:cNvPicPr>
          <p:nvPr/>
        </p:nvPicPr>
        <p:blipFill>
          <a:blip r:embed="rId6" cstate="print"/>
          <a:srcRect/>
          <a:stretch>
            <a:fillRect/>
          </a:stretch>
        </p:blipFill>
        <p:spPr bwMode="auto">
          <a:xfrm>
            <a:off x="785813" y="3214688"/>
            <a:ext cx="3357562" cy="2678112"/>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75" y="285750"/>
            <a:ext cx="8001000" cy="1000125"/>
          </a:xfrm>
          <a:prstGeom prst="rect">
            <a:avLst/>
          </a:prstGeom>
          <a:solidFill>
            <a:schemeClr val="accent6">
              <a:alpha val="60000"/>
            </a:schemeClr>
          </a:solidFill>
          <a:ln w="44450">
            <a:solidFill>
              <a:schemeClr val="tx1">
                <a:alpha val="5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solidFill>
                  <a:schemeClr val="tx1"/>
                </a:solidFill>
              </a:rPr>
              <a:t>Высокоинтенсивное лазерное излучение</a:t>
            </a:r>
          </a:p>
        </p:txBody>
      </p:sp>
      <p:sp>
        <p:nvSpPr>
          <p:cNvPr id="4" name="Прямоугольник 3"/>
          <p:cNvSpPr/>
          <p:nvPr/>
        </p:nvSpPr>
        <p:spPr>
          <a:xfrm>
            <a:off x="428625" y="1643063"/>
            <a:ext cx="8358188" cy="2428875"/>
          </a:xfrm>
          <a:prstGeom prst="rect">
            <a:avLst/>
          </a:prstGeom>
          <a:solidFill>
            <a:schemeClr val="accent6">
              <a:lumMod val="60000"/>
              <a:lumOff val="40000"/>
            </a:schemeClr>
          </a:solidFill>
          <a:ln w="38100">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Обладая способностью рассекать, коагулировать и </a:t>
            </a:r>
            <a:r>
              <a:rPr lang="ru-RU" b="1" dirty="0" err="1">
                <a:solidFill>
                  <a:schemeClr val="tx1"/>
                </a:solidFill>
              </a:rPr>
              <a:t>аблировать</a:t>
            </a:r>
            <a:r>
              <a:rPr lang="ru-RU" b="1" dirty="0">
                <a:solidFill>
                  <a:schemeClr val="tx1"/>
                </a:solidFill>
              </a:rPr>
              <a:t> (выпаривать) биологическую ткань, высокоинтенсивный лазер начинает постепенно вытеснять скальпель и бормашину. Несомненными преимуществами применения лазера в хирургии являются возможность работы в "сухом поле", обусловленная уменьшением кровопотери во время операции, низкая вероятность образования келоидных рубцов, отсутствие необходимости в наложении швов, снижение потребности в анестезии, абсолютная стерильность рабочего поля.</a:t>
            </a:r>
          </a:p>
        </p:txBody>
      </p:sp>
      <p:pic>
        <p:nvPicPr>
          <p:cNvPr id="9219" name="Picture 3" descr="C:\Documents and Settings\Admin\Мои документы\anos1_03.jpg"/>
          <p:cNvPicPr>
            <a:picLocks noChangeAspect="1" noChangeArrowheads="1"/>
          </p:cNvPicPr>
          <p:nvPr/>
        </p:nvPicPr>
        <p:blipFill>
          <a:blip r:embed="rId2" cstate="print"/>
          <a:srcRect/>
          <a:stretch>
            <a:fillRect/>
          </a:stretch>
        </p:blipFill>
        <p:spPr bwMode="auto">
          <a:xfrm>
            <a:off x="571472" y="4214818"/>
            <a:ext cx="4000528" cy="22145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220" name="Picture 4" descr="C:\Documents and Settings\Admin\Мои документы\dental-laser-treatment.jpg"/>
          <p:cNvPicPr>
            <a:picLocks noChangeAspect="1" noChangeArrowheads="1"/>
          </p:cNvPicPr>
          <p:nvPr/>
        </p:nvPicPr>
        <p:blipFill>
          <a:blip r:embed="rId3" cstate="print"/>
          <a:srcRect/>
          <a:stretch>
            <a:fillRect/>
          </a:stretch>
        </p:blipFill>
        <p:spPr bwMode="auto">
          <a:xfrm>
            <a:off x="5143504" y="3981450"/>
            <a:ext cx="3154357" cy="28765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pull dir="l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Мои документы\рис_5.jpg"/>
          <p:cNvPicPr>
            <a:picLocks noChangeAspect="1" noChangeArrowheads="1"/>
          </p:cNvPicPr>
          <p:nvPr/>
        </p:nvPicPr>
        <p:blipFill>
          <a:blip r:embed="rId2" cstate="print"/>
          <a:srcRect/>
          <a:stretch>
            <a:fillRect/>
          </a:stretch>
        </p:blipFill>
        <p:spPr bwMode="auto">
          <a:xfrm>
            <a:off x="285720" y="357166"/>
            <a:ext cx="8426449" cy="3429024"/>
          </a:xfrm>
          <a:prstGeom prst="rect">
            <a:avLst/>
          </a:prstGeom>
          <a:ln>
            <a:noFill/>
          </a:ln>
          <a:effectLst>
            <a:softEdge rad="112500"/>
          </a:effectLst>
        </p:spPr>
      </p:pic>
      <p:sp>
        <p:nvSpPr>
          <p:cNvPr id="4" name="Прямоугольник 3"/>
          <p:cNvSpPr/>
          <p:nvPr/>
        </p:nvSpPr>
        <p:spPr>
          <a:xfrm>
            <a:off x="428625" y="4071938"/>
            <a:ext cx="8358188" cy="235745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Операция </a:t>
            </a:r>
            <a:r>
              <a:rPr lang="ru-RU" dirty="0" err="1">
                <a:solidFill>
                  <a:schemeClr val="tx1"/>
                </a:solidFill>
              </a:rPr>
              <a:t>френэктомии</a:t>
            </a:r>
            <a:r>
              <a:rPr lang="ru-RU" dirty="0">
                <a:solidFill>
                  <a:schemeClr val="tx1"/>
                </a:solidFill>
              </a:rPr>
              <a:t> с использованием хирургического лазера: </a:t>
            </a:r>
          </a:p>
          <a:p>
            <a:pPr algn="ctr" fontAlgn="auto">
              <a:spcBef>
                <a:spcPts val="0"/>
              </a:spcBef>
              <a:spcAft>
                <a:spcPts val="0"/>
              </a:spcAft>
              <a:defRPr/>
            </a:pPr>
            <a:r>
              <a:rPr lang="ru-RU" dirty="0">
                <a:solidFill>
                  <a:schemeClr val="tx1"/>
                </a:solidFill>
              </a:rPr>
              <a:t>а — до операции: короткая мощная уздечка, ставшая причиной рецессии десны в области верхних резцов;</a:t>
            </a:r>
          </a:p>
          <a:p>
            <a:pPr algn="ctr" fontAlgn="auto">
              <a:spcBef>
                <a:spcPts val="0"/>
              </a:spcBef>
              <a:spcAft>
                <a:spcPts val="0"/>
              </a:spcAft>
              <a:defRPr/>
            </a:pPr>
            <a:r>
              <a:rPr lang="ru-RU" dirty="0">
                <a:solidFill>
                  <a:schemeClr val="tx1"/>
                </a:solidFill>
              </a:rPr>
              <a:t> б — состояние после лазерного иссечения короткой уздечки. Операция проводилась без использования анестезии и традиционных методов гемостаза; </a:t>
            </a:r>
          </a:p>
          <a:p>
            <a:pPr algn="ctr" fontAlgn="auto">
              <a:spcBef>
                <a:spcPts val="0"/>
              </a:spcBef>
              <a:spcAft>
                <a:spcPts val="0"/>
              </a:spcAft>
              <a:defRPr/>
            </a:pPr>
            <a:r>
              <a:rPr lang="ru-RU" dirty="0">
                <a:solidFill>
                  <a:schemeClr val="tx1"/>
                </a:solidFill>
              </a:rPr>
              <a:t>в — через неделю после хирургического лечения.</a:t>
            </a:r>
          </a:p>
        </p:txBody>
      </p:sp>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Илья\Documents\00_5.jpg"/>
          <p:cNvPicPr>
            <a:picLocks noChangeAspect="1" noChangeArrowheads="1"/>
          </p:cNvPicPr>
          <p:nvPr/>
        </p:nvPicPr>
        <p:blipFill>
          <a:blip r:embed="rId2"/>
          <a:srcRect/>
          <a:stretch>
            <a:fillRect/>
          </a:stretch>
        </p:blipFill>
        <p:spPr bwMode="auto">
          <a:xfrm>
            <a:off x="214282" y="30933"/>
            <a:ext cx="8715404" cy="6827067"/>
          </a:xfrm>
          <a:prstGeom prst="rect">
            <a:avLst/>
          </a:prstGeom>
          <a:noFill/>
        </p:spPr>
      </p:pic>
    </p:spTree>
  </p:cSld>
  <p:clrMapOvr>
    <a:masterClrMapping/>
  </p:clrMapOvr>
  <p:transition>
    <p:pull dir="l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Admin\Мои документы\рис_6.jpg"/>
          <p:cNvPicPr>
            <a:picLocks noChangeAspect="1" noChangeArrowheads="1"/>
          </p:cNvPicPr>
          <p:nvPr/>
        </p:nvPicPr>
        <p:blipFill>
          <a:blip r:embed="rId2" cstate="print"/>
          <a:srcRect/>
          <a:stretch>
            <a:fillRect/>
          </a:stretch>
        </p:blipFill>
        <p:spPr bwMode="auto">
          <a:xfrm>
            <a:off x="428596" y="714356"/>
            <a:ext cx="8488359" cy="3071834"/>
          </a:xfrm>
          <a:prstGeom prst="rect">
            <a:avLst/>
          </a:prstGeom>
          <a:ln>
            <a:noFill/>
          </a:ln>
          <a:effectLst>
            <a:softEdge rad="112500"/>
          </a:effectLst>
        </p:spPr>
      </p:pic>
      <p:sp>
        <p:nvSpPr>
          <p:cNvPr id="4" name="Прямоугольник 3"/>
          <p:cNvSpPr/>
          <p:nvPr/>
        </p:nvSpPr>
        <p:spPr>
          <a:xfrm>
            <a:off x="428625" y="4071938"/>
            <a:ext cx="8358188" cy="20716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 Получение блокового костного трансплантата с использованием хирургического лазера:</a:t>
            </a:r>
          </a:p>
          <a:p>
            <a:pPr algn="ctr" fontAlgn="auto">
              <a:spcBef>
                <a:spcPts val="0"/>
              </a:spcBef>
              <a:spcAft>
                <a:spcPts val="0"/>
              </a:spcAft>
              <a:defRPr/>
            </a:pPr>
            <a:r>
              <a:rPr lang="ru-RU" dirty="0">
                <a:solidFill>
                  <a:schemeClr val="tx1"/>
                </a:solidFill>
              </a:rPr>
              <a:t> а — вид до операции;</a:t>
            </a:r>
          </a:p>
          <a:p>
            <a:pPr algn="ctr" fontAlgn="auto">
              <a:spcBef>
                <a:spcPts val="0"/>
              </a:spcBef>
              <a:spcAft>
                <a:spcPts val="0"/>
              </a:spcAft>
              <a:defRPr/>
            </a:pPr>
            <a:r>
              <a:rPr lang="ru-RU" dirty="0">
                <a:solidFill>
                  <a:schemeClr val="tx1"/>
                </a:solidFill>
              </a:rPr>
              <a:t> б — после отслойки мягких тканей вырезается трансплантат необходимой формы и размеров;</a:t>
            </a:r>
          </a:p>
          <a:p>
            <a:pPr algn="ctr" fontAlgn="auto">
              <a:spcBef>
                <a:spcPts val="0"/>
              </a:spcBef>
              <a:spcAft>
                <a:spcPts val="0"/>
              </a:spcAft>
              <a:defRPr/>
            </a:pPr>
            <a:r>
              <a:rPr lang="ru-RU" dirty="0">
                <a:solidFill>
                  <a:schemeClr val="tx1"/>
                </a:solidFill>
              </a:rPr>
              <a:t> в — лазерный «скальпель» позволяет получить донорскую ткань с неповрежденной надкостницей</a:t>
            </a:r>
          </a:p>
        </p:txBody>
      </p:sp>
    </p:spTree>
  </p:cSld>
  <p:clrMapOvr>
    <a:masterClrMapping/>
  </p:clrMapOvr>
  <p:transition>
    <p:pull dir="l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dmin\Мои документы\рис_7.jpg"/>
          <p:cNvPicPr>
            <a:picLocks noChangeAspect="1" noChangeArrowheads="1"/>
          </p:cNvPicPr>
          <p:nvPr/>
        </p:nvPicPr>
        <p:blipFill>
          <a:blip r:embed="rId2" cstate="print"/>
          <a:srcRect/>
          <a:stretch>
            <a:fillRect/>
          </a:stretch>
        </p:blipFill>
        <p:spPr bwMode="auto">
          <a:xfrm>
            <a:off x="357158" y="571480"/>
            <a:ext cx="8429652" cy="3071834"/>
          </a:xfrm>
          <a:prstGeom prst="rect">
            <a:avLst/>
          </a:prstGeom>
          <a:ln>
            <a:noFill/>
          </a:ln>
          <a:effectLst>
            <a:softEdge rad="112500"/>
          </a:effectLst>
        </p:spPr>
      </p:pic>
      <p:sp>
        <p:nvSpPr>
          <p:cNvPr id="5" name="Прямоугольник 4"/>
          <p:cNvSpPr/>
          <p:nvPr/>
        </p:nvSpPr>
        <p:spPr>
          <a:xfrm>
            <a:off x="428625" y="4071938"/>
            <a:ext cx="8358188" cy="242887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Увеличение высоты </a:t>
            </a:r>
            <a:r>
              <a:rPr lang="ru-RU" dirty="0" err="1">
                <a:solidFill>
                  <a:schemeClr val="tx1"/>
                </a:solidFill>
              </a:rPr>
              <a:t>наддесневой</a:t>
            </a:r>
            <a:r>
              <a:rPr lang="ru-RU" dirty="0">
                <a:solidFill>
                  <a:schemeClr val="tx1"/>
                </a:solidFill>
              </a:rPr>
              <a:t> части корня зуба для последующего ортопедического лечения:</a:t>
            </a:r>
          </a:p>
          <a:p>
            <a:pPr algn="ctr" fontAlgn="auto">
              <a:spcBef>
                <a:spcPts val="0"/>
              </a:spcBef>
              <a:spcAft>
                <a:spcPts val="0"/>
              </a:spcAft>
              <a:defRPr/>
            </a:pPr>
            <a:r>
              <a:rPr lang="ru-RU" dirty="0">
                <a:solidFill>
                  <a:schemeClr val="tx1"/>
                </a:solidFill>
              </a:rPr>
              <a:t> а — до операции (отсутствуют клинические условия для восстановления </a:t>
            </a:r>
            <a:r>
              <a:rPr lang="ru-RU" dirty="0" err="1">
                <a:solidFill>
                  <a:schemeClr val="tx1"/>
                </a:solidFill>
              </a:rPr>
              <a:t>коронковой</a:t>
            </a:r>
            <a:r>
              <a:rPr lang="ru-RU" dirty="0">
                <a:solidFill>
                  <a:schemeClr val="tx1"/>
                </a:solidFill>
              </a:rPr>
              <a:t> части зубов 11 и 21); </a:t>
            </a:r>
          </a:p>
          <a:p>
            <a:pPr algn="ctr" fontAlgn="auto">
              <a:spcBef>
                <a:spcPts val="0"/>
              </a:spcBef>
              <a:spcAft>
                <a:spcPts val="0"/>
              </a:spcAft>
              <a:defRPr/>
            </a:pPr>
            <a:r>
              <a:rPr lang="ru-RU" dirty="0">
                <a:solidFill>
                  <a:schemeClr val="tx1"/>
                </a:solidFill>
              </a:rPr>
              <a:t>б — увеличение высоты </a:t>
            </a:r>
            <a:r>
              <a:rPr lang="ru-RU" dirty="0" err="1">
                <a:solidFill>
                  <a:schemeClr val="tx1"/>
                </a:solidFill>
              </a:rPr>
              <a:t>наддесневой</a:t>
            </a:r>
            <a:r>
              <a:rPr lang="ru-RU" dirty="0">
                <a:solidFill>
                  <a:schemeClr val="tx1"/>
                </a:solidFill>
              </a:rPr>
              <a:t> части корня зуба путем лазерного иссечения прилежащих тканей (в том числе костной);</a:t>
            </a:r>
          </a:p>
          <a:p>
            <a:pPr algn="ctr" fontAlgn="auto">
              <a:spcBef>
                <a:spcPts val="0"/>
              </a:spcBef>
              <a:spcAft>
                <a:spcPts val="0"/>
              </a:spcAft>
              <a:defRPr/>
            </a:pPr>
            <a:r>
              <a:rPr lang="ru-RU" dirty="0">
                <a:solidFill>
                  <a:schemeClr val="tx1"/>
                </a:solidFill>
              </a:rPr>
              <a:t> в — для закрепления полученных результатов на подготовленные зубы изготовлен непосредственный протез</a:t>
            </a:r>
          </a:p>
        </p:txBody>
      </p:sp>
    </p:spTree>
  </p:cSld>
  <p:clrMapOvr>
    <a:masterClrMapping/>
  </p:clrMapOvr>
  <p:transition>
    <p:pull dir="l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dmin\Мои документы\98491711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3314" name="Picture 2" descr="C:\Documents and Settings\Admin\Мои документы\рис_8.jpg"/>
          <p:cNvPicPr>
            <a:picLocks noChangeAspect="1" noChangeArrowheads="1"/>
          </p:cNvPicPr>
          <p:nvPr/>
        </p:nvPicPr>
        <p:blipFill>
          <a:blip r:embed="rId3" cstate="print"/>
          <a:srcRect/>
          <a:stretch>
            <a:fillRect/>
          </a:stretch>
        </p:blipFill>
        <p:spPr bwMode="auto">
          <a:xfrm>
            <a:off x="203200" y="214290"/>
            <a:ext cx="8940800" cy="4071966"/>
          </a:xfrm>
          <a:prstGeom prst="rect">
            <a:avLst/>
          </a:prstGeom>
          <a:ln>
            <a:noFill/>
          </a:ln>
          <a:effectLst>
            <a:softEdge rad="112500"/>
          </a:effectLst>
        </p:spPr>
      </p:pic>
      <p:sp>
        <p:nvSpPr>
          <p:cNvPr id="4" name="Прямоугольник 3"/>
          <p:cNvSpPr/>
          <p:nvPr/>
        </p:nvSpPr>
        <p:spPr>
          <a:xfrm>
            <a:off x="428625" y="4286250"/>
            <a:ext cx="8358188" cy="242887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Удаление </a:t>
            </a:r>
            <a:r>
              <a:rPr lang="ru-RU" dirty="0" err="1">
                <a:solidFill>
                  <a:schemeClr val="tx1"/>
                </a:solidFill>
              </a:rPr>
              <a:t>невринномы</a:t>
            </a:r>
            <a:r>
              <a:rPr lang="ru-RU" dirty="0">
                <a:solidFill>
                  <a:schemeClr val="tx1"/>
                </a:solidFill>
              </a:rPr>
              <a:t> правой боковой поверхности языка с использованием диодного хирургического лазера: </a:t>
            </a:r>
          </a:p>
          <a:p>
            <a:pPr algn="ctr" fontAlgn="auto">
              <a:spcBef>
                <a:spcPts val="0"/>
              </a:spcBef>
              <a:spcAft>
                <a:spcPts val="0"/>
              </a:spcAft>
              <a:defRPr/>
            </a:pPr>
            <a:r>
              <a:rPr lang="ru-RU" dirty="0">
                <a:solidFill>
                  <a:schemeClr val="tx1"/>
                </a:solidFill>
              </a:rPr>
              <a:t>а — невринома правой боковой поверхности языка (вид до лечения); </a:t>
            </a:r>
          </a:p>
          <a:p>
            <a:pPr algn="ctr" fontAlgn="auto">
              <a:spcBef>
                <a:spcPts val="0"/>
              </a:spcBef>
              <a:spcAft>
                <a:spcPts val="0"/>
              </a:spcAft>
              <a:defRPr/>
            </a:pPr>
            <a:r>
              <a:rPr lang="ru-RU" dirty="0">
                <a:solidFill>
                  <a:schemeClr val="tx1"/>
                </a:solidFill>
              </a:rPr>
              <a:t>б — удаление опухоли через разрез на поверхности языка; </a:t>
            </a:r>
          </a:p>
          <a:p>
            <a:pPr algn="ctr" fontAlgn="auto">
              <a:spcBef>
                <a:spcPts val="0"/>
              </a:spcBef>
              <a:spcAft>
                <a:spcPts val="0"/>
              </a:spcAft>
              <a:defRPr/>
            </a:pPr>
            <a:r>
              <a:rPr lang="ru-RU" dirty="0">
                <a:solidFill>
                  <a:schemeClr val="tx1"/>
                </a:solidFill>
              </a:rPr>
              <a:t>в — макропрепарат опухоли; </a:t>
            </a:r>
          </a:p>
          <a:p>
            <a:pPr algn="ctr" fontAlgn="auto">
              <a:spcBef>
                <a:spcPts val="0"/>
              </a:spcBef>
              <a:spcAft>
                <a:spcPts val="0"/>
              </a:spcAft>
              <a:defRPr/>
            </a:pPr>
            <a:r>
              <a:rPr lang="ru-RU" dirty="0">
                <a:solidFill>
                  <a:schemeClr val="tx1"/>
                </a:solidFill>
              </a:rPr>
              <a:t>г — вид операционной раны сразу после вмешательства. Заметно отсутствие кровоточивости; </a:t>
            </a:r>
          </a:p>
          <a:p>
            <a:pPr algn="ctr" fontAlgn="auto">
              <a:spcBef>
                <a:spcPts val="0"/>
              </a:spcBef>
              <a:spcAft>
                <a:spcPts val="0"/>
              </a:spcAft>
              <a:defRPr/>
            </a:pPr>
            <a:r>
              <a:rPr lang="ru-RU" dirty="0" err="1">
                <a:solidFill>
                  <a:schemeClr val="tx1"/>
                </a:solidFill>
              </a:rPr>
              <a:t>д</a:t>
            </a:r>
            <a:r>
              <a:rPr lang="ru-RU" dirty="0">
                <a:solidFill>
                  <a:schemeClr val="tx1"/>
                </a:solidFill>
              </a:rPr>
              <a:t> — слизистая оболочка языка через две недели после операции</a:t>
            </a:r>
          </a:p>
        </p:txBody>
      </p:sp>
    </p:spTree>
  </p:cSld>
  <p:clrMapOvr>
    <a:masterClrMapping/>
  </p:clrMapOvr>
  <p:transition>
    <p:pull dir="l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75" y="285750"/>
            <a:ext cx="8001000" cy="1000125"/>
          </a:xfrm>
          <a:prstGeom prst="rect">
            <a:avLst/>
          </a:prstGeom>
          <a:solidFill>
            <a:schemeClr val="accent6">
              <a:alpha val="60000"/>
            </a:schemeClr>
          </a:solidFill>
          <a:ln w="44450">
            <a:solidFill>
              <a:schemeClr val="tx1">
                <a:alpha val="5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solidFill>
                  <a:schemeClr val="tx1"/>
                </a:solidFill>
              </a:rPr>
              <a:t>Лазерное препарирование зубной и костной ткани</a:t>
            </a:r>
          </a:p>
        </p:txBody>
      </p:sp>
      <p:sp>
        <p:nvSpPr>
          <p:cNvPr id="4" name="Прямоугольник 3"/>
          <p:cNvSpPr/>
          <p:nvPr/>
        </p:nvSpPr>
        <p:spPr>
          <a:xfrm>
            <a:off x="571500" y="1500188"/>
            <a:ext cx="8143875" cy="1785937"/>
          </a:xfrm>
          <a:prstGeom prst="rect">
            <a:avLst/>
          </a:prstGeom>
          <a:solidFill>
            <a:schemeClr val="accent6">
              <a:lumMod val="60000"/>
              <a:lumOff val="40000"/>
            </a:schemeClr>
          </a:solidFill>
          <a:ln w="603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schemeClr val="tx1"/>
                </a:solidFill>
              </a:rPr>
              <a:t>Сегодня оптимальным для препарирования твердых тканей зуба является лазер на основе </a:t>
            </a:r>
            <a:r>
              <a:rPr lang="ru-RU" sz="2400" dirty="0" err="1">
                <a:solidFill>
                  <a:schemeClr val="tx1"/>
                </a:solidFill>
              </a:rPr>
              <a:t>Er:YAG</a:t>
            </a:r>
            <a:r>
              <a:rPr lang="ru-RU" sz="2400" dirty="0">
                <a:solidFill>
                  <a:schemeClr val="tx1"/>
                </a:solidFill>
              </a:rPr>
              <a:t> с длиной волны 2940 нм. Его излучение обладает максимально высоким процентом поглощения в воде и </a:t>
            </a:r>
            <a:r>
              <a:rPr lang="ru-RU" sz="2400" dirty="0" err="1">
                <a:solidFill>
                  <a:schemeClr val="tx1"/>
                </a:solidFill>
              </a:rPr>
              <a:t>гидроксиапатите</a:t>
            </a:r>
            <a:r>
              <a:rPr lang="ru-RU" sz="2400" dirty="0">
                <a:solidFill>
                  <a:schemeClr val="tx1"/>
                </a:solidFill>
              </a:rPr>
              <a:t>.</a:t>
            </a:r>
          </a:p>
        </p:txBody>
      </p:sp>
      <p:pic>
        <p:nvPicPr>
          <p:cNvPr id="14338" name="Picture 2" descr="C:\Documents and Settings\Admin\Мои документы\рис_11.jpg"/>
          <p:cNvPicPr>
            <a:picLocks noChangeAspect="1" noChangeArrowheads="1"/>
          </p:cNvPicPr>
          <p:nvPr/>
        </p:nvPicPr>
        <p:blipFill>
          <a:blip r:embed="rId2" cstate="print"/>
          <a:srcRect/>
          <a:stretch>
            <a:fillRect/>
          </a:stretch>
        </p:blipFill>
        <p:spPr bwMode="auto">
          <a:xfrm>
            <a:off x="357158" y="3357562"/>
            <a:ext cx="8510586" cy="2514600"/>
          </a:xfrm>
          <a:prstGeom prst="rect">
            <a:avLst/>
          </a:prstGeom>
          <a:ln>
            <a:noFill/>
          </a:ln>
          <a:effectLst>
            <a:softEdge rad="112500"/>
          </a:effectLst>
        </p:spPr>
      </p:pic>
      <p:sp>
        <p:nvSpPr>
          <p:cNvPr id="20486" name="Прямоугольник 5"/>
          <p:cNvSpPr>
            <a:spLocks noChangeArrowheads="1"/>
          </p:cNvSpPr>
          <p:nvPr/>
        </p:nvSpPr>
        <p:spPr bwMode="auto">
          <a:xfrm>
            <a:off x="642938" y="5786438"/>
            <a:ext cx="7858125" cy="923925"/>
          </a:xfrm>
          <a:prstGeom prst="rect">
            <a:avLst/>
          </a:prstGeom>
          <a:noFill/>
          <a:ln w="9525">
            <a:noFill/>
            <a:miter lim="800000"/>
            <a:headEnd/>
            <a:tailEnd/>
          </a:ln>
        </p:spPr>
        <p:txBody>
          <a:bodyPr>
            <a:spAutoFit/>
          </a:bodyPr>
          <a:lstStyle/>
          <a:p>
            <a:r>
              <a:rPr lang="ru-RU">
                <a:latin typeface="Calibri" pitchFamily="34" charset="0"/>
              </a:rPr>
              <a:t>Лазерное препарирование зуба: а — кариозное поражение окклюзионной поверхности зуба 26; б — полость отпрепарирована с использованием Er : AG – лазера; в — восстановление дефекта композиционным материалом.</a:t>
            </a:r>
          </a:p>
        </p:txBody>
      </p:sp>
    </p:spTree>
  </p:cSld>
  <p:clrMapOvr>
    <a:masterClrMapping/>
  </p:clrMapOvr>
  <p:transition>
    <p:pull dir="l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75" y="285750"/>
            <a:ext cx="8001000" cy="1000125"/>
          </a:xfrm>
          <a:prstGeom prst="rect">
            <a:avLst/>
          </a:prstGeom>
          <a:solidFill>
            <a:schemeClr val="accent6">
              <a:alpha val="60000"/>
            </a:schemeClr>
          </a:solidFill>
          <a:ln w="44450">
            <a:solidFill>
              <a:schemeClr val="tx1">
                <a:alpha val="5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solidFill>
                  <a:schemeClr val="tx1"/>
                </a:solidFill>
              </a:rPr>
              <a:t>Лазерное препарирование зубной и костной ткани</a:t>
            </a:r>
          </a:p>
        </p:txBody>
      </p:sp>
      <p:sp>
        <p:nvSpPr>
          <p:cNvPr id="4" name="Выноска со стрелкой вниз 3"/>
          <p:cNvSpPr/>
          <p:nvPr/>
        </p:nvSpPr>
        <p:spPr>
          <a:xfrm>
            <a:off x="285750" y="1428750"/>
            <a:ext cx="8501063" cy="242887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Типичный лазерный аппарат состоит из базового блока, генерирующего свет определенной мощности и частоты, </a:t>
            </a:r>
            <a:r>
              <a:rPr lang="ru-RU" dirty="0" err="1"/>
              <a:t>световода</a:t>
            </a:r>
            <a:r>
              <a:rPr lang="ru-RU" dirty="0"/>
              <a:t>, и лазерного наконечника, которым врач непосредственно работает в полости рта пациента. Включение и выключение аппарата осуществляется с помощью ножной педали.</a:t>
            </a:r>
          </a:p>
        </p:txBody>
      </p:sp>
      <p:pic>
        <p:nvPicPr>
          <p:cNvPr id="15362" name="Picture 2" descr="C:\Documents and Settings\Admin\Мои документы\7.jpg"/>
          <p:cNvPicPr>
            <a:picLocks noChangeAspect="1" noChangeArrowheads="1"/>
          </p:cNvPicPr>
          <p:nvPr/>
        </p:nvPicPr>
        <p:blipFill>
          <a:blip r:embed="rId2" cstate="print"/>
          <a:srcRect/>
          <a:stretch>
            <a:fillRect/>
          </a:stretch>
        </p:blipFill>
        <p:spPr bwMode="auto">
          <a:xfrm>
            <a:off x="500034" y="3786190"/>
            <a:ext cx="4000528" cy="27146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5363" name="Picture 3" descr="C:\Documents and Settings\Admin\Мои документы\7-b.jpg"/>
          <p:cNvPicPr>
            <a:picLocks noChangeAspect="1" noChangeArrowheads="1"/>
          </p:cNvPicPr>
          <p:nvPr/>
        </p:nvPicPr>
        <p:blipFill>
          <a:blip r:embed="rId3" cstate="print"/>
          <a:srcRect/>
          <a:stretch>
            <a:fillRect/>
          </a:stretch>
        </p:blipFill>
        <p:spPr bwMode="auto">
          <a:xfrm>
            <a:off x="5502954" y="3286124"/>
            <a:ext cx="3220383" cy="31702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pull dir="l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85750" y="500063"/>
            <a:ext cx="8358188" cy="3214687"/>
          </a:xfrm>
          <a:prstGeom prst="roundRect">
            <a:avLst/>
          </a:prstGeom>
          <a:solidFill>
            <a:schemeClr val="accent2">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Для удобства работы выпускаются различные типы наконечников: прямые, угловые, для калибровки мощности и т. д. Все они оборудованы системой охлаждения вода-воздух для постоянного контроля температуры и удаления </a:t>
            </a:r>
            <a:r>
              <a:rPr lang="ru-RU" b="1" dirty="0" err="1">
                <a:solidFill>
                  <a:schemeClr val="tx1"/>
                </a:solidFill>
              </a:rPr>
              <a:t>отпрепарированных</a:t>
            </a:r>
            <a:r>
              <a:rPr lang="ru-RU" b="1" dirty="0">
                <a:solidFill>
                  <a:schemeClr val="tx1"/>
                </a:solidFill>
              </a:rPr>
              <a:t> твердых тканей. </a:t>
            </a:r>
          </a:p>
          <a:p>
            <a:pPr algn="ctr" fontAlgn="auto">
              <a:spcBef>
                <a:spcPts val="0"/>
              </a:spcBef>
              <a:spcAft>
                <a:spcPts val="0"/>
              </a:spcAft>
              <a:defRPr/>
            </a:pPr>
            <a:r>
              <a:rPr lang="ru-RU" b="1" dirty="0">
                <a:solidFill>
                  <a:schemeClr val="tx1"/>
                </a:solidFill>
              </a:rPr>
              <a:t> При работе с лазерной техникой обязательно должны использоваться средства защиты зрения, т.к. лазерный свет вреден для глаз. Врач и пациент во время препарирования должны находиться в защитных очках. </a:t>
            </a:r>
          </a:p>
        </p:txBody>
      </p:sp>
      <p:pic>
        <p:nvPicPr>
          <p:cNvPr id="16386" name="Picture 2" descr="C:\Documents and Settings\Admin\Мои документы\anos1_04.jpg"/>
          <p:cNvPicPr>
            <a:picLocks noChangeAspect="1" noChangeArrowheads="1"/>
          </p:cNvPicPr>
          <p:nvPr/>
        </p:nvPicPr>
        <p:blipFill>
          <a:blip r:embed="rId2" cstate="print"/>
          <a:srcRect/>
          <a:stretch>
            <a:fillRect/>
          </a:stretch>
        </p:blipFill>
        <p:spPr bwMode="auto">
          <a:xfrm>
            <a:off x="5143504" y="3857628"/>
            <a:ext cx="3398854" cy="26432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387" name="Picture 3" descr="C:\Documents and Settings\Admin\Мои документы\s280inter_laser.jpg"/>
          <p:cNvPicPr>
            <a:picLocks noChangeAspect="1" noChangeArrowheads="1"/>
          </p:cNvPicPr>
          <p:nvPr/>
        </p:nvPicPr>
        <p:blipFill>
          <a:blip r:embed="rId3" cstate="print"/>
          <a:srcRect/>
          <a:stretch>
            <a:fillRect/>
          </a:stretch>
        </p:blipFill>
        <p:spPr bwMode="auto">
          <a:xfrm>
            <a:off x="571472" y="3643314"/>
            <a:ext cx="3810000" cy="2857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pull dir="l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Admin\Мои документы\anos1_05.jpg"/>
          <p:cNvPicPr>
            <a:picLocks noChangeAspect="1" noChangeArrowheads="1"/>
          </p:cNvPicPr>
          <p:nvPr/>
        </p:nvPicPr>
        <p:blipFill>
          <a:blip r:embed="rId2" cstate="print"/>
          <a:srcRect/>
          <a:stretch>
            <a:fillRect/>
          </a:stretch>
        </p:blipFill>
        <p:spPr bwMode="auto">
          <a:xfrm>
            <a:off x="714348" y="357166"/>
            <a:ext cx="4286280" cy="2857520"/>
          </a:xfrm>
          <a:prstGeom prst="rect">
            <a:avLst/>
          </a:prstGeom>
          <a:ln w="88900" cap="sq" cmpd="thickThin">
            <a:solidFill>
              <a:srgbClr val="000000"/>
            </a:solidFill>
            <a:prstDash val="solid"/>
            <a:miter lim="800000"/>
          </a:ln>
          <a:effectLst>
            <a:innerShdw blurRad="76200">
              <a:srgbClr val="000000"/>
            </a:innerShdw>
          </a:effectLst>
        </p:spPr>
      </p:pic>
      <p:pic>
        <p:nvPicPr>
          <p:cNvPr id="17411" name="Picture 3" descr="C:\Documents and Settings\Admin\Мои документы\anos1_06.jpg"/>
          <p:cNvPicPr>
            <a:picLocks noChangeAspect="1" noChangeArrowheads="1"/>
          </p:cNvPicPr>
          <p:nvPr/>
        </p:nvPicPr>
        <p:blipFill>
          <a:blip r:embed="rId3" cstate="print"/>
          <a:srcRect/>
          <a:stretch>
            <a:fillRect/>
          </a:stretch>
        </p:blipFill>
        <p:spPr bwMode="auto">
          <a:xfrm>
            <a:off x="571472" y="3714752"/>
            <a:ext cx="4429156" cy="2928958"/>
          </a:xfrm>
          <a:prstGeom prst="rect">
            <a:avLst/>
          </a:prstGeom>
          <a:ln w="889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5429250" y="357188"/>
            <a:ext cx="3357563" cy="28575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Полость, подготовленная высокоскоростной турбиной. </a:t>
            </a:r>
          </a:p>
          <a:p>
            <a:pPr algn="ctr" fontAlgn="auto">
              <a:spcBef>
                <a:spcPts val="0"/>
              </a:spcBef>
              <a:spcAft>
                <a:spcPts val="0"/>
              </a:spcAft>
              <a:defRPr/>
            </a:pPr>
            <a:r>
              <a:rPr lang="ru-RU" dirty="0">
                <a:solidFill>
                  <a:schemeClr val="tx1"/>
                </a:solidFill>
              </a:rPr>
              <a:t> (20-кратное увеличение).</a:t>
            </a:r>
          </a:p>
          <a:p>
            <a:pPr algn="ctr" fontAlgn="auto">
              <a:spcBef>
                <a:spcPts val="0"/>
              </a:spcBef>
              <a:spcAft>
                <a:spcPts val="0"/>
              </a:spcAft>
              <a:defRPr/>
            </a:pPr>
            <a:r>
              <a:rPr lang="ru-RU" dirty="0">
                <a:solidFill>
                  <a:schemeClr val="tx1"/>
                </a:solidFill>
              </a:rPr>
              <a:t> Поверхность стенок прямая, перпендикулярная внешней поверхности зуба, требует </a:t>
            </a:r>
            <a:r>
              <a:rPr lang="ru-RU" dirty="0" err="1">
                <a:solidFill>
                  <a:schemeClr val="tx1"/>
                </a:solidFill>
              </a:rPr>
              <a:t>финирования</a:t>
            </a:r>
            <a:r>
              <a:rPr lang="ru-RU" dirty="0">
                <a:solidFill>
                  <a:schemeClr val="tx1"/>
                </a:solidFill>
              </a:rPr>
              <a:t>. На дне и стенках видны царапины от алмазного бора и следы смазанного слоя.</a:t>
            </a:r>
          </a:p>
        </p:txBody>
      </p:sp>
      <p:sp>
        <p:nvSpPr>
          <p:cNvPr id="6" name="Прямоугольник 5"/>
          <p:cNvSpPr/>
          <p:nvPr/>
        </p:nvSpPr>
        <p:spPr>
          <a:xfrm>
            <a:off x="5429250" y="3786188"/>
            <a:ext cx="3357563" cy="28575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Полость, подготовленная лазером. </a:t>
            </a:r>
          </a:p>
          <a:p>
            <a:pPr algn="ctr" fontAlgn="auto">
              <a:spcBef>
                <a:spcPts val="0"/>
              </a:spcBef>
              <a:spcAft>
                <a:spcPts val="0"/>
              </a:spcAft>
              <a:defRPr/>
            </a:pPr>
            <a:r>
              <a:rPr lang="ru-RU" dirty="0">
                <a:solidFill>
                  <a:schemeClr val="tx1"/>
                </a:solidFill>
              </a:rPr>
              <a:t> (20-кратное увеличение).</a:t>
            </a:r>
          </a:p>
          <a:p>
            <a:pPr algn="ctr" fontAlgn="auto">
              <a:spcBef>
                <a:spcPts val="0"/>
              </a:spcBef>
              <a:spcAft>
                <a:spcPts val="0"/>
              </a:spcAft>
              <a:defRPr/>
            </a:pPr>
            <a:r>
              <a:rPr lang="ru-RU" dirty="0">
                <a:solidFill>
                  <a:schemeClr val="tx1"/>
                </a:solidFill>
              </a:rPr>
              <a:t> Поверхность стенок ровная, края закруглены, на эмали видна вытравка, полость не имеет смазанного слоя.</a:t>
            </a:r>
          </a:p>
        </p:txBody>
      </p:sp>
    </p:spTree>
  </p:cSld>
  <p:clrMapOvr>
    <a:masterClrMapping/>
  </p:clrMapOvr>
  <p:transition>
    <p:pull dir="l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75" y="285750"/>
            <a:ext cx="8001000" cy="1000125"/>
          </a:xfrm>
          <a:prstGeom prst="rect">
            <a:avLst/>
          </a:prstGeom>
          <a:solidFill>
            <a:schemeClr val="accent6">
              <a:alpha val="60000"/>
            </a:schemeClr>
          </a:solidFill>
          <a:ln w="44450">
            <a:solidFill>
              <a:schemeClr val="tx1">
                <a:alpha val="5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solidFill>
                  <a:schemeClr val="tx1"/>
                </a:solidFill>
              </a:rPr>
              <a:t>Основные преимущества лазерного препарирования твердых тканей зуба </a:t>
            </a:r>
          </a:p>
        </p:txBody>
      </p:sp>
      <p:graphicFrame>
        <p:nvGraphicFramePr>
          <p:cNvPr id="4" name="Схема 3"/>
          <p:cNvGraphicFramePr/>
          <p:nvPr/>
        </p:nvGraphicFramePr>
        <p:xfrm>
          <a:off x="285720" y="1571612"/>
          <a:ext cx="8501122"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785926"/>
            <a:ext cx="8229600" cy="1143000"/>
          </a:xfrm>
        </p:spPr>
        <p:txBody>
          <a:bodyPr>
            <a:normAutofit fontScale="90000"/>
          </a:bodyPr>
          <a:lstStyle/>
          <a:p>
            <a:r>
              <a:rPr lang="ru-RU" sz="3200" dirty="0" smtClean="0"/>
              <a:t>Пример: ретракция десны с помощью диодного</a:t>
            </a:r>
            <a:br>
              <a:rPr lang="ru-RU" sz="3200" dirty="0" smtClean="0"/>
            </a:br>
            <a:r>
              <a:rPr lang="ru-RU" sz="3200" dirty="0" smtClean="0"/>
              <a:t>стоматологического лазера – на оттиске – проникновение оттискного материала ниже уровня </a:t>
            </a:r>
            <a:br>
              <a:rPr lang="ru-RU" sz="3200" dirty="0" smtClean="0"/>
            </a:br>
            <a:r>
              <a:rPr lang="ru-RU" sz="3200" dirty="0" smtClean="0"/>
              <a:t>уступа</a:t>
            </a:r>
            <a:endParaRPr lang="ru-RU" sz="3200" dirty="0"/>
          </a:p>
        </p:txBody>
      </p:sp>
      <p:pic>
        <p:nvPicPr>
          <p:cNvPr id="1026" name="Picture 2" descr="http://www.rae.ru/snt/i/2009/11-S/image059.jpg"/>
          <p:cNvPicPr>
            <a:picLocks noChangeAspect="1" noChangeArrowheads="1"/>
          </p:cNvPicPr>
          <p:nvPr/>
        </p:nvPicPr>
        <p:blipFill>
          <a:blip r:embed="rId2"/>
          <a:srcRect/>
          <a:stretch>
            <a:fillRect/>
          </a:stretch>
        </p:blipFill>
        <p:spPr bwMode="auto">
          <a:xfrm>
            <a:off x="428596" y="3357562"/>
            <a:ext cx="3429000" cy="2828925"/>
          </a:xfrm>
          <a:prstGeom prst="rect">
            <a:avLst/>
          </a:prstGeom>
          <a:noFill/>
        </p:spPr>
      </p:pic>
      <p:pic>
        <p:nvPicPr>
          <p:cNvPr id="1028" name="Picture 4" descr="http://www.rae.ru/snt/i/2009/11-S/image057.jpg"/>
          <p:cNvPicPr>
            <a:picLocks noChangeAspect="1" noChangeArrowheads="1"/>
          </p:cNvPicPr>
          <p:nvPr/>
        </p:nvPicPr>
        <p:blipFill>
          <a:blip r:embed="rId3"/>
          <a:srcRect/>
          <a:stretch>
            <a:fillRect/>
          </a:stretch>
        </p:blipFill>
        <p:spPr bwMode="auto">
          <a:xfrm>
            <a:off x="5429256" y="3357562"/>
            <a:ext cx="2552700" cy="2343151"/>
          </a:xfrm>
          <a:prstGeom prst="rect">
            <a:avLst/>
          </a:prstGeom>
          <a:noFill/>
        </p:spPr>
      </p:pic>
      <p:sp>
        <p:nvSpPr>
          <p:cNvPr id="7" name="Штриховая стрелка вправо 6"/>
          <p:cNvSpPr/>
          <p:nvPr/>
        </p:nvSpPr>
        <p:spPr>
          <a:xfrm>
            <a:off x="4000496" y="4572008"/>
            <a:ext cx="1357322" cy="50006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ll dir="l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1\Мои документы\Мои рисунки\Шаблоны PowerPoint\00711\slid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772194" y="2967335"/>
            <a:ext cx="184731" cy="400110"/>
          </a:xfrm>
          <a:prstGeom prst="rect">
            <a:avLst/>
          </a:prstGeom>
          <a:noFill/>
        </p:spPr>
        <p:txBody>
          <a:bodyPr wrap="none" lIns="91440" tIns="45720" rIns="91440" bIns="45720">
            <a:spAutoFit/>
          </a:bodyPr>
          <a:lstStyle/>
          <a:p>
            <a:pPr algn="ctr"/>
            <a:endParaRPr lang="ru-RU" sz="2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Прямоугольник 4"/>
          <p:cNvSpPr/>
          <p:nvPr/>
        </p:nvSpPr>
        <p:spPr>
          <a:xfrm>
            <a:off x="1643042" y="1000108"/>
            <a:ext cx="6148285" cy="1754326"/>
          </a:xfrm>
          <a:prstGeom prst="rect">
            <a:avLst/>
          </a:prstGeom>
          <a:noFill/>
        </p:spPr>
        <p:txBody>
          <a:bodyPr wrap="none" lIns="91440" tIns="45720" rIns="91440" bIns="45720">
            <a:spAutoFit/>
          </a:bodyPr>
          <a:lstStyle/>
          <a:p>
            <a:pPr algn="ctr"/>
            <a:r>
              <a:rPr lang="ru-RU"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Нанотехнологии</a:t>
            </a: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p>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стоматологии</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Прямоугольник 5"/>
          <p:cNvSpPr/>
          <p:nvPr/>
        </p:nvSpPr>
        <p:spPr>
          <a:xfrm>
            <a:off x="428596" y="2928934"/>
            <a:ext cx="8286808" cy="2862322"/>
          </a:xfrm>
          <a:prstGeom prst="rect">
            <a:avLst/>
          </a:prstGeom>
        </p:spPr>
        <p:txBody>
          <a:bodyPr wrap="square">
            <a:spAutoFit/>
          </a:bodyPr>
          <a:lstStyle/>
          <a:p>
            <a:r>
              <a:rPr lang="ru-RU" dirty="0" smtClean="0"/>
              <a:t>Термин «</a:t>
            </a:r>
            <a:r>
              <a:rPr lang="ru-RU" dirty="0" err="1" smtClean="0"/>
              <a:t>нанотехнологии</a:t>
            </a:r>
            <a:r>
              <a:rPr lang="ru-RU" dirty="0" smtClean="0"/>
              <a:t>» подразумевает область в прикладной науке и технике, имеющую дело с объектами, достигающими размера не более 100 нанометров. Изначально этот термин встречался только в квантовой физике и электронике, в наше время он проник и в другие отрасли – медицину, химическую промышленность, фармацию и др. Стоматология также не осталась в стороне. </a:t>
            </a:r>
          </a:p>
          <a:p>
            <a:r>
              <a:rPr lang="ru-RU" dirty="0" smtClean="0"/>
              <a:t>Широкую популярность </a:t>
            </a:r>
            <a:r>
              <a:rPr lang="ru-RU" dirty="0" err="1" smtClean="0"/>
              <a:t>нанотехнологии</a:t>
            </a:r>
            <a:r>
              <a:rPr lang="ru-RU" dirty="0" smtClean="0"/>
              <a:t> в стоматологии получили в связи с активным развитием индустрии средств гигиены, применяемых для полости рта, которая невозможна без внедрения инновационных методов в получении продукции и сырья.</a:t>
            </a:r>
            <a:endParaRPr lang="ru-RU" dirty="0"/>
          </a:p>
        </p:txBody>
      </p:sp>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Илья\Documents\00_6.jpg"/>
          <p:cNvPicPr>
            <a:picLocks noChangeAspect="1" noChangeArrowheads="1"/>
          </p:cNvPicPr>
          <p:nvPr/>
        </p:nvPicPr>
        <p:blipFill>
          <a:blip r:embed="rId2"/>
          <a:srcRect/>
          <a:stretch>
            <a:fillRect/>
          </a:stretch>
        </p:blipFill>
        <p:spPr bwMode="auto">
          <a:xfrm>
            <a:off x="0" y="0"/>
            <a:ext cx="4805389" cy="3840114"/>
          </a:xfrm>
          <a:prstGeom prst="rect">
            <a:avLst/>
          </a:prstGeom>
          <a:noFill/>
        </p:spPr>
      </p:pic>
      <p:pic>
        <p:nvPicPr>
          <p:cNvPr id="3075" name="Picture 3" descr="C:\Users\Илья\Documents\00_7.jpg"/>
          <p:cNvPicPr>
            <a:picLocks noChangeAspect="1" noChangeArrowheads="1"/>
          </p:cNvPicPr>
          <p:nvPr/>
        </p:nvPicPr>
        <p:blipFill>
          <a:blip r:embed="rId3"/>
          <a:srcRect/>
          <a:stretch>
            <a:fillRect/>
          </a:stretch>
        </p:blipFill>
        <p:spPr bwMode="auto">
          <a:xfrm>
            <a:off x="1428728" y="1571612"/>
            <a:ext cx="4895875" cy="2957576"/>
          </a:xfrm>
          <a:prstGeom prst="rect">
            <a:avLst/>
          </a:prstGeom>
          <a:noFill/>
        </p:spPr>
      </p:pic>
      <p:pic>
        <p:nvPicPr>
          <p:cNvPr id="3076" name="Picture 4" descr="C:\Users\Илья\Documents\00_8.jpg"/>
          <p:cNvPicPr>
            <a:picLocks noChangeAspect="1" noChangeArrowheads="1"/>
          </p:cNvPicPr>
          <p:nvPr/>
        </p:nvPicPr>
        <p:blipFill>
          <a:blip r:embed="rId4"/>
          <a:srcRect/>
          <a:stretch>
            <a:fillRect/>
          </a:stretch>
        </p:blipFill>
        <p:spPr bwMode="auto">
          <a:xfrm>
            <a:off x="4286248" y="3192187"/>
            <a:ext cx="4857752" cy="3144291"/>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plus(in)">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plus(in)">
                                      <p:cBhvr>
                                        <p:cTn id="1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1\Мои документы\Мои рисунки\Шаблоны PowerPoint\00711\slid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428596" y="2714620"/>
            <a:ext cx="8072462" cy="2308324"/>
          </a:xfrm>
          <a:prstGeom prst="rect">
            <a:avLst/>
          </a:prstGeom>
        </p:spPr>
        <p:txBody>
          <a:bodyPr wrap="square">
            <a:spAutoFit/>
          </a:bodyPr>
          <a:lstStyle/>
          <a:p>
            <a:r>
              <a:rPr lang="ru-RU" dirty="0" smtClean="0"/>
              <a:t>Один из аспектов </a:t>
            </a:r>
            <a:r>
              <a:rPr lang="ru-RU" b="1" dirty="0" err="1" smtClean="0"/>
              <a:t>наностоматологии</a:t>
            </a:r>
            <a:r>
              <a:rPr lang="ru-RU" dirty="0" smtClean="0"/>
              <a:t> – совершенствование приемов местной анестезии с помощью </a:t>
            </a:r>
            <a:r>
              <a:rPr lang="ru-RU" dirty="0" err="1" smtClean="0">
                <a:hlinkClick r:id="rId3"/>
              </a:rPr>
              <a:t>наночастиц</a:t>
            </a:r>
            <a:r>
              <a:rPr lang="ru-RU" dirty="0" smtClean="0"/>
              <a:t>. Предполагается, что введение коллоидной суспензии, содержащей несколько миллионов нагруженных анестетиком </a:t>
            </a:r>
            <a:r>
              <a:rPr lang="ru-RU" dirty="0" err="1" smtClean="0"/>
              <a:t>наночастиц</a:t>
            </a:r>
            <a:r>
              <a:rPr lang="ru-RU" dirty="0" smtClean="0"/>
              <a:t>, в </a:t>
            </a:r>
            <a:r>
              <a:rPr lang="ru-RU" dirty="0" err="1" smtClean="0"/>
              <a:t>десневой</a:t>
            </a:r>
            <a:r>
              <a:rPr lang="ru-RU" dirty="0" smtClean="0"/>
              <a:t> карман сможет обеспечить их миграцию через слизистую в дентинные канальцы и далее в пульпу зуба. </a:t>
            </a:r>
            <a:r>
              <a:rPr lang="ru-RU" dirty="0" err="1" smtClean="0"/>
              <a:t>Наночастицы</a:t>
            </a:r>
            <a:r>
              <a:rPr lang="ru-RU" dirty="0" smtClean="0"/>
              <a:t> будут двигаться по электрохимическому и температурному градиенту. Не исключается и возможность их позиционной навигации в использованием </a:t>
            </a:r>
            <a:r>
              <a:rPr lang="ru-RU" dirty="0" err="1" smtClean="0"/>
              <a:t>нанокомпьютера</a:t>
            </a:r>
            <a:r>
              <a:rPr lang="ru-RU" dirty="0" smtClean="0"/>
              <a:t>.</a:t>
            </a:r>
          </a:p>
        </p:txBody>
      </p:sp>
    </p:spTree>
  </p:cSld>
  <p:clrMapOvr>
    <a:masterClrMapping/>
  </p:clrMapOvr>
  <p:transition>
    <p:pull dir="l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285860"/>
            <a:ext cx="7143800" cy="4247317"/>
          </a:xfrm>
          <a:prstGeom prst="rect">
            <a:avLst/>
          </a:prstGeom>
        </p:spPr>
        <p:txBody>
          <a:bodyPr wrap="square">
            <a:spAutoFit/>
          </a:bodyPr>
          <a:lstStyle/>
          <a:p>
            <a:r>
              <a:rPr lang="ru-RU" dirty="0" smtClean="0"/>
              <a:t>Использование </a:t>
            </a:r>
            <a:r>
              <a:rPr lang="ru-RU" dirty="0" err="1" smtClean="0">
                <a:hlinkClick r:id="rId2"/>
              </a:rPr>
              <a:t>нанороботов</a:t>
            </a:r>
            <a:r>
              <a:rPr lang="ru-RU" dirty="0" smtClean="0"/>
              <a:t> будет способствовать решению некоторых проблем ортодонтии. В частности, </a:t>
            </a:r>
            <a:r>
              <a:rPr lang="ru-RU" dirty="0" err="1" smtClean="0"/>
              <a:t>нанороботы</a:t>
            </a:r>
            <a:r>
              <a:rPr lang="ru-RU" dirty="0" smtClean="0"/>
              <a:t> смогут осуществлять манипуляции на </a:t>
            </a:r>
            <a:r>
              <a:rPr lang="ru-RU" dirty="0" err="1" smtClean="0"/>
              <a:t>периодонтальных</a:t>
            </a:r>
            <a:r>
              <a:rPr lang="ru-RU" dirty="0" smtClean="0"/>
              <a:t> тканях (десна, цемент, пародонт, альвеолы зуба), обеспечивая быстрое и безболезненное выпрямление зубного ряда, вращение и вертикальную </a:t>
            </a:r>
            <a:r>
              <a:rPr lang="ru-RU" dirty="0" err="1" smtClean="0"/>
              <a:t>репбзицию</a:t>
            </a:r>
            <a:r>
              <a:rPr lang="ru-RU" dirty="0" smtClean="0"/>
              <a:t> зубов. Ожидается, что </a:t>
            </a:r>
            <a:r>
              <a:rPr lang="ru-RU" dirty="0" err="1" smtClean="0"/>
              <a:t>наностоматология</a:t>
            </a:r>
            <a:r>
              <a:rPr lang="ru-RU" dirty="0" smtClean="0"/>
              <a:t> сможет продлить срок службы зубов за счет замены поверхностных слоев эмали </a:t>
            </a:r>
            <a:r>
              <a:rPr lang="ru-RU" dirty="0" err="1" smtClean="0"/>
              <a:t>ковалентно</a:t>
            </a:r>
            <a:r>
              <a:rPr lang="ru-RU" dirty="0" smtClean="0"/>
              <a:t> связанными с ней </a:t>
            </a:r>
            <a:r>
              <a:rPr lang="ru-RU" dirty="0" err="1" smtClean="0"/>
              <a:t>ультрапрочными</a:t>
            </a:r>
            <a:r>
              <a:rPr lang="ru-RU" dirty="0" smtClean="0"/>
              <a:t> материалами, например, сапфиром и алмазом, которые превосходят прочность эмали в 20-100 раз. Наконец, планируется добавление в состав зубных порошков и паст </a:t>
            </a:r>
            <a:r>
              <a:rPr lang="ru-RU" dirty="0" err="1" smtClean="0"/>
              <a:t>нанороботов</a:t>
            </a:r>
            <a:r>
              <a:rPr lang="ru-RU" dirty="0" smtClean="0"/>
              <a:t>, способных полностью очищать над- и </a:t>
            </a:r>
            <a:r>
              <a:rPr lang="ru-RU" dirty="0" err="1" smtClean="0"/>
              <a:t>поддесневые</a:t>
            </a:r>
            <a:r>
              <a:rPr lang="ru-RU" dirty="0" smtClean="0"/>
              <a:t> поверхности зубов от формирующегося налета и камней, превращая полученный органический материал в безопасные пары, лишенные запаха.</a:t>
            </a:r>
            <a:endParaRPr lang="ru-RU" dirty="0"/>
          </a:p>
        </p:txBody>
      </p:sp>
    </p:spTree>
  </p:cSld>
  <p:clrMapOvr>
    <a:masterClrMapping/>
  </p:clrMapOvr>
  <p:transition>
    <p:pull dir="l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C:\Users\Эдик\Desktop\graphene molecule.jpg"/>
          <p:cNvPicPr>
            <a:picLocks noChangeAspect="1" noChangeArrowheads="1"/>
          </p:cNvPicPr>
          <p:nvPr/>
        </p:nvPicPr>
        <p:blipFill>
          <a:blip r:embed="rId2">
            <a:lum bright="70000" contrast="-70000"/>
          </a:blip>
          <a:srcRect/>
          <a:stretch>
            <a:fillRect/>
          </a:stretch>
        </p:blipFill>
        <p:spPr bwMode="auto">
          <a:xfrm>
            <a:off x="0" y="3068638"/>
            <a:ext cx="4356100" cy="4356100"/>
          </a:xfrm>
          <a:prstGeom prst="rect">
            <a:avLst/>
          </a:prstGeom>
          <a:noFill/>
          <a:ln w="9525">
            <a:noFill/>
            <a:miter lim="800000"/>
            <a:headEnd/>
            <a:tailEnd/>
          </a:ln>
        </p:spPr>
      </p:pic>
      <p:pic>
        <p:nvPicPr>
          <p:cNvPr id="3075" name="Picture 5" descr="C:\Users\Эдик\Desktop\img134229.jpg"/>
          <p:cNvPicPr>
            <a:picLocks noChangeAspect="1" noChangeArrowheads="1"/>
          </p:cNvPicPr>
          <p:nvPr/>
        </p:nvPicPr>
        <p:blipFill>
          <a:blip r:embed="rId3"/>
          <a:srcRect/>
          <a:stretch>
            <a:fillRect/>
          </a:stretch>
        </p:blipFill>
        <p:spPr bwMode="auto">
          <a:xfrm>
            <a:off x="0" y="-171450"/>
            <a:ext cx="4956175" cy="3716338"/>
          </a:xfrm>
          <a:prstGeom prst="rect">
            <a:avLst/>
          </a:prstGeom>
          <a:noFill/>
          <a:ln w="9525">
            <a:noFill/>
            <a:miter lim="800000"/>
            <a:headEnd/>
            <a:tailEnd/>
          </a:ln>
        </p:spPr>
      </p:pic>
      <p:pic>
        <p:nvPicPr>
          <p:cNvPr id="3076" name="Picture 6" descr="C:\Users\Эдик\Desktop\images.jpeg"/>
          <p:cNvPicPr>
            <a:picLocks noChangeAspect="1" noChangeArrowheads="1"/>
          </p:cNvPicPr>
          <p:nvPr/>
        </p:nvPicPr>
        <p:blipFill>
          <a:blip r:embed="rId4"/>
          <a:srcRect/>
          <a:stretch>
            <a:fillRect/>
          </a:stretch>
        </p:blipFill>
        <p:spPr bwMode="auto">
          <a:xfrm>
            <a:off x="4356100" y="3429000"/>
            <a:ext cx="4787900" cy="3649663"/>
          </a:xfrm>
          <a:prstGeom prst="rect">
            <a:avLst/>
          </a:prstGeom>
          <a:noFill/>
          <a:ln w="9525">
            <a:noFill/>
            <a:miter lim="800000"/>
            <a:headEnd/>
            <a:tailEnd/>
          </a:ln>
        </p:spPr>
      </p:pic>
      <p:sp>
        <p:nvSpPr>
          <p:cNvPr id="3077" name="Содержимое 2"/>
          <p:cNvSpPr txBox="1">
            <a:spLocks/>
          </p:cNvSpPr>
          <p:nvPr/>
        </p:nvSpPr>
        <p:spPr bwMode="auto">
          <a:xfrm>
            <a:off x="0" y="3716338"/>
            <a:ext cx="3779838" cy="3141662"/>
          </a:xfrm>
          <a:prstGeom prst="rect">
            <a:avLst/>
          </a:prstGeom>
          <a:noFill/>
          <a:ln w="9525">
            <a:noFill/>
            <a:miter lim="800000"/>
            <a:headEnd/>
            <a:tailEnd/>
          </a:ln>
        </p:spPr>
        <p:txBody>
          <a:bodyPr/>
          <a:lstStyle/>
          <a:p>
            <a:pPr marL="342900" indent="-342900" algn="ctr">
              <a:lnSpc>
                <a:spcPct val="80000"/>
              </a:lnSpc>
              <a:spcBef>
                <a:spcPct val="20000"/>
              </a:spcBef>
              <a:buFont typeface="Arial" pitchFamily="34" charset="0"/>
              <a:buNone/>
            </a:pPr>
            <a:r>
              <a:rPr lang="ru-RU" sz="1900">
                <a:latin typeface="Calibri" pitchFamily="34" charset="0"/>
              </a:rPr>
              <a:t>      В отличие от традиционных средств гигиены полости рта, действующих только поверхностно, активные компоненты инновационных средств, благодаря наноразмерам и эффективным носителям  глубоко проникают через естественные барьеры и оказывают положительное воздействие на все слои зубов и десен.</a:t>
            </a:r>
          </a:p>
        </p:txBody>
      </p:sp>
      <p:pic>
        <p:nvPicPr>
          <p:cNvPr id="3078" name="Picture 9" descr="C:\Users\Эдик\Desktop\nanorobot.jpg"/>
          <p:cNvPicPr>
            <a:picLocks noChangeAspect="1" noChangeArrowheads="1"/>
          </p:cNvPicPr>
          <p:nvPr/>
        </p:nvPicPr>
        <p:blipFill>
          <a:blip r:embed="rId5"/>
          <a:srcRect/>
          <a:stretch>
            <a:fillRect/>
          </a:stretch>
        </p:blipFill>
        <p:spPr bwMode="auto">
          <a:xfrm>
            <a:off x="4905375" y="-100013"/>
            <a:ext cx="4238625" cy="3284538"/>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Эдик\Desktop\bg_main.jpg"/>
          <p:cNvPicPr>
            <a:picLocks noChangeAspect="1" noChangeArrowheads="1"/>
          </p:cNvPicPr>
          <p:nvPr/>
        </p:nvPicPr>
        <p:blipFill>
          <a:blip r:embed="rId2"/>
          <a:srcRect/>
          <a:stretch>
            <a:fillRect/>
          </a:stretch>
        </p:blipFill>
        <p:spPr bwMode="auto">
          <a:xfrm>
            <a:off x="0" y="0"/>
            <a:ext cx="9324975" cy="6848475"/>
          </a:xfrm>
          <a:prstGeom prst="rect">
            <a:avLst/>
          </a:prstGeom>
          <a:noFill/>
          <a:ln w="9525">
            <a:noFill/>
            <a:miter lim="800000"/>
            <a:headEnd/>
            <a:tailEnd/>
          </a:ln>
        </p:spPr>
      </p:pic>
      <p:sp>
        <p:nvSpPr>
          <p:cNvPr id="2" name="Заголовок 1"/>
          <p:cNvSpPr>
            <a:spLocks noGrp="1"/>
          </p:cNvSpPr>
          <p:nvPr>
            <p:ph type="title"/>
          </p:nvPr>
        </p:nvSpPr>
        <p:spPr>
          <a:xfrm>
            <a:off x="179388" y="188913"/>
            <a:ext cx="5329237" cy="1143000"/>
          </a:xfrm>
        </p:spPr>
        <p:txBody>
          <a:bodyPr rtlCol="0">
            <a:normAutofit/>
          </a:bodyPr>
          <a:lstStyle/>
          <a:p>
            <a:pPr eaLnBrk="1" fontAlgn="auto" hangingPunct="1">
              <a:spcAft>
                <a:spcPts val="0"/>
              </a:spcAft>
              <a:defRPr/>
            </a:pPr>
            <a:r>
              <a:rPr lang="ru-RU" dirty="0" smtClean="0">
                <a:solidFill>
                  <a:schemeClr val="tx2">
                    <a:lumMod val="75000"/>
                  </a:schemeClr>
                </a:solidFill>
              </a:rPr>
              <a:t>VIVAX </a:t>
            </a:r>
            <a:r>
              <a:rPr lang="ru-RU" dirty="0" err="1" smtClean="0">
                <a:solidFill>
                  <a:schemeClr val="tx2">
                    <a:lumMod val="75000"/>
                  </a:schemeClr>
                </a:solidFill>
              </a:rPr>
              <a:t>Dent</a:t>
            </a:r>
            <a:endParaRPr lang="ru-RU" dirty="0">
              <a:solidFill>
                <a:schemeClr val="tx2">
                  <a:lumMod val="75000"/>
                </a:schemeClr>
              </a:solidFill>
            </a:endParaRPr>
          </a:p>
        </p:txBody>
      </p:sp>
      <p:sp>
        <p:nvSpPr>
          <p:cNvPr id="7172" name="Содержимое 2"/>
          <p:cNvSpPr>
            <a:spLocks noGrp="1"/>
          </p:cNvSpPr>
          <p:nvPr>
            <p:ph idx="1"/>
          </p:nvPr>
        </p:nvSpPr>
        <p:spPr>
          <a:xfrm>
            <a:off x="179388" y="1628775"/>
            <a:ext cx="5003800" cy="4679950"/>
          </a:xfrm>
        </p:spPr>
        <p:txBody>
          <a:bodyPr/>
          <a:lstStyle/>
          <a:p>
            <a:pPr algn="ctr" eaLnBrk="1" hangingPunct="1">
              <a:lnSpc>
                <a:spcPct val="80000"/>
              </a:lnSpc>
              <a:buFont typeface="Arial" pitchFamily="34" charset="0"/>
              <a:buNone/>
            </a:pPr>
            <a:r>
              <a:rPr lang="ru-RU" sz="2200" smtClean="0"/>
              <a:t>      </a:t>
            </a:r>
            <a:r>
              <a:rPr lang="ru-RU" sz="2200" smtClean="0">
                <a:solidFill>
                  <a:srgbClr val="376092"/>
                </a:solidFill>
              </a:rPr>
              <a:t>Средства «VIVAX Dent» появились благодаря нанотехнологиям, а именно, благодаря возможности конструирования веществ на уровне молекул. Основой «VIVAX Dent» являются короткие пептиды, состоящие из нескольких аминокислот,</a:t>
            </a:r>
            <a:r>
              <a:rPr lang="ru-RU" sz="2200" smtClean="0">
                <a:solidFill>
                  <a:srgbClr val="376092"/>
                </a:solidFill>
                <a:latin typeface="Arial" pitchFamily="34" charset="0"/>
              </a:rPr>
              <a:t> </a:t>
            </a:r>
            <a:r>
              <a:rPr lang="ru-RU" sz="2200" smtClean="0">
                <a:solidFill>
                  <a:srgbClr val="376092"/>
                </a:solidFill>
              </a:rPr>
              <a:t>которые соединены между собой в определенной последовательности и являются информационными носителями для каждой отдельной клетки — особенно для поврежденной. </a:t>
            </a:r>
          </a:p>
          <a:p>
            <a:pPr algn="ctr" eaLnBrk="1" hangingPunct="1">
              <a:lnSpc>
                <a:spcPct val="80000"/>
              </a:lnSpc>
              <a:buFont typeface="Arial" pitchFamily="34" charset="0"/>
              <a:buNone/>
            </a:pPr>
            <a:r>
              <a:rPr lang="ru-RU" sz="2200" smtClean="0"/>
              <a:t>    </a:t>
            </a:r>
          </a:p>
        </p:txBody>
      </p:sp>
      <p:sp>
        <p:nvSpPr>
          <p:cNvPr id="7173" name="Содержимое 2"/>
          <p:cNvSpPr txBox="1">
            <a:spLocks/>
          </p:cNvSpPr>
          <p:nvPr/>
        </p:nvSpPr>
        <p:spPr bwMode="auto">
          <a:xfrm>
            <a:off x="5076825" y="3644900"/>
            <a:ext cx="3897313" cy="3095625"/>
          </a:xfrm>
          <a:prstGeom prst="rect">
            <a:avLst/>
          </a:prstGeom>
          <a:noFill/>
          <a:ln w="9525">
            <a:noFill/>
            <a:miter lim="800000"/>
            <a:headEnd/>
            <a:tailEnd/>
          </a:ln>
        </p:spPr>
        <p:txBody>
          <a:bodyPr/>
          <a:lstStyle/>
          <a:p>
            <a:pPr marL="342900" indent="-342900" algn="ctr">
              <a:spcBef>
                <a:spcPct val="20000"/>
              </a:spcBef>
              <a:buFont typeface="Arial" pitchFamily="34" charset="0"/>
              <a:buNone/>
            </a:pPr>
            <a:r>
              <a:rPr lang="ru-RU" sz="2000">
                <a:latin typeface="Calibri" pitchFamily="34" charset="0"/>
              </a:rPr>
              <a:t>    Это позволяет при использовании средств добиться противовоспалительного, кровоостанавливающего и заживляющего эффекта.</a:t>
            </a:r>
          </a:p>
        </p:txBody>
      </p:sp>
      <p:pic>
        <p:nvPicPr>
          <p:cNvPr id="7174" name="Picture 3" descr="C:\Users\Эдик\Desktop\83712.jpg-pha_id=49774.jpg"/>
          <p:cNvPicPr>
            <a:picLocks noChangeAspect="1" noChangeArrowheads="1"/>
          </p:cNvPicPr>
          <p:nvPr/>
        </p:nvPicPr>
        <p:blipFill>
          <a:blip r:embed="rId3"/>
          <a:srcRect/>
          <a:stretch>
            <a:fillRect/>
          </a:stretch>
        </p:blipFill>
        <p:spPr bwMode="auto">
          <a:xfrm>
            <a:off x="5867400" y="476250"/>
            <a:ext cx="2159000" cy="2705100"/>
          </a:xfrm>
          <a:prstGeom prst="rect">
            <a:avLst/>
          </a:prstGeom>
          <a:noFill/>
          <a:ln w="9525">
            <a:noFill/>
            <a:miter lim="800000"/>
            <a:headEnd/>
            <a:tailEnd/>
          </a:ln>
        </p:spPr>
      </p:pic>
      <p:pic>
        <p:nvPicPr>
          <p:cNvPr id="7175" name="Picture 7" descr="C:\Users\Эдик\Desktop\ids-2011-02.jpg"/>
          <p:cNvPicPr>
            <a:picLocks noChangeAspect="1" noChangeArrowheads="1"/>
          </p:cNvPicPr>
          <p:nvPr/>
        </p:nvPicPr>
        <p:blipFill>
          <a:blip r:embed="rId4"/>
          <a:srcRect/>
          <a:stretch>
            <a:fillRect/>
          </a:stretch>
        </p:blipFill>
        <p:spPr bwMode="auto">
          <a:xfrm>
            <a:off x="0" y="5440363"/>
            <a:ext cx="2484438" cy="1417637"/>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Эдик\Desktop\Zuby1_0.JPG"/>
          <p:cNvPicPr>
            <a:picLocks noChangeAspect="1" noChangeArrowheads="1"/>
          </p:cNvPicPr>
          <p:nvPr/>
        </p:nvPicPr>
        <p:blipFill>
          <a:blip r:embed="rId2"/>
          <a:srcRect/>
          <a:stretch>
            <a:fillRect/>
          </a:stretch>
        </p:blipFill>
        <p:spPr bwMode="auto">
          <a:xfrm>
            <a:off x="0" y="2781300"/>
            <a:ext cx="6156325" cy="3908425"/>
          </a:xfrm>
          <a:prstGeom prst="rect">
            <a:avLst/>
          </a:prstGeom>
          <a:noFill/>
          <a:ln w="9525">
            <a:noFill/>
            <a:miter lim="800000"/>
            <a:headEnd/>
            <a:tailEnd/>
          </a:ln>
        </p:spPr>
      </p:pic>
      <p:sp>
        <p:nvSpPr>
          <p:cNvPr id="4099" name="Содержимое 2"/>
          <p:cNvSpPr>
            <a:spLocks noGrp="1"/>
          </p:cNvSpPr>
          <p:nvPr>
            <p:ph idx="1"/>
          </p:nvPr>
        </p:nvSpPr>
        <p:spPr>
          <a:xfrm>
            <a:off x="5795963" y="2781300"/>
            <a:ext cx="3348037" cy="4076700"/>
          </a:xfrm>
        </p:spPr>
        <p:txBody>
          <a:bodyPr/>
          <a:lstStyle/>
          <a:p>
            <a:pPr algn="ctr" eaLnBrk="1" hangingPunct="1">
              <a:buFont typeface="Arial" pitchFamily="34" charset="0"/>
              <a:buNone/>
            </a:pPr>
            <a:r>
              <a:rPr lang="ru-RU" sz="1800" smtClean="0"/>
              <a:t>     </a:t>
            </a:r>
          </a:p>
          <a:p>
            <a:pPr algn="ctr" eaLnBrk="1" hangingPunct="1">
              <a:buFont typeface="Arial" pitchFamily="34" charset="0"/>
              <a:buNone/>
            </a:pPr>
            <a:r>
              <a:rPr lang="ru-RU" sz="1800" smtClean="0"/>
              <a:t>       Г-жа Митра стала первым ученым, применившим нанотехнологии в разработке стоматологических материалов. Изобретение Filtek™ Supreme™ XT в 2004 году, что, без преувеличения, явилось настоящей революцией в стоматологии.</a:t>
            </a:r>
          </a:p>
        </p:txBody>
      </p:sp>
      <p:sp>
        <p:nvSpPr>
          <p:cNvPr id="5" name="Содержимое 2"/>
          <p:cNvSpPr txBox="1">
            <a:spLocks/>
          </p:cNvSpPr>
          <p:nvPr/>
        </p:nvSpPr>
        <p:spPr>
          <a:xfrm>
            <a:off x="144463" y="1052513"/>
            <a:ext cx="5867400" cy="1844675"/>
          </a:xfrm>
          <a:prstGeom prst="rect">
            <a:avLst/>
          </a:prstGeom>
        </p:spPr>
        <p:txBody>
          <a:bodyPr>
            <a:normAutofit fontScale="92500"/>
          </a:bodyPr>
          <a:lstStyle/>
          <a:p>
            <a:pPr marL="342900" indent="-342900" algn="ctr">
              <a:lnSpc>
                <a:spcPct val="90000"/>
              </a:lnSpc>
              <a:spcBef>
                <a:spcPct val="20000"/>
              </a:spcBef>
              <a:buFont typeface="Arial" charset="0"/>
              <a:buNone/>
              <a:defRPr/>
            </a:pPr>
            <a:r>
              <a:rPr lang="ru-RU" sz="2000" dirty="0">
                <a:latin typeface="Calibri" pitchFamily="34" charset="0"/>
                <a:cs typeface="Arial" charset="0"/>
              </a:rPr>
              <a:t>     </a:t>
            </a:r>
            <a:r>
              <a:rPr lang="ru-RU" sz="2000" dirty="0" err="1">
                <a:latin typeface="Calibri" pitchFamily="34" charset="0"/>
                <a:cs typeface="Arial" charset="0"/>
              </a:rPr>
              <a:t>Сумита</a:t>
            </a:r>
            <a:r>
              <a:rPr lang="ru-RU" sz="2000" dirty="0">
                <a:latin typeface="Calibri" pitchFamily="34" charset="0"/>
                <a:cs typeface="Arial" charset="0"/>
              </a:rPr>
              <a:t> Митра получила широкую известность в научных кругах благодаря своим многочисленным изобретениям, среди которых такие материалы как </a:t>
            </a:r>
            <a:r>
              <a:rPr lang="ru-RU" sz="2000" dirty="0" err="1">
                <a:latin typeface="Calibri" pitchFamily="34" charset="0"/>
                <a:cs typeface="Arial" charset="0"/>
              </a:rPr>
              <a:t>стеклоиномерный</a:t>
            </a:r>
            <a:r>
              <a:rPr lang="ru-RU" sz="2000" dirty="0">
                <a:latin typeface="Calibri" pitchFamily="34" charset="0"/>
                <a:cs typeface="Arial" charset="0"/>
              </a:rPr>
              <a:t> цемент тройного отверждения </a:t>
            </a:r>
            <a:r>
              <a:rPr lang="ru-RU" sz="2000" dirty="0" err="1">
                <a:latin typeface="Calibri" pitchFamily="34" charset="0"/>
                <a:cs typeface="Arial" charset="0"/>
              </a:rPr>
              <a:t>Vitremer</a:t>
            </a:r>
            <a:r>
              <a:rPr lang="ru-RU" sz="2000" dirty="0">
                <a:latin typeface="Calibri" pitchFamily="34" charset="0"/>
                <a:cs typeface="Arial" charset="0"/>
              </a:rPr>
              <a:t>™ и </a:t>
            </a:r>
            <a:r>
              <a:rPr lang="ru-RU" sz="2000" dirty="0" err="1">
                <a:latin typeface="Calibri" pitchFamily="34" charset="0"/>
                <a:cs typeface="Arial" charset="0"/>
              </a:rPr>
              <a:t>нанокомпозит</a:t>
            </a:r>
            <a:r>
              <a:rPr lang="ru-RU" sz="2000" dirty="0">
                <a:latin typeface="Calibri" pitchFamily="34" charset="0"/>
                <a:cs typeface="Arial" charset="0"/>
              </a:rPr>
              <a:t> </a:t>
            </a:r>
            <a:r>
              <a:rPr lang="ru-RU" sz="2000" dirty="0" err="1">
                <a:latin typeface="Calibri" pitchFamily="34" charset="0"/>
                <a:cs typeface="Arial" charset="0"/>
              </a:rPr>
              <a:t>Filtek</a:t>
            </a:r>
            <a:r>
              <a:rPr lang="ru-RU" sz="2000" dirty="0">
                <a:latin typeface="Calibri" pitchFamily="34" charset="0"/>
                <a:cs typeface="Arial" charset="0"/>
              </a:rPr>
              <a:t>™ </a:t>
            </a:r>
            <a:r>
              <a:rPr lang="ru-RU" sz="2000" dirty="0" err="1">
                <a:latin typeface="Calibri" pitchFamily="34" charset="0"/>
                <a:cs typeface="Arial" charset="0"/>
              </a:rPr>
              <a:t>Supreme</a:t>
            </a:r>
            <a:r>
              <a:rPr lang="ru-RU" sz="2000" dirty="0">
                <a:latin typeface="Calibri" pitchFamily="34" charset="0"/>
                <a:cs typeface="Arial" charset="0"/>
              </a:rPr>
              <a:t> ™XT.</a:t>
            </a:r>
          </a:p>
          <a:p>
            <a:pPr marL="342900" indent="-342900" algn="ctr">
              <a:lnSpc>
                <a:spcPct val="90000"/>
              </a:lnSpc>
              <a:spcBef>
                <a:spcPct val="20000"/>
              </a:spcBef>
              <a:buFont typeface="Arial" charset="0"/>
              <a:buNone/>
              <a:defRPr/>
            </a:pPr>
            <a:r>
              <a:rPr lang="ru-RU" sz="2000" dirty="0">
                <a:latin typeface="Calibri" pitchFamily="34" charset="0"/>
                <a:cs typeface="Arial" charset="0"/>
              </a:rPr>
              <a:t>       </a:t>
            </a:r>
          </a:p>
        </p:txBody>
      </p:sp>
      <p:pic>
        <p:nvPicPr>
          <p:cNvPr id="4101" name="Picture 3" descr="C:\Users\Эдик\Desktop\Mitra_Sumita.jpg"/>
          <p:cNvPicPr>
            <a:picLocks noChangeAspect="1" noChangeArrowheads="1"/>
          </p:cNvPicPr>
          <p:nvPr/>
        </p:nvPicPr>
        <p:blipFill>
          <a:blip r:embed="rId3"/>
          <a:srcRect/>
          <a:stretch>
            <a:fillRect/>
          </a:stretch>
        </p:blipFill>
        <p:spPr bwMode="auto">
          <a:xfrm>
            <a:off x="6659563" y="692150"/>
            <a:ext cx="1643062" cy="1643063"/>
          </a:xfrm>
          <a:prstGeom prst="rect">
            <a:avLst/>
          </a:prstGeom>
          <a:noFill/>
          <a:ln w="9525">
            <a:noFill/>
            <a:miter lim="800000"/>
            <a:headEnd/>
            <a:tailEnd/>
          </a:ln>
        </p:spPr>
      </p:pic>
      <p:sp>
        <p:nvSpPr>
          <p:cNvPr id="4102" name="TextBox 1"/>
          <p:cNvSpPr txBox="1">
            <a:spLocks noChangeArrowheads="1"/>
          </p:cNvSpPr>
          <p:nvPr/>
        </p:nvSpPr>
        <p:spPr bwMode="auto">
          <a:xfrm>
            <a:off x="485775" y="228600"/>
            <a:ext cx="5184775" cy="523875"/>
          </a:xfrm>
          <a:prstGeom prst="rect">
            <a:avLst/>
          </a:prstGeom>
          <a:noFill/>
          <a:ln w="9525">
            <a:noFill/>
            <a:miter lim="800000"/>
            <a:headEnd/>
            <a:tailEnd/>
          </a:ln>
        </p:spPr>
        <p:txBody>
          <a:bodyPr>
            <a:spAutoFit/>
          </a:bodyPr>
          <a:lstStyle/>
          <a:p>
            <a:pPr algn="ctr"/>
            <a:r>
              <a:rPr lang="ru-RU" sz="2800"/>
              <a:t>Инновации в стоматологии</a:t>
            </a:r>
          </a:p>
        </p:txBody>
      </p:sp>
    </p:spTree>
  </p:cSld>
  <p:clrMapOvr>
    <a:masterClrMapping/>
  </p:clrMapOvr>
  <p:transition>
    <p:pull dir="l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C:\Users\Эдик\Desktop\31209-6.jpg"/>
          <p:cNvPicPr>
            <a:picLocks noChangeAspect="1" noChangeArrowheads="1"/>
          </p:cNvPicPr>
          <p:nvPr/>
        </p:nvPicPr>
        <p:blipFill>
          <a:blip r:embed="rId2"/>
          <a:srcRect/>
          <a:stretch>
            <a:fillRect/>
          </a:stretch>
        </p:blipFill>
        <p:spPr bwMode="auto">
          <a:xfrm>
            <a:off x="0" y="1341438"/>
            <a:ext cx="9144000" cy="3427412"/>
          </a:xfrm>
          <a:prstGeom prst="rect">
            <a:avLst/>
          </a:prstGeom>
          <a:noFill/>
          <a:ln w="9525">
            <a:noFill/>
            <a:miter lim="800000"/>
            <a:headEnd/>
            <a:tailEnd/>
          </a:ln>
        </p:spPr>
      </p:pic>
      <p:sp>
        <p:nvSpPr>
          <p:cNvPr id="2" name="Заголовок 1"/>
          <p:cNvSpPr>
            <a:spLocks noGrp="1"/>
          </p:cNvSpPr>
          <p:nvPr>
            <p:ph type="title"/>
          </p:nvPr>
        </p:nvSpPr>
        <p:spPr>
          <a:xfrm>
            <a:off x="500034" y="214290"/>
            <a:ext cx="7488238" cy="1143000"/>
          </a:xfrm>
        </p:spPr>
        <p:txBody>
          <a:bodyPr rtlCol="0">
            <a:normAutofit fontScale="90000"/>
          </a:bodyPr>
          <a:lstStyle/>
          <a:p>
            <a:pPr eaLnBrk="1" fontAlgn="auto" hangingPunct="1">
              <a:spcAft>
                <a:spcPts val="0"/>
              </a:spcAft>
              <a:defRPr/>
            </a:pPr>
            <a:r>
              <a:rPr lang="ru-RU" dirty="0" err="1" smtClean="0">
                <a:solidFill>
                  <a:srgbClr val="FF0000"/>
                </a:solidFill>
              </a:rPr>
              <a:t>Нанотехнологии</a:t>
            </a:r>
            <a:r>
              <a:rPr lang="ru-RU" dirty="0" smtClean="0">
                <a:solidFill>
                  <a:srgbClr val="FF0000"/>
                </a:solidFill>
              </a:rPr>
              <a:t> в протезировании</a:t>
            </a:r>
            <a:endParaRPr lang="ru-RU" dirty="0">
              <a:solidFill>
                <a:srgbClr val="FF0000"/>
              </a:solidFill>
            </a:endParaRPr>
          </a:p>
        </p:txBody>
      </p:sp>
      <p:sp>
        <p:nvSpPr>
          <p:cNvPr id="7" name="Заголовок 1"/>
          <p:cNvSpPr txBox="1">
            <a:spLocks/>
          </p:cNvSpPr>
          <p:nvPr/>
        </p:nvSpPr>
        <p:spPr>
          <a:xfrm>
            <a:off x="4067175" y="3141663"/>
            <a:ext cx="5257800" cy="1143000"/>
          </a:xfrm>
          <a:prstGeom prst="rect">
            <a:avLst/>
          </a:prstGeom>
        </p:spPr>
        <p:txBody>
          <a:bodyPr anchor="ctr">
            <a:normAutofit fontScale="97500"/>
          </a:bodyPr>
          <a:lstStyle/>
          <a:p>
            <a:pPr algn="ctr" fontAlgn="auto">
              <a:spcAft>
                <a:spcPts val="0"/>
              </a:spcAft>
              <a:defRPr/>
            </a:pPr>
            <a:endParaRPr lang="ru-RU" sz="4400" dirty="0">
              <a:latin typeface="+mj-lt"/>
              <a:ea typeface="+mj-ea"/>
              <a:cs typeface="+mj-cs"/>
            </a:endParaRPr>
          </a:p>
        </p:txBody>
      </p:sp>
      <p:sp>
        <p:nvSpPr>
          <p:cNvPr id="8" name="Заголовок 1"/>
          <p:cNvSpPr txBox="1">
            <a:spLocks/>
          </p:cNvSpPr>
          <p:nvPr/>
        </p:nvSpPr>
        <p:spPr>
          <a:xfrm>
            <a:off x="4211638" y="3068638"/>
            <a:ext cx="5256212" cy="1143000"/>
          </a:xfrm>
          <a:prstGeom prst="rect">
            <a:avLst/>
          </a:prstGeom>
        </p:spPr>
        <p:txBody>
          <a:bodyPr anchor="ctr">
            <a:normAutofit fontScale="97500"/>
          </a:bodyPr>
          <a:lstStyle/>
          <a:p>
            <a:pPr algn="ctr" fontAlgn="auto">
              <a:spcAft>
                <a:spcPts val="0"/>
              </a:spcAft>
              <a:defRPr/>
            </a:pPr>
            <a:r>
              <a:rPr lang="ru-RU" sz="4400" dirty="0">
                <a:latin typeface="+mj-lt"/>
                <a:ea typeface="+mj-ea"/>
                <a:cs typeface="+mj-cs"/>
              </a:rPr>
              <a:t> </a:t>
            </a:r>
          </a:p>
        </p:txBody>
      </p:sp>
      <p:sp>
        <p:nvSpPr>
          <p:cNvPr id="5126" name="Содержимое 2"/>
          <p:cNvSpPr txBox="1">
            <a:spLocks/>
          </p:cNvSpPr>
          <p:nvPr/>
        </p:nvSpPr>
        <p:spPr bwMode="auto">
          <a:xfrm>
            <a:off x="0" y="4581525"/>
            <a:ext cx="9144000" cy="1989138"/>
          </a:xfrm>
          <a:prstGeom prst="rect">
            <a:avLst/>
          </a:prstGeom>
          <a:noFill/>
          <a:ln w="9525">
            <a:noFill/>
            <a:miter lim="800000"/>
            <a:headEnd/>
            <a:tailEnd/>
          </a:ln>
        </p:spPr>
        <p:txBody>
          <a:bodyPr/>
          <a:lstStyle/>
          <a:p>
            <a:pPr marL="342900" indent="-342900" algn="just">
              <a:lnSpc>
                <a:spcPct val="80000"/>
              </a:lnSpc>
              <a:spcBef>
                <a:spcPct val="20000"/>
              </a:spcBef>
              <a:buFont typeface="Arial" pitchFamily="34" charset="0"/>
              <a:buNone/>
            </a:pPr>
            <a:r>
              <a:rPr lang="ru-RU" sz="1900">
                <a:latin typeface="Calibri" pitchFamily="34" charset="0"/>
              </a:rPr>
              <a:t>      </a:t>
            </a:r>
            <a:r>
              <a:rPr lang="ru-RU" sz="1900">
                <a:solidFill>
                  <a:srgbClr val="254061"/>
                </a:solidFill>
                <a:latin typeface="Calibri" pitchFamily="34" charset="0"/>
              </a:rPr>
              <a:t>    </a:t>
            </a:r>
          </a:p>
          <a:p>
            <a:pPr marL="342900" indent="-342900" algn="just">
              <a:lnSpc>
                <a:spcPct val="80000"/>
              </a:lnSpc>
              <a:spcBef>
                <a:spcPct val="20000"/>
              </a:spcBef>
              <a:buFont typeface="Arial" pitchFamily="34" charset="0"/>
              <a:buNone/>
            </a:pPr>
            <a:r>
              <a:rPr lang="ru-RU" sz="1900">
                <a:solidFill>
                  <a:srgbClr val="0D0D0D"/>
                </a:solidFill>
                <a:latin typeface="Calibri" pitchFamily="34" charset="0"/>
              </a:rPr>
              <a:t>       В случае обычных пломб в порошок добавляется вещество, которое выделяет фосфат-ионы и ионы кальция. Но такие добавки понижают прочность пломбы. </a:t>
            </a:r>
          </a:p>
          <a:p>
            <a:pPr marL="342900" indent="-342900" algn="just">
              <a:lnSpc>
                <a:spcPct val="80000"/>
              </a:lnSpc>
              <a:spcBef>
                <a:spcPct val="20000"/>
              </a:spcBef>
              <a:buFont typeface="Arial" pitchFamily="34" charset="0"/>
              <a:buNone/>
            </a:pPr>
            <a:r>
              <a:rPr lang="ru-RU" sz="1900">
                <a:solidFill>
                  <a:srgbClr val="0D0D0D"/>
                </a:solidFill>
                <a:latin typeface="Calibri" pitchFamily="34" charset="0"/>
              </a:rPr>
              <a:t>       Чтобы решить эту проблему, ученые применили метод распылительной сушки, который позволит получить частицы одной из таких добавок — ангидрид дикальций фосфата (DCPA) — диаметром около 50 нм, что в 20 раз меньше, традиционно используемого порошка DCPA с размером частиц порядка 1 мкм.</a:t>
            </a:r>
          </a:p>
        </p:txBody>
      </p:sp>
    </p:spTree>
  </p:cSld>
  <p:clrMapOvr>
    <a:masterClrMapping/>
  </p:clrMapOvr>
  <p:transition>
    <p:pull dir="l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Эдик\Desktop\img_1258580655.jpg"/>
          <p:cNvPicPr>
            <a:picLocks noChangeAspect="1" noChangeArrowheads="1"/>
          </p:cNvPicPr>
          <p:nvPr/>
        </p:nvPicPr>
        <p:blipFill>
          <a:blip r:embed="rId2"/>
          <a:srcRect/>
          <a:stretch>
            <a:fillRect/>
          </a:stretch>
        </p:blipFill>
        <p:spPr bwMode="auto">
          <a:xfrm>
            <a:off x="-900113" y="0"/>
            <a:ext cx="10256838" cy="6858000"/>
          </a:xfrm>
          <a:prstGeom prst="rect">
            <a:avLst/>
          </a:prstGeom>
          <a:noFill/>
          <a:ln w="9525">
            <a:noFill/>
            <a:miter lim="800000"/>
            <a:headEnd/>
            <a:tailEnd/>
          </a:ln>
        </p:spPr>
      </p:pic>
      <p:sp>
        <p:nvSpPr>
          <p:cNvPr id="6147" name="Заголовок 1"/>
          <p:cNvSpPr>
            <a:spLocks noGrp="1"/>
          </p:cNvSpPr>
          <p:nvPr>
            <p:ph type="title"/>
          </p:nvPr>
        </p:nvSpPr>
        <p:spPr>
          <a:xfrm>
            <a:off x="2943225" y="115888"/>
            <a:ext cx="6192838" cy="1143000"/>
          </a:xfrm>
        </p:spPr>
        <p:txBody>
          <a:bodyPr/>
          <a:lstStyle/>
          <a:p>
            <a:pPr eaLnBrk="1" hangingPunct="1"/>
            <a:r>
              <a:rPr lang="ru-RU" smtClean="0">
                <a:solidFill>
                  <a:schemeClr val="bg1"/>
                </a:solidFill>
              </a:rPr>
              <a:t>NanoSeal Plus</a:t>
            </a:r>
          </a:p>
        </p:txBody>
      </p:sp>
      <p:sp>
        <p:nvSpPr>
          <p:cNvPr id="6148" name="Содержимое 2"/>
          <p:cNvSpPr>
            <a:spLocks noGrp="1"/>
          </p:cNvSpPr>
          <p:nvPr>
            <p:ph idx="1"/>
          </p:nvPr>
        </p:nvSpPr>
        <p:spPr>
          <a:xfrm>
            <a:off x="6227763" y="1125538"/>
            <a:ext cx="3097212" cy="5732462"/>
          </a:xfrm>
        </p:spPr>
        <p:txBody>
          <a:bodyPr/>
          <a:lstStyle/>
          <a:p>
            <a:pPr algn="ctr" eaLnBrk="1" hangingPunct="1">
              <a:lnSpc>
                <a:spcPct val="80000"/>
              </a:lnSpc>
              <a:buFont typeface="Arial" pitchFamily="34" charset="0"/>
              <a:buNone/>
            </a:pPr>
            <a:r>
              <a:rPr lang="ru-RU" sz="1800" smtClean="0"/>
              <a:t>      </a:t>
            </a:r>
            <a:endParaRPr lang="ru-RU" sz="1800" smtClean="0">
              <a:solidFill>
                <a:schemeClr val="bg1"/>
              </a:solidFill>
            </a:endParaRPr>
          </a:p>
          <a:p>
            <a:pPr algn="ctr" eaLnBrk="1" hangingPunct="1">
              <a:lnSpc>
                <a:spcPct val="80000"/>
              </a:lnSpc>
              <a:buFont typeface="Arial" pitchFamily="34" charset="0"/>
              <a:buNone/>
            </a:pPr>
            <a:endParaRPr lang="ru-RU" sz="1800" smtClean="0">
              <a:solidFill>
                <a:schemeClr val="bg1"/>
              </a:solidFill>
            </a:endParaRPr>
          </a:p>
          <a:p>
            <a:pPr algn="ctr" eaLnBrk="1" hangingPunct="1">
              <a:lnSpc>
                <a:spcPct val="80000"/>
              </a:lnSpc>
              <a:buFont typeface="Arial" pitchFamily="34" charset="0"/>
              <a:buNone/>
            </a:pPr>
            <a:r>
              <a:rPr lang="ru-RU" sz="1800" smtClean="0">
                <a:solidFill>
                  <a:schemeClr val="bg1"/>
                </a:solidFill>
              </a:rPr>
              <a:t>       NanoSeal Plus может помочь пациенту сохранить зуб, путем существенного повышения эффективности излечивания зубных каналов. Как показывают многочисленные исследования, проведенные в последние годы многими дантистами в разных странах, даже самые современные уплотнители зубного канала далеко не всегда предотвращают просачивание в запломбированном канале</a:t>
            </a:r>
            <a:r>
              <a:rPr lang="ru-RU" sz="1800" smtClean="0">
                <a:solidFill>
                  <a:schemeClr val="bg1"/>
                </a:solidFill>
                <a:latin typeface="Arial" pitchFamily="34" charset="0"/>
              </a:rPr>
              <a:t>.</a:t>
            </a:r>
          </a:p>
        </p:txBody>
      </p:sp>
      <p:sp>
        <p:nvSpPr>
          <p:cNvPr id="6149" name="Содержимое 2"/>
          <p:cNvSpPr txBox="1">
            <a:spLocks/>
          </p:cNvSpPr>
          <p:nvPr/>
        </p:nvSpPr>
        <p:spPr bwMode="auto">
          <a:xfrm>
            <a:off x="0" y="5013325"/>
            <a:ext cx="6048375" cy="2997200"/>
          </a:xfrm>
          <a:prstGeom prst="rect">
            <a:avLst/>
          </a:prstGeom>
          <a:noFill/>
          <a:ln w="9525">
            <a:noFill/>
            <a:miter lim="800000"/>
            <a:headEnd/>
            <a:tailEnd/>
          </a:ln>
        </p:spPr>
        <p:txBody>
          <a:bodyPr/>
          <a:lstStyle/>
          <a:p>
            <a:pPr marL="342900" indent="-342900" algn="ctr">
              <a:lnSpc>
                <a:spcPct val="80000"/>
              </a:lnSpc>
              <a:spcBef>
                <a:spcPct val="20000"/>
              </a:spcBef>
              <a:buFont typeface="Arial" pitchFamily="34" charset="0"/>
              <a:buNone/>
            </a:pPr>
            <a:r>
              <a:rPr lang="ru-RU">
                <a:latin typeface="Calibri" pitchFamily="34" charset="0"/>
              </a:rPr>
              <a:t>         </a:t>
            </a:r>
            <a:r>
              <a:rPr lang="ru-RU" sz="2200">
                <a:solidFill>
                  <a:schemeClr val="bg1"/>
                </a:solidFill>
                <a:latin typeface="Calibri" pitchFamily="34" charset="0"/>
              </a:rPr>
              <a:t>Новый материал, который разработчики назвали NanoSeal Plus, использует модифицированные наносоединения окиси кремния в качестве наполнителя. </a:t>
            </a:r>
          </a:p>
          <a:p>
            <a:pPr marL="342900" indent="-342900" algn="ctr">
              <a:lnSpc>
                <a:spcPct val="80000"/>
              </a:lnSpc>
              <a:spcBef>
                <a:spcPct val="20000"/>
              </a:spcBef>
              <a:buFont typeface="Arial" pitchFamily="34" charset="0"/>
              <a:buNone/>
            </a:pPr>
            <a:endParaRPr lang="ru-RU">
              <a:solidFill>
                <a:schemeClr val="bg1"/>
              </a:solidFill>
              <a:latin typeface="Calibri" pitchFamily="34" charset="0"/>
            </a:endParaRPr>
          </a:p>
          <a:p>
            <a:pPr marL="342900" indent="-342900" algn="ctr">
              <a:lnSpc>
                <a:spcPct val="80000"/>
              </a:lnSpc>
              <a:spcBef>
                <a:spcPct val="20000"/>
              </a:spcBef>
              <a:buFont typeface="Arial" pitchFamily="34" charset="0"/>
              <a:buNone/>
            </a:pPr>
            <a:endParaRPr lang="ru-RU">
              <a:solidFill>
                <a:schemeClr val="bg1"/>
              </a:solidFill>
              <a:latin typeface="Calibri" pitchFamily="34" charset="0"/>
            </a:endParaRPr>
          </a:p>
          <a:p>
            <a:pPr marL="342900" indent="-342900" algn="ctr">
              <a:lnSpc>
                <a:spcPct val="80000"/>
              </a:lnSpc>
              <a:spcBef>
                <a:spcPct val="20000"/>
              </a:spcBef>
              <a:buFont typeface="Arial" pitchFamily="34" charset="0"/>
              <a:buNone/>
            </a:pPr>
            <a:endParaRPr lang="ru-RU">
              <a:solidFill>
                <a:schemeClr val="bg1"/>
              </a:solidFill>
              <a:latin typeface="Calibri" pitchFamily="34" charset="0"/>
            </a:endParaRPr>
          </a:p>
          <a:p>
            <a:pPr marL="342900" indent="-342900" algn="ctr">
              <a:lnSpc>
                <a:spcPct val="80000"/>
              </a:lnSpc>
              <a:spcBef>
                <a:spcPct val="20000"/>
              </a:spcBef>
              <a:buFont typeface="Arial" pitchFamily="34" charset="0"/>
              <a:buNone/>
            </a:pPr>
            <a:endParaRPr lang="ru-RU">
              <a:solidFill>
                <a:schemeClr val="bg1"/>
              </a:solidFill>
              <a:latin typeface="Calibri" pitchFamily="34" charset="0"/>
            </a:endParaRPr>
          </a:p>
          <a:p>
            <a:pPr marL="342900" indent="-342900" algn="ctr">
              <a:lnSpc>
                <a:spcPct val="80000"/>
              </a:lnSpc>
              <a:spcBef>
                <a:spcPct val="20000"/>
              </a:spcBef>
              <a:buFont typeface="Arial" pitchFamily="34" charset="0"/>
              <a:buNone/>
            </a:pPr>
            <a:r>
              <a:rPr lang="ru-RU" sz="2300">
                <a:solidFill>
                  <a:schemeClr val="bg1"/>
                </a:solidFill>
                <a:latin typeface="Calibri" pitchFamily="34" charset="0"/>
              </a:rPr>
              <a:t>         </a:t>
            </a:r>
          </a:p>
        </p:txBody>
      </p:sp>
    </p:spTree>
  </p:cSld>
  <p:clrMapOvr>
    <a:masterClrMapping/>
  </p:clrMapOvr>
  <p:transition>
    <p:pull dir="l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0"/>
            <a:ext cx="8229600" cy="1143000"/>
          </a:xfrm>
        </p:spPr>
        <p:txBody>
          <a:bodyPr rtlCol="0">
            <a:normAutofit fontScale="90000"/>
          </a:bodyPr>
          <a:lstStyle/>
          <a:p>
            <a:pPr eaLnBrk="1" fontAlgn="auto" hangingPunct="1">
              <a:spcAft>
                <a:spcPts val="0"/>
              </a:spcAft>
              <a:defRPr/>
            </a:pPr>
            <a:r>
              <a:rPr lang="ru-RU" dirty="0" err="1" smtClean="0">
                <a:solidFill>
                  <a:srgbClr val="FFC000"/>
                </a:solidFill>
              </a:rPr>
              <a:t>Нанозубы</a:t>
            </a:r>
            <a:r>
              <a:rPr lang="ru-RU" dirty="0" smtClean="0">
                <a:solidFill>
                  <a:srgbClr val="FFC000"/>
                </a:solidFill>
              </a:rPr>
              <a:t>: будущее или настоящее?</a:t>
            </a:r>
            <a:endParaRPr lang="ru-RU" dirty="0">
              <a:solidFill>
                <a:srgbClr val="FFC000"/>
              </a:solidFill>
            </a:endParaRPr>
          </a:p>
        </p:txBody>
      </p:sp>
      <p:sp>
        <p:nvSpPr>
          <p:cNvPr id="8195" name="Содержимое 2"/>
          <p:cNvSpPr>
            <a:spLocks noGrp="1"/>
          </p:cNvSpPr>
          <p:nvPr>
            <p:ph idx="1"/>
          </p:nvPr>
        </p:nvSpPr>
        <p:spPr>
          <a:xfrm>
            <a:off x="4427538" y="1125538"/>
            <a:ext cx="4716462" cy="3960812"/>
          </a:xfrm>
        </p:spPr>
        <p:txBody>
          <a:bodyPr/>
          <a:lstStyle/>
          <a:p>
            <a:pPr algn="ctr" eaLnBrk="1" hangingPunct="1">
              <a:lnSpc>
                <a:spcPct val="80000"/>
              </a:lnSpc>
              <a:buFont typeface="Arial" pitchFamily="34" charset="0"/>
              <a:buNone/>
            </a:pPr>
            <a:r>
              <a:rPr lang="ru-RU" sz="1800" dirty="0" smtClean="0"/>
              <a:t>       </a:t>
            </a:r>
            <a:r>
              <a:rPr lang="ru-RU" sz="1800" dirty="0" smtClean="0">
                <a:solidFill>
                  <a:srgbClr val="953735"/>
                </a:solidFill>
              </a:rPr>
              <a:t>Российские ученые, наряду с западными коллегами, активно разрабатывают свои методы использования </a:t>
            </a:r>
            <a:r>
              <a:rPr lang="ru-RU" sz="1800" dirty="0" err="1" smtClean="0">
                <a:solidFill>
                  <a:srgbClr val="953735"/>
                </a:solidFill>
              </a:rPr>
              <a:t>нанотехнологий</a:t>
            </a:r>
            <a:r>
              <a:rPr lang="ru-RU" sz="1800" dirty="0" smtClean="0">
                <a:solidFill>
                  <a:srgbClr val="953735"/>
                </a:solidFill>
              </a:rPr>
              <a:t> в стоматологии. Например, профессор Р. Ушаков и В. Царев на основе </a:t>
            </a:r>
            <a:r>
              <a:rPr lang="ru-RU" sz="1800" dirty="0" err="1" smtClean="0">
                <a:solidFill>
                  <a:srgbClr val="953735"/>
                </a:solidFill>
              </a:rPr>
              <a:t>нанотрубок</a:t>
            </a:r>
            <a:r>
              <a:rPr lang="ru-RU" sz="1800" dirty="0" smtClean="0">
                <a:solidFill>
                  <a:srgbClr val="953735"/>
                </a:solidFill>
              </a:rPr>
              <a:t> разрабатывают искусственный налет,</a:t>
            </a:r>
            <a:r>
              <a:rPr lang="ru-RU" sz="1800" dirty="0" smtClean="0">
                <a:solidFill>
                  <a:srgbClr val="953735"/>
                </a:solidFill>
                <a:latin typeface="Arial" pitchFamily="34" charset="0"/>
              </a:rPr>
              <a:t> </a:t>
            </a:r>
            <a:r>
              <a:rPr lang="ru-RU" sz="1800" dirty="0" smtClean="0">
                <a:solidFill>
                  <a:srgbClr val="953735"/>
                </a:solidFill>
              </a:rPr>
              <a:t>способный защитить зуб от развития кариеса и укрепить эмаль во много раз.</a:t>
            </a:r>
          </a:p>
          <a:p>
            <a:pPr algn="ctr" eaLnBrk="1" hangingPunct="1">
              <a:lnSpc>
                <a:spcPct val="80000"/>
              </a:lnSpc>
              <a:buFont typeface="Arial" pitchFamily="34" charset="0"/>
              <a:buNone/>
            </a:pPr>
            <a:endParaRPr lang="ru-RU" sz="1800" dirty="0" smtClean="0"/>
          </a:p>
          <a:p>
            <a:pPr algn="ctr" eaLnBrk="1" hangingPunct="1">
              <a:lnSpc>
                <a:spcPct val="80000"/>
              </a:lnSpc>
              <a:buFont typeface="Arial" pitchFamily="34" charset="0"/>
              <a:buNone/>
            </a:pPr>
            <a:r>
              <a:rPr lang="ru-RU" sz="1800" dirty="0" smtClean="0"/>
              <a:t>        </a:t>
            </a:r>
            <a:r>
              <a:rPr lang="ru-RU" sz="1800" dirty="0" smtClean="0">
                <a:solidFill>
                  <a:srgbClr val="953735"/>
                </a:solidFill>
              </a:rPr>
              <a:t>Конечно, внедрение </a:t>
            </a:r>
            <a:r>
              <a:rPr lang="ru-RU" sz="1800" dirty="0" err="1" smtClean="0">
                <a:solidFill>
                  <a:srgbClr val="953735"/>
                </a:solidFill>
              </a:rPr>
              <a:t>нанотехнологий</a:t>
            </a:r>
            <a:r>
              <a:rPr lang="ru-RU" sz="1800" dirty="0" smtClean="0">
                <a:solidFill>
                  <a:srgbClr val="953735"/>
                </a:solidFill>
              </a:rPr>
              <a:t> в практику обходится очень дорого и требует времени, однако, вполне вероятно, что в будущем эти технологии освоят не только отрасли медицины, но и другие сферы бизнеса</a:t>
            </a:r>
          </a:p>
          <a:p>
            <a:pPr algn="ctr" eaLnBrk="1" hangingPunct="1">
              <a:lnSpc>
                <a:spcPct val="80000"/>
              </a:lnSpc>
              <a:buFont typeface="Arial" pitchFamily="34" charset="0"/>
              <a:buNone/>
            </a:pPr>
            <a:endParaRPr lang="ru-RU" sz="1800" dirty="0" smtClean="0"/>
          </a:p>
        </p:txBody>
      </p:sp>
      <p:pic>
        <p:nvPicPr>
          <p:cNvPr id="8196" name="Picture 2" descr="C:\Users\Эдик\Desktop\laz_nano01.jpg"/>
          <p:cNvPicPr>
            <a:picLocks noChangeAspect="1" noChangeArrowheads="1"/>
          </p:cNvPicPr>
          <p:nvPr/>
        </p:nvPicPr>
        <p:blipFill>
          <a:blip r:embed="rId2"/>
          <a:srcRect/>
          <a:stretch>
            <a:fillRect/>
          </a:stretch>
        </p:blipFill>
        <p:spPr bwMode="auto">
          <a:xfrm>
            <a:off x="250825" y="1196975"/>
            <a:ext cx="3949700" cy="2736850"/>
          </a:xfrm>
          <a:prstGeom prst="rect">
            <a:avLst/>
          </a:prstGeom>
          <a:noFill/>
          <a:ln w="9525">
            <a:noFill/>
            <a:miter lim="800000"/>
            <a:headEnd/>
            <a:tailEnd/>
          </a:ln>
        </p:spPr>
      </p:pic>
      <p:pic>
        <p:nvPicPr>
          <p:cNvPr id="8197" name="Picture 3" descr="C:\Users\Эдик\Desktop\windowslivewritere988f335f031-12abfprotez-44-2.jpg"/>
          <p:cNvPicPr>
            <a:picLocks noChangeAspect="1" noChangeArrowheads="1"/>
          </p:cNvPicPr>
          <p:nvPr/>
        </p:nvPicPr>
        <p:blipFill>
          <a:blip r:embed="rId3"/>
          <a:srcRect b="9445"/>
          <a:stretch>
            <a:fillRect/>
          </a:stretch>
        </p:blipFill>
        <p:spPr bwMode="auto">
          <a:xfrm>
            <a:off x="5795963" y="4868863"/>
            <a:ext cx="2381250" cy="1811337"/>
          </a:xfrm>
          <a:prstGeom prst="rect">
            <a:avLst/>
          </a:prstGeom>
          <a:noFill/>
          <a:ln w="9525">
            <a:noFill/>
            <a:miter lim="800000"/>
            <a:headEnd/>
            <a:tailEnd/>
          </a:ln>
        </p:spPr>
      </p:pic>
      <p:pic>
        <p:nvPicPr>
          <p:cNvPr id="8198" name="Picture 4" descr="C:\Users\Эдик\Desktop\windowslivewriter6f9d0345de79-e197teeth-57-3.jpg"/>
          <p:cNvPicPr>
            <a:picLocks noChangeAspect="1" noChangeArrowheads="1"/>
          </p:cNvPicPr>
          <p:nvPr/>
        </p:nvPicPr>
        <p:blipFill>
          <a:blip r:embed="rId4"/>
          <a:srcRect b="14198"/>
          <a:stretch>
            <a:fillRect/>
          </a:stretch>
        </p:blipFill>
        <p:spPr bwMode="auto">
          <a:xfrm>
            <a:off x="684213" y="4508500"/>
            <a:ext cx="3371850" cy="2014538"/>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Users\Эдик\Desktop\1729748549_603_BetaCup_Combi_02.jpg"/>
          <p:cNvPicPr>
            <a:picLocks noChangeAspect="1" noChangeArrowheads="1"/>
          </p:cNvPicPr>
          <p:nvPr/>
        </p:nvPicPr>
        <p:blipFill>
          <a:blip r:embed="rId2"/>
          <a:srcRect l="6017" t="6856" r="6017"/>
          <a:stretch>
            <a:fillRect/>
          </a:stretch>
        </p:blipFill>
        <p:spPr bwMode="auto">
          <a:xfrm>
            <a:off x="3635375" y="2997200"/>
            <a:ext cx="1881188" cy="3671888"/>
          </a:xfrm>
          <a:prstGeom prst="rect">
            <a:avLst/>
          </a:prstGeom>
          <a:noFill/>
          <a:ln w="9525">
            <a:noFill/>
            <a:miter lim="800000"/>
            <a:headEnd/>
            <a:tailEnd/>
          </a:ln>
        </p:spPr>
      </p:pic>
      <p:sp>
        <p:nvSpPr>
          <p:cNvPr id="9219" name="Заголовок 1"/>
          <p:cNvSpPr>
            <a:spLocks noGrp="1"/>
          </p:cNvSpPr>
          <p:nvPr>
            <p:ph type="title"/>
          </p:nvPr>
        </p:nvSpPr>
        <p:spPr>
          <a:xfrm>
            <a:off x="357158" y="785794"/>
            <a:ext cx="8291513" cy="1209675"/>
          </a:xfrm>
        </p:spPr>
        <p:txBody>
          <a:bodyPr>
            <a:normAutofit fontScale="90000"/>
          </a:bodyPr>
          <a:lstStyle/>
          <a:p>
            <a:r>
              <a:rPr lang="ru-RU" sz="3200" b="1" i="1" dirty="0" err="1" smtClean="0">
                <a:solidFill>
                  <a:schemeClr val="hlink"/>
                </a:solidFill>
                <a:latin typeface="Arial" pitchFamily="34" charset="0"/>
              </a:rPr>
              <a:t>Нанотехнологии</a:t>
            </a:r>
            <a:r>
              <a:rPr lang="ru-RU" sz="3200" b="1" i="1" dirty="0" smtClean="0">
                <a:solidFill>
                  <a:schemeClr val="hlink"/>
                </a:solidFill>
                <a:latin typeface="Arial" pitchFamily="34" charset="0"/>
              </a:rPr>
              <a:t> в Томске</a:t>
            </a:r>
            <a:br>
              <a:rPr lang="ru-RU" sz="3200" b="1" i="1" dirty="0" smtClean="0">
                <a:solidFill>
                  <a:schemeClr val="hlink"/>
                </a:solidFill>
                <a:latin typeface="Arial" pitchFamily="34" charset="0"/>
              </a:rPr>
            </a:br>
            <a:r>
              <a:rPr lang="ru-RU" sz="3200" b="1" i="1" dirty="0" smtClean="0">
                <a:solidFill>
                  <a:schemeClr val="hlink"/>
                </a:solidFill>
              </a:rPr>
              <a:t>ООО Концерн НПО «Биотехника»</a:t>
            </a:r>
            <a:br>
              <a:rPr lang="ru-RU" sz="3200" b="1" i="1" dirty="0" smtClean="0">
                <a:solidFill>
                  <a:schemeClr val="hlink"/>
                </a:solidFill>
              </a:rPr>
            </a:br>
            <a:r>
              <a:rPr lang="ru-RU" sz="3200" b="1" i="1" dirty="0" smtClean="0">
                <a:solidFill>
                  <a:schemeClr val="hlink"/>
                </a:solidFill>
              </a:rPr>
              <a:t>г.Томск</a:t>
            </a:r>
          </a:p>
        </p:txBody>
      </p:sp>
      <p:sp>
        <p:nvSpPr>
          <p:cNvPr id="9222" name="Содержимое 2"/>
          <p:cNvSpPr>
            <a:spLocks noGrp="1"/>
          </p:cNvSpPr>
          <p:nvPr>
            <p:ph idx="1"/>
          </p:nvPr>
        </p:nvSpPr>
        <p:spPr>
          <a:xfrm>
            <a:off x="0" y="2000240"/>
            <a:ext cx="9144000" cy="1584325"/>
          </a:xfrm>
        </p:spPr>
        <p:txBody>
          <a:bodyPr/>
          <a:lstStyle/>
          <a:p>
            <a:pPr algn="ctr">
              <a:buFont typeface="Arial" pitchFamily="34" charset="0"/>
              <a:buNone/>
            </a:pPr>
            <a:r>
              <a:rPr lang="ru-RU" b="1" dirty="0" smtClean="0"/>
              <a:t>   </a:t>
            </a:r>
            <a:r>
              <a:rPr lang="ru-RU" sz="2000" b="1" dirty="0" smtClean="0"/>
              <a:t>Направление деятельности</a:t>
            </a:r>
            <a:r>
              <a:rPr lang="ru-RU" sz="2000" dirty="0" smtClean="0"/>
              <a:t>: разработка, производство и продажа металлоизделий для ортопедии и травматологии, проведение исследовательских работ в области </a:t>
            </a:r>
            <a:r>
              <a:rPr lang="ru-RU" sz="2000" dirty="0" err="1" smtClean="0"/>
              <a:t>биоинжиниринга</a:t>
            </a:r>
            <a:r>
              <a:rPr lang="ru-RU" sz="2000" dirty="0" smtClean="0"/>
              <a:t>, </a:t>
            </a:r>
            <a:r>
              <a:rPr lang="ru-RU" sz="2000" dirty="0" err="1" smtClean="0"/>
              <a:t>био-наноматериалов</a:t>
            </a:r>
            <a:r>
              <a:rPr lang="ru-RU" sz="2000" dirty="0" smtClean="0"/>
              <a:t> и </a:t>
            </a:r>
            <a:r>
              <a:rPr lang="ru-RU" sz="2000" dirty="0" err="1" smtClean="0"/>
              <a:t>нанотехнологий</a:t>
            </a:r>
            <a:r>
              <a:rPr lang="ru-RU" sz="2000" dirty="0" smtClean="0"/>
              <a:t>.</a:t>
            </a:r>
          </a:p>
        </p:txBody>
      </p:sp>
      <p:pic>
        <p:nvPicPr>
          <p:cNvPr id="9220" name="Picture 2" descr="C:\Users\Эдик\Desktop\2-11-7.jpg"/>
          <p:cNvPicPr>
            <a:picLocks noChangeAspect="1" noChangeArrowheads="1"/>
          </p:cNvPicPr>
          <p:nvPr/>
        </p:nvPicPr>
        <p:blipFill>
          <a:blip r:embed="rId3"/>
          <a:srcRect/>
          <a:stretch>
            <a:fillRect/>
          </a:stretch>
        </p:blipFill>
        <p:spPr bwMode="auto">
          <a:xfrm>
            <a:off x="468313" y="3716338"/>
            <a:ext cx="1943100" cy="2128837"/>
          </a:xfrm>
          <a:prstGeom prst="rect">
            <a:avLst/>
          </a:prstGeom>
          <a:noFill/>
          <a:ln w="9525">
            <a:noFill/>
            <a:miter lim="800000"/>
            <a:headEnd/>
            <a:tailEnd/>
          </a:ln>
        </p:spPr>
      </p:pic>
      <p:pic>
        <p:nvPicPr>
          <p:cNvPr id="9221" name="Picture 3" descr="C:\Users\Эдик\Desktop\5-11-7.jpg"/>
          <p:cNvPicPr>
            <a:picLocks noChangeAspect="1" noChangeArrowheads="1"/>
          </p:cNvPicPr>
          <p:nvPr/>
        </p:nvPicPr>
        <p:blipFill>
          <a:blip r:embed="rId4"/>
          <a:srcRect/>
          <a:stretch>
            <a:fillRect/>
          </a:stretch>
        </p:blipFill>
        <p:spPr bwMode="auto">
          <a:xfrm>
            <a:off x="6588125" y="3357563"/>
            <a:ext cx="2230438" cy="2303462"/>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28604"/>
            <a:ext cx="8429684"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ru-RU"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Часть 5. Тканевая регенерация</a:t>
            </a:r>
            <a:endParaRPr lang="ru-RU"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Прямоугольник 3"/>
          <p:cNvSpPr/>
          <p:nvPr/>
        </p:nvSpPr>
        <p:spPr>
          <a:xfrm>
            <a:off x="214282" y="1225689"/>
            <a:ext cx="8429684" cy="3693319"/>
          </a:xfrm>
          <a:prstGeom prst="rect">
            <a:avLst/>
          </a:prstGeom>
        </p:spPr>
        <p:txBody>
          <a:bodyPr wrap="square">
            <a:spAutoFit/>
          </a:bodyPr>
          <a:lstStyle/>
          <a:p>
            <a:r>
              <a:rPr lang="ru-RU" b="1" i="1" dirty="0" smtClean="0"/>
              <a:t>Общая информация</a:t>
            </a:r>
            <a:endParaRPr lang="ru-RU" b="1" dirty="0" smtClean="0"/>
          </a:p>
          <a:p>
            <a:r>
              <a:rPr lang="ru-RU" dirty="0" smtClean="0"/>
              <a:t>Биоинженерные исследования по изучению свойств стволовых клеток и их возможному использованию, в частности, их влиянию на коррекцию и развитие дефектов зубочелюстной системы, в наше время активно проводятся в большинстве престижных и известных научных центрах мира.</a:t>
            </a:r>
          </a:p>
          <a:p>
            <a:r>
              <a:rPr lang="ru-RU" dirty="0" smtClean="0"/>
              <a:t>Стволовые клетки способны трансформироваться почти в любой вид клеток, имеющийся в организме. Это дает возможность медицине возлагать большие надежды на их применение.</a:t>
            </a:r>
          </a:p>
          <a:p>
            <a:r>
              <a:rPr lang="ru-RU" dirty="0" smtClean="0"/>
              <a:t>В </a:t>
            </a:r>
            <a:r>
              <a:rPr lang="ru-RU" dirty="0" smtClean="0"/>
              <a:t>2007 году японскими учеными из Токийского научного университета был проведен первый научный эксперимент, который увенчался успехом. Зуб был выращен из одной клетки, после чего транспортирован подопытной мыши. Исследования показали, что зуб успешно прижился и хорошо выполнял свою функцию.</a:t>
            </a:r>
            <a:endParaRPr lang="ru-RU" dirty="0"/>
          </a:p>
        </p:txBody>
      </p:sp>
    </p:spTree>
  </p:cSld>
  <p:clrMapOvr>
    <a:masterClrMapping/>
  </p:clrMapOvr>
  <p:transition>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TotalTime>
  <Words>4010</Words>
  <PresentationFormat>Экран (4:3)</PresentationFormat>
  <Paragraphs>290</Paragraphs>
  <Slides>112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112</vt:i4>
      </vt:variant>
    </vt:vector>
  </HeadingPairs>
  <TitlesOfParts>
    <vt:vector size="113" baseType="lpstr">
      <vt:lpstr>Поток</vt:lpstr>
      <vt:lpstr>Слайд 1</vt:lpstr>
      <vt:lpstr>Слайд 2</vt:lpstr>
      <vt:lpstr>План лекции</vt:lpstr>
      <vt:lpstr>Слайд 4</vt:lpstr>
      <vt:lpstr>3D-визуализация лица и зубных рядов </vt:lpstr>
      <vt:lpstr>Трехмерная визуализация позволяет:</vt:lpstr>
      <vt:lpstr>Составные части системы</vt:lpstr>
      <vt:lpstr>Слайд 8</vt:lpstr>
      <vt:lpstr>Слайд 9</vt:lpstr>
      <vt:lpstr>Сканеры для лицевого сканирования: лицевой трехмерный сканер faceSCAN III (Breuckmann, Германия) </vt:lpstr>
      <vt:lpstr>Методика получения трехмерного изображения лица и зубных рядов и их сопоставление. </vt:lpstr>
      <vt:lpstr>Получение изображения лица</vt:lpstr>
      <vt:lpstr>В итоге получаются несколько трехмерных моделей, не связанных между собой: трехмерную модель улыбающегося лица с реперным объектом в полости рта, трехмерные модели обеих челюстей с реперным объектом, трехмерные модели верхней и нижней челюстей.</vt:lpstr>
      <vt:lpstr>Слайд 14</vt:lpstr>
      <vt:lpstr>ТРЕХМЕРНЫЕ ТЕХНОЛОГИИ В РЕНТГЕНОДИАГНОСТИКЕ</vt:lpstr>
      <vt:lpstr>Слайд 16</vt:lpstr>
      <vt:lpstr>Слайд 17</vt:lpstr>
      <vt:lpstr>Слайд 18</vt:lpstr>
      <vt:lpstr>Слайд 19</vt:lpstr>
      <vt:lpstr>Слайд 20</vt:lpstr>
      <vt:lpstr>Этапы</vt:lpstr>
      <vt:lpstr>Компьютерная диагностика в нейромышечной стоматологии</vt:lpstr>
      <vt:lpstr>Слайд 23</vt:lpstr>
      <vt:lpstr>Компьютеризированное сканирование движений нижней челюсти (К7 CMS - computerized mandi-bular scanning) позволяет анализировать движение нижней челюсти и определять положение ее в пространстве, что дает объективную характеристику зубочелюстной системе, которую невозможно получить традиционными методами диагностики.</vt:lpstr>
      <vt:lpstr>Электромиография (EMG) позволяет измерить биопотенциал мышц как в покое, так и во время функции, что представляет собой ценную диагностическую информацию в оценке положения нижней челюсти и состояния всей жевательной мускулатуры. Использование поверхностных электросенсоров, которые прикрепляются на кожу в месте проекции определенных мышц, дает возможность определить степень гипертонуса (спазма) этих мышц.</vt:lpstr>
      <vt:lpstr>Электросонография(ESG) измеряет шумы и тоны высокой и низкой частоты, которые возникают при работе ВНЧС. Щелканье, крипитация, шумы различного характера во время открывания и закрывания рта могут быть зарегистрированы и проанализированы с помощью этого метода.</vt:lpstr>
      <vt:lpstr>Ультронизкочастотная электро-миостимуляция (TENS) - метод расслабления мускулатуры головы и шеи посредством одновременной и двусторонней стимуляции тройничного и лицевого нервов. Такая стимуляция не только расслабляет мышцы, но и помогает перепрограммировать их, обеспечивая условия для определения оптимальной позиции нижней челюсти в создаваемом положении центральной окклюзии.</vt:lpstr>
      <vt:lpstr>Автоматическое ведение документации</vt:lpstr>
      <vt:lpstr>Слайд 29</vt:lpstr>
      <vt:lpstr>Слайд 30</vt:lpstr>
      <vt:lpstr>Слайд 31</vt:lpstr>
      <vt:lpstr>Слайд 32</vt:lpstr>
      <vt:lpstr>Слайд 33</vt:lpstr>
      <vt:lpstr>Технология автоматизированного проектирования и изготовления зубных протезов с применением 3 D технологии  </vt:lpstr>
      <vt:lpstr>3D</vt:lpstr>
      <vt:lpstr>Примеры 3D принтеров Objet260 </vt:lpstr>
      <vt:lpstr>Formlabs</vt:lpstr>
      <vt:lpstr>Виды конструкций</vt:lpstr>
      <vt:lpstr>Дизайн и печать высокоточных прозрачных хирургических шаблонов</vt:lpstr>
      <vt:lpstr>Слайд 40</vt:lpstr>
      <vt:lpstr>Биосовместимый печатный материал для мостов и коронок. </vt:lpstr>
      <vt:lpstr>Временные коронки длительного ношения</vt:lpstr>
      <vt:lpstr>Слайд 43</vt:lpstr>
      <vt:lpstr>NextDent Оrthо Clear  Эстетичный 3D-материал для печати. </vt:lpstr>
      <vt:lpstr>NextDent Ortho IBT  Гибкий материал для применения в ортодонтии</vt:lpstr>
      <vt:lpstr>Слайд 46</vt:lpstr>
      <vt:lpstr>Слайд 47</vt:lpstr>
      <vt:lpstr>Ортодонтические модели</vt:lpstr>
      <vt:lpstr>Слайд 49</vt:lpstr>
      <vt:lpstr>Слайд 50</vt:lpstr>
      <vt:lpstr>Слайд 51</vt:lpstr>
      <vt:lpstr>Восковые фотополимерные конструкции</vt:lpstr>
      <vt:lpstr>3D Печать воском</vt:lpstr>
      <vt:lpstr>Этапы изготовления</vt:lpstr>
      <vt:lpstr>Струйная фотополимерная 3D печать (MJM) </vt:lpstr>
      <vt:lpstr>Стереолитографическая печать (SLA) </vt:lpstr>
      <vt:lpstr>3D Печать металлом </vt:lpstr>
      <vt:lpstr>Слайд 58</vt:lpstr>
      <vt:lpstr>Слайд 59</vt:lpstr>
      <vt:lpstr>Слайд 60</vt:lpstr>
      <vt:lpstr>Слайд 61</vt:lpstr>
      <vt:lpstr>Слайд 62</vt:lpstr>
      <vt:lpstr>Слайд 63</vt:lpstr>
      <vt:lpstr>Слайд 64</vt:lpstr>
      <vt:lpstr>Слайд 65</vt:lpstr>
      <vt:lpstr>Часть 3. Лазерные технологии </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Пример: ретракция десны с помощью диодного стоматологического лазера – на оттиске – проникновение оттискного материала ниже уровня  уступа</vt:lpstr>
      <vt:lpstr>Слайд 89</vt:lpstr>
      <vt:lpstr>Слайд 90</vt:lpstr>
      <vt:lpstr>Слайд 91</vt:lpstr>
      <vt:lpstr>Слайд 92</vt:lpstr>
      <vt:lpstr>VIVAX Dent</vt:lpstr>
      <vt:lpstr>Слайд 94</vt:lpstr>
      <vt:lpstr>Нанотехнологии в протезировании</vt:lpstr>
      <vt:lpstr>NanoSeal Plus</vt:lpstr>
      <vt:lpstr>Нанозубы: будущее или настоящее?</vt:lpstr>
      <vt:lpstr>Нанотехнологии в Томске ООО Концерн НПО «Биотехника» г.Томск</vt:lpstr>
      <vt:lpstr>Слайд 99</vt:lpstr>
      <vt:lpstr>Слайд 100</vt:lpstr>
      <vt:lpstr>Слайд 101</vt:lpstr>
      <vt:lpstr>Слайд 102</vt:lpstr>
      <vt:lpstr>Слайд 103</vt:lpstr>
      <vt:lpstr>Smart Tooth – умные зубы против обжорства и курения</vt:lpstr>
      <vt:lpstr>Oral Hygiene Monitor – домашний дантист-консультант</vt:lpstr>
      <vt:lpstr>Слайд 106</vt:lpstr>
      <vt:lpstr>Слайд 107</vt:lpstr>
      <vt:lpstr>Kolibree – умная зубная щетка</vt:lpstr>
      <vt:lpstr>Слайд 109</vt:lpstr>
      <vt:lpstr>Слайд 110</vt:lpstr>
      <vt:lpstr>Слайд 111</vt:lpstr>
      <vt:lpstr>Слайд 112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Илья</cp:lastModifiedBy>
  <cp:revision>80</cp:revision>
  <dcterms:modified xsi:type="dcterms:W3CDTF">2017-11-29T01:44:46Z</dcterms:modified>
</cp:coreProperties>
</file>